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omments/modernComment_1C6_A045F99B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85" r:id="rId6"/>
  </p:sldMasterIdLst>
  <p:notesMasterIdLst>
    <p:notesMasterId r:id="rId84"/>
  </p:notesMasterIdLst>
  <p:sldIdLst>
    <p:sldId id="256" r:id="rId7"/>
    <p:sldId id="561" r:id="rId8"/>
    <p:sldId id="2147481217" r:id="rId9"/>
    <p:sldId id="2147481196" r:id="rId10"/>
    <p:sldId id="2147481205" r:id="rId11"/>
    <p:sldId id="2147481208" r:id="rId12"/>
    <p:sldId id="2147481207" r:id="rId13"/>
    <p:sldId id="2147481206" r:id="rId14"/>
    <p:sldId id="2147481218" r:id="rId15"/>
    <p:sldId id="2147481216" r:id="rId16"/>
    <p:sldId id="2147481223" r:id="rId17"/>
    <p:sldId id="2147481224" r:id="rId18"/>
    <p:sldId id="552" r:id="rId19"/>
    <p:sldId id="577" r:id="rId20"/>
    <p:sldId id="2147481210" r:id="rId21"/>
    <p:sldId id="576" r:id="rId22"/>
    <p:sldId id="578" r:id="rId23"/>
    <p:sldId id="2147481231" r:id="rId24"/>
    <p:sldId id="270" r:id="rId25"/>
    <p:sldId id="275" r:id="rId26"/>
    <p:sldId id="276" r:id="rId27"/>
    <p:sldId id="1906" r:id="rId28"/>
    <p:sldId id="2147481233" r:id="rId29"/>
    <p:sldId id="2147481234" r:id="rId30"/>
    <p:sldId id="2147481232" r:id="rId31"/>
    <p:sldId id="2147481236" r:id="rId32"/>
    <p:sldId id="1907" r:id="rId33"/>
    <p:sldId id="1909" r:id="rId34"/>
    <p:sldId id="1910" r:id="rId35"/>
    <p:sldId id="1914" r:id="rId36"/>
    <p:sldId id="2147481235" r:id="rId37"/>
    <p:sldId id="2147481219" r:id="rId38"/>
    <p:sldId id="2147481209" r:id="rId39"/>
    <p:sldId id="554" r:id="rId40"/>
    <p:sldId id="2147481220" r:id="rId41"/>
    <p:sldId id="2147481245" r:id="rId42"/>
    <p:sldId id="579" r:id="rId43"/>
    <p:sldId id="2147481212" r:id="rId44"/>
    <p:sldId id="2147481211" r:id="rId45"/>
    <p:sldId id="2147481213" r:id="rId46"/>
    <p:sldId id="2147481214" r:id="rId47"/>
    <p:sldId id="2147481225" r:id="rId48"/>
    <p:sldId id="2147481237" r:id="rId49"/>
    <p:sldId id="2147481238" r:id="rId50"/>
    <p:sldId id="2147481229" r:id="rId51"/>
    <p:sldId id="2147481246" r:id="rId52"/>
    <p:sldId id="2147481226" r:id="rId53"/>
    <p:sldId id="2147481228" r:id="rId54"/>
    <p:sldId id="2147481241" r:id="rId55"/>
    <p:sldId id="2147481240" r:id="rId56"/>
    <p:sldId id="2147481221" r:id="rId57"/>
    <p:sldId id="2147481215" r:id="rId58"/>
    <p:sldId id="2147481239" r:id="rId59"/>
    <p:sldId id="2147481230" r:id="rId60"/>
    <p:sldId id="2147481242" r:id="rId61"/>
    <p:sldId id="2147481243" r:id="rId62"/>
    <p:sldId id="2147481244" r:id="rId63"/>
    <p:sldId id="569" r:id="rId64"/>
    <p:sldId id="575" r:id="rId65"/>
    <p:sldId id="570" r:id="rId66"/>
    <p:sldId id="559" r:id="rId67"/>
    <p:sldId id="556" r:id="rId68"/>
    <p:sldId id="571" r:id="rId69"/>
    <p:sldId id="572" r:id="rId70"/>
    <p:sldId id="573" r:id="rId71"/>
    <p:sldId id="565" r:id="rId72"/>
    <p:sldId id="564" r:id="rId73"/>
    <p:sldId id="567" r:id="rId74"/>
    <p:sldId id="566" r:id="rId75"/>
    <p:sldId id="568" r:id="rId76"/>
    <p:sldId id="558" r:id="rId77"/>
    <p:sldId id="557" r:id="rId78"/>
    <p:sldId id="450" r:id="rId79"/>
    <p:sldId id="449" r:id="rId80"/>
    <p:sldId id="536" r:id="rId81"/>
    <p:sldId id="537" r:id="rId82"/>
    <p:sldId id="454" r:id="rId8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E6A1314-2BD8-4058-A483-B44880144515}">
          <p14:sldIdLst>
            <p14:sldId id="256"/>
          </p14:sldIdLst>
        </p14:section>
        <p14:section name="Questions" id="{0167CA65-7594-4AF1-9DDD-7D2CCFEEBCAB}">
          <p14:sldIdLst>
            <p14:sldId id="561"/>
          </p14:sldIdLst>
        </p14:section>
        <p14:section name="Compliance &amp; regulatory" id="{E6248740-99FC-4041-83F0-C6A141A87189}">
          <p14:sldIdLst>
            <p14:sldId id="2147481217"/>
            <p14:sldId id="2147481196"/>
            <p14:sldId id="2147481205"/>
            <p14:sldId id="2147481208"/>
            <p14:sldId id="2147481207"/>
            <p14:sldId id="2147481206"/>
            <p14:sldId id="2147481218"/>
            <p14:sldId id="2147481216"/>
            <p14:sldId id="2147481223"/>
            <p14:sldId id="2147481224"/>
          </p14:sldIdLst>
        </p14:section>
        <p14:section name="ACTIVITIES" id="{7541FEF8-D44A-49B7-A097-9FAB63790EC4}">
          <p14:sldIdLst>
            <p14:sldId id="552"/>
            <p14:sldId id="577"/>
            <p14:sldId id="2147481210"/>
            <p14:sldId id="576"/>
            <p14:sldId id="578"/>
          </p14:sldIdLst>
        </p14:section>
        <p14:section name="volumes" id="{9B60BCA0-91BF-4D10-BF4E-E9C77BC2954E}">
          <p14:sldIdLst>
            <p14:sldId id="2147481231"/>
            <p14:sldId id="270"/>
            <p14:sldId id="275"/>
            <p14:sldId id="276"/>
            <p14:sldId id="1906"/>
            <p14:sldId id="2147481233"/>
            <p14:sldId id="2147481234"/>
            <p14:sldId id="2147481232"/>
            <p14:sldId id="2147481236"/>
            <p14:sldId id="1907"/>
            <p14:sldId id="1909"/>
            <p14:sldId id="1910"/>
            <p14:sldId id="1914"/>
            <p14:sldId id="2147481235"/>
          </p14:sldIdLst>
        </p14:section>
        <p14:section name="USER ROLES" id="{D402EC33-F064-48F0-A9A5-51C0230A7215}">
          <p14:sldIdLst>
            <p14:sldId id="2147481219"/>
            <p14:sldId id="2147481209"/>
          </p14:sldIdLst>
        </p14:section>
        <p14:section name="Main requirements" id="{37AEB61A-5ECF-4716-BE0A-A2C8363FD166}">
          <p14:sldIdLst>
            <p14:sldId id="554"/>
            <p14:sldId id="2147481220"/>
            <p14:sldId id="2147481245"/>
            <p14:sldId id="579"/>
            <p14:sldId id="2147481212"/>
            <p14:sldId id="2147481211"/>
            <p14:sldId id="2147481213"/>
            <p14:sldId id="2147481214"/>
            <p14:sldId id="2147481225"/>
            <p14:sldId id="2147481237"/>
            <p14:sldId id="2147481238"/>
            <p14:sldId id="2147481229"/>
            <p14:sldId id="2147481246"/>
            <p14:sldId id="2147481226"/>
            <p14:sldId id="2147481228"/>
            <p14:sldId id="2147481241"/>
            <p14:sldId id="2147481240"/>
            <p14:sldId id="2147481221"/>
            <p14:sldId id="2147481215"/>
            <p14:sldId id="2147481239"/>
            <p14:sldId id="2147481230"/>
            <p14:sldId id="2147481242"/>
            <p14:sldId id="2147481243"/>
            <p14:sldId id="2147481244"/>
            <p14:sldId id="569"/>
            <p14:sldId id="575"/>
            <p14:sldId id="570"/>
            <p14:sldId id="559"/>
            <p14:sldId id="556"/>
            <p14:sldId id="571"/>
            <p14:sldId id="572"/>
            <p14:sldId id="573"/>
            <p14:sldId id="565"/>
            <p14:sldId id="564"/>
            <p14:sldId id="567"/>
            <p14:sldId id="566"/>
            <p14:sldId id="568"/>
            <p14:sldId id="558"/>
            <p14:sldId id="557"/>
          </p14:sldIdLst>
        </p14:section>
        <p14:section name="Convention simplifiée details" id="{672E35E1-4506-4C04-B166-D6C17296E812}">
          <p14:sldIdLst>
            <p14:sldId id="450"/>
            <p14:sldId id="449"/>
            <p14:sldId id="536"/>
            <p14:sldId id="537"/>
            <p14:sldId id="4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830C9D-9BDC-BF60-C830-ED3D806FC387}" name="Vioux, Andrea" initials="VA" userId="S::andrea.vioux@abbvie.com::269a4f01-d580-47c2-8d5c-156df17e9a92" providerId="AD"/>
  <p188:author id="{B1C335EA-F8B3-AB3A-9FBE-F033F19DB973}" name="Lefoulon, Laura" initials="LL" userId="S::laura.lefoulon@abbvie.com::f3806582-d120-4c76-b993-36186d9a73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E3A08-4B96-4548-93DB-77B9F37CD446}" v="151" dt="2023-08-29T16:04:23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4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microsoft.com/office/2018/10/relationships/authors" Target="authors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Soumissions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BC-48F8-BC2A-717842F6286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4AE-40C0-83C3-1EDB0EEB213B}"/>
              </c:ext>
            </c:extLst>
          </c:dPt>
          <c:cat>
            <c:strRef>
              <c:f>Feuil1!$A$2:$A$3</c:f>
              <c:strCache>
                <c:ptCount val="2"/>
                <c:pt idx="0">
                  <c:v>Dans les délai</c:v>
                </c:pt>
                <c:pt idx="1">
                  <c:v>Hors délai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2007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E-40C0-83C3-1EDB0EEB2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823080708661416E-2"/>
          <c:y val="2.9510962995322607E-2"/>
          <c:w val="0.94498941929133862"/>
          <c:h val="0.886556647318008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rgbClr val="A6B5E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36</c:v>
                </c:pt>
                <c:pt idx="1">
                  <c:v>2</c:v>
                </c:pt>
                <c:pt idx="2">
                  <c:v>19</c:v>
                </c:pt>
                <c:pt idx="3">
                  <c:v>14</c:v>
                </c:pt>
                <c:pt idx="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B-4965-9DF8-DDB64B1E7C6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rgbClr val="F7634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B-4965-9DF8-DDB64B1E7C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698824968"/>
        <c:axId val="698825624"/>
      </c:barChart>
      <c:catAx>
        <c:axId val="69882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5624"/>
        <c:crosses val="autoZero"/>
        <c:auto val="1"/>
        <c:lblAlgn val="ctr"/>
        <c:lblOffset val="100"/>
        <c:noMultiLvlLbl val="0"/>
      </c:catAx>
      <c:valAx>
        <c:axId val="6988256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2399667814960633"/>
          <c:y val="0.96313326576301572"/>
          <c:w val="0.24888152066929131"/>
          <c:h val="3.68667342369842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bg1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823080708661409E-2"/>
          <c:y val="2.4145333359809406E-2"/>
          <c:w val="0.94498941929133862"/>
          <c:h val="0.886556647318008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rgbClr val="A6B5E0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CC-45F0-92B6-B805C0C46126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264-49BC-94C6-6008CB81A65B}"/>
                </c:ext>
              </c:extLst>
            </c:dLbl>
            <c:dLbl>
              <c:idx val="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F08-42A8-8491-2482AF2CCD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243</c:v>
                </c:pt>
                <c:pt idx="3">
                  <c:v>17</c:v>
                </c:pt>
                <c:pt idx="4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B-4965-9DF8-DDB64B1E7C6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rgbClr val="F7634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B-4965-9DF8-DDB64B1E7C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698824968"/>
        <c:axId val="698825624"/>
      </c:barChart>
      <c:catAx>
        <c:axId val="69882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5624"/>
        <c:crosses val="autoZero"/>
        <c:auto val="1"/>
        <c:lblAlgn val="ctr"/>
        <c:lblOffset val="100"/>
        <c:noMultiLvlLbl val="0"/>
      </c:catAx>
      <c:valAx>
        <c:axId val="6988256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37167814960647"/>
          <c:y val="0.96045045094525916"/>
          <c:w val="0.24106902066929134"/>
          <c:h val="3.68667342369842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bg1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823080708661409E-2"/>
          <c:y val="2.9510962995322607E-2"/>
          <c:w val="0.94498941929133862"/>
          <c:h val="0.886556647318008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Rp Simplifiée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NOVEMBRE</c:v>
                </c:pt>
                <c:pt idx="1">
                  <c:v>DECEMBRE</c:v>
                </c:pt>
                <c:pt idx="2">
                  <c:v>JANVIER</c:v>
                </c:pt>
                <c:pt idx="3">
                  <c:v>FEVRIER</c:v>
                </c:pt>
                <c:pt idx="4">
                  <c:v>MARS</c:v>
                </c:pt>
                <c:pt idx="5">
                  <c:v>AVRIL</c:v>
                </c:pt>
                <c:pt idx="6">
                  <c:v>MAI</c:v>
                </c:pt>
                <c:pt idx="7">
                  <c:v>JUIN</c:v>
                </c:pt>
                <c:pt idx="8">
                  <c:v>JUILLET</c:v>
                </c:pt>
                <c:pt idx="9">
                  <c:v>AOUT</c:v>
                </c:pt>
                <c:pt idx="10">
                  <c:v>SEPTEMBRE</c:v>
                </c:pt>
                <c:pt idx="11">
                  <c:v>OCTOBRE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39</c:v>
                </c:pt>
                <c:pt idx="1">
                  <c:v>37</c:v>
                </c:pt>
                <c:pt idx="2">
                  <c:v>47</c:v>
                </c:pt>
                <c:pt idx="3">
                  <c:v>27</c:v>
                </c:pt>
                <c:pt idx="4">
                  <c:v>50</c:v>
                </c:pt>
                <c:pt idx="5">
                  <c:v>60</c:v>
                </c:pt>
                <c:pt idx="6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B-4965-9DF8-DDB64B1E7C6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Staff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NOVEMBRE</c:v>
                </c:pt>
                <c:pt idx="1">
                  <c:v>DECEMBRE</c:v>
                </c:pt>
                <c:pt idx="2">
                  <c:v>JANVIER</c:v>
                </c:pt>
                <c:pt idx="3">
                  <c:v>FEVRIER</c:v>
                </c:pt>
                <c:pt idx="4">
                  <c:v>MARS</c:v>
                </c:pt>
                <c:pt idx="5">
                  <c:v>AVRIL</c:v>
                </c:pt>
                <c:pt idx="6">
                  <c:v>MAI</c:v>
                </c:pt>
                <c:pt idx="7">
                  <c:v>JUIN</c:v>
                </c:pt>
                <c:pt idx="8">
                  <c:v>JUILLET</c:v>
                </c:pt>
                <c:pt idx="9">
                  <c:v>AOUT</c:v>
                </c:pt>
                <c:pt idx="10">
                  <c:v>SEPTEMBRE</c:v>
                </c:pt>
                <c:pt idx="11">
                  <c:v>OCTOBRE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32</c:v>
                </c:pt>
                <c:pt idx="1">
                  <c:v>21</c:v>
                </c:pt>
                <c:pt idx="2">
                  <c:v>30</c:v>
                </c:pt>
                <c:pt idx="3">
                  <c:v>28</c:v>
                </c:pt>
                <c:pt idx="4">
                  <c:v>36</c:v>
                </c:pt>
                <c:pt idx="5">
                  <c:v>42</c:v>
                </c:pt>
                <c:pt idx="6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B-4965-9DF8-DDB64B1E7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98824968"/>
        <c:axId val="698825624"/>
      </c:barChart>
      <c:catAx>
        <c:axId val="69882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5624"/>
        <c:crosses val="autoZero"/>
        <c:auto val="1"/>
        <c:lblAlgn val="ctr"/>
        <c:lblOffset val="100"/>
        <c:noMultiLvlLbl val="0"/>
      </c:catAx>
      <c:valAx>
        <c:axId val="6988256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430917814960633"/>
          <c:y val="0.96313326576301572"/>
          <c:w val="0.18325652066929135"/>
          <c:h val="3.68667342369842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bg1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164</c:v>
                </c:pt>
                <c:pt idx="1">
                  <c:v>191</c:v>
                </c:pt>
                <c:pt idx="2">
                  <c:v>278</c:v>
                </c:pt>
                <c:pt idx="3">
                  <c:v>245</c:v>
                </c:pt>
                <c:pt idx="4">
                  <c:v>198</c:v>
                </c:pt>
                <c:pt idx="5">
                  <c:v>143</c:v>
                </c:pt>
                <c:pt idx="6">
                  <c:v>130</c:v>
                </c:pt>
                <c:pt idx="7">
                  <c:v>155</c:v>
                </c:pt>
                <c:pt idx="8">
                  <c:v>263</c:v>
                </c:pt>
                <c:pt idx="9">
                  <c:v>240</c:v>
                </c:pt>
                <c:pt idx="10">
                  <c:v>272</c:v>
                </c:pt>
                <c:pt idx="11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B-4965-9DF8-DDB64B1E7C6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B-4965-9DF8-DDB64B1E7C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98824968"/>
        <c:axId val="698825624"/>
      </c:barChart>
      <c:catAx>
        <c:axId val="69882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5624"/>
        <c:crosses val="autoZero"/>
        <c:auto val="1"/>
        <c:lblAlgn val="ctr"/>
        <c:lblOffset val="100"/>
        <c:noMultiLvlLbl val="0"/>
      </c:catAx>
      <c:valAx>
        <c:axId val="698825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7.0963926670609108E-3"/>
                  <c:y val="-8.499406921774224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112-9535-6E1A1CE4D4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0</c:v>
                </c:pt>
                <c:pt idx="1">
                  <c:v>4</c:v>
                </c:pt>
                <c:pt idx="2">
                  <c:v>177</c:v>
                </c:pt>
                <c:pt idx="3">
                  <c:v>0</c:v>
                </c:pt>
                <c:pt idx="4">
                  <c:v>8</c:v>
                </c:pt>
                <c:pt idx="5">
                  <c:v>264</c:v>
                </c:pt>
                <c:pt idx="6">
                  <c:v>0</c:v>
                </c:pt>
                <c:pt idx="7">
                  <c:v>0</c:v>
                </c:pt>
                <c:pt idx="8">
                  <c:v>100</c:v>
                </c:pt>
                <c:pt idx="9">
                  <c:v>129</c:v>
                </c:pt>
                <c:pt idx="10">
                  <c:v>129</c:v>
                </c:pt>
                <c:pt idx="1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7-4112-9535-6E1A1CE4D4F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A7-4112-9535-6E1A1CE4D4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7-4112-9535-6E1A1CE4D4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09644480"/>
        <c:axId val="809647432"/>
      </c:barChart>
      <c:catAx>
        <c:axId val="80964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647432"/>
        <c:crosses val="autoZero"/>
        <c:auto val="1"/>
        <c:lblAlgn val="ctr"/>
        <c:lblOffset val="100"/>
        <c:noMultiLvlLbl val="0"/>
      </c:catAx>
      <c:valAx>
        <c:axId val="809647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64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34118388469401E-2"/>
          <c:y val="5.0919688279257053E-2"/>
          <c:w val="0.91927586986754228"/>
          <c:h val="0.752590749600879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4</c:v>
                </c:pt>
                <c:pt idx="1">
                  <c:v>1</c:v>
                </c:pt>
                <c:pt idx="2">
                  <c:v>9</c:v>
                </c:pt>
                <c:pt idx="3">
                  <c:v>12</c:v>
                </c:pt>
                <c:pt idx="4">
                  <c:v>17</c:v>
                </c:pt>
                <c:pt idx="5">
                  <c:v>25</c:v>
                </c:pt>
                <c:pt idx="6">
                  <c:v>4</c:v>
                </c:pt>
                <c:pt idx="7">
                  <c:v>1</c:v>
                </c:pt>
                <c:pt idx="8">
                  <c:v>17</c:v>
                </c:pt>
                <c:pt idx="9">
                  <c:v>19</c:v>
                </c:pt>
                <c:pt idx="10">
                  <c:v>12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6-4871-875A-65DBE381A67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6-4871-875A-65DBE381A67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4E86-4871-875A-65DBE381A6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16646008"/>
        <c:axId val="816645352"/>
      </c:barChart>
      <c:catAx>
        <c:axId val="816646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6645352"/>
        <c:crosses val="autoZero"/>
        <c:auto val="1"/>
        <c:lblAlgn val="ctr"/>
        <c:lblOffset val="100"/>
        <c:noMultiLvlLbl val="0"/>
      </c:catAx>
      <c:valAx>
        <c:axId val="816645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6646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29899291017484131"/>
          <c:y val="0.89048914167966475"/>
          <c:w val="0.39322375161507955"/>
          <c:h val="8.07066129599743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69107425862325"/>
          <c:y val="8.2472790473064397E-2"/>
          <c:w val="0.51617396112335201"/>
          <c:h val="0.6966205637667572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Soumissions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8D-4378-A1F3-23CF3475D00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8D-4378-A1F3-23CF3475D006}"/>
              </c:ext>
            </c:extLst>
          </c:dPt>
          <c:cat>
            <c:strRef>
              <c:f>Feuil1!$A$2:$A$3</c:f>
              <c:strCache>
                <c:ptCount val="2"/>
                <c:pt idx="0">
                  <c:v>Dans les délai</c:v>
                </c:pt>
                <c:pt idx="1">
                  <c:v>Hors délai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8D-4378-A1F3-23CF3475D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96846002126E-2"/>
          <c:y val="0.80908345986639052"/>
          <c:w val="0.8999996063079958"/>
          <c:h val="0.1534289081003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080193748958353"/>
          <c:y val="8.2472790473064397E-2"/>
          <c:w val="0.51617396112335201"/>
          <c:h val="0.6966205637667572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Soumissions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62-41EF-B4CB-5EFE1B4B9EE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62-41EF-B4CB-5EFE1B4B9EEF}"/>
              </c:ext>
            </c:extLst>
          </c:dPt>
          <c:cat>
            <c:strRef>
              <c:f>Feuil1!$A$2:$A$3</c:f>
              <c:strCache>
                <c:ptCount val="2"/>
                <c:pt idx="0">
                  <c:v>Dans les délai</c:v>
                </c:pt>
                <c:pt idx="1">
                  <c:v>Hors délai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811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62-41EF-B4CB-5EFE1B4B9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96846002126E-2"/>
          <c:y val="0.80908345986639052"/>
          <c:w val="0.8999996063079958"/>
          <c:h val="0.1534289081003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448186778673595E-2"/>
          <c:y val="3.6375494805329631E-2"/>
          <c:w val="0.91127776816083983"/>
          <c:h val="0.822303959792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RP Simpl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18</c:v>
                </c:pt>
                <c:pt idx="1">
                  <c:v>24</c:v>
                </c:pt>
                <c:pt idx="2">
                  <c:v>30</c:v>
                </c:pt>
                <c:pt idx="3">
                  <c:v>28</c:v>
                </c:pt>
                <c:pt idx="4">
                  <c:v>40</c:v>
                </c:pt>
                <c:pt idx="5">
                  <c:v>45</c:v>
                </c:pt>
                <c:pt idx="6">
                  <c:v>7</c:v>
                </c:pt>
                <c:pt idx="7">
                  <c:v>3</c:v>
                </c:pt>
                <c:pt idx="8">
                  <c:v>39</c:v>
                </c:pt>
                <c:pt idx="9">
                  <c:v>35</c:v>
                </c:pt>
                <c:pt idx="10">
                  <c:v>39</c:v>
                </c:pt>
                <c:pt idx="1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E-4F71-8034-C16F160CA2C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Staff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13</c:v>
                </c:pt>
                <c:pt idx="1">
                  <c:v>16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28</c:v>
                </c:pt>
                <c:pt idx="6">
                  <c:v>10</c:v>
                </c:pt>
                <c:pt idx="7">
                  <c:v>0</c:v>
                </c:pt>
                <c:pt idx="8">
                  <c:v>21</c:v>
                </c:pt>
                <c:pt idx="9">
                  <c:v>24</c:v>
                </c:pt>
                <c:pt idx="10">
                  <c:v>32</c:v>
                </c:pt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CE-4F71-8034-C16F160CA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8652808"/>
        <c:axId val="698652152"/>
      </c:barChart>
      <c:catAx>
        <c:axId val="698652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652152"/>
        <c:crosses val="autoZero"/>
        <c:auto val="1"/>
        <c:lblAlgn val="ctr"/>
        <c:lblOffset val="100"/>
        <c:noMultiLvlLbl val="0"/>
      </c:catAx>
      <c:valAx>
        <c:axId val="69865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652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36476545924764"/>
          <c:y val="3.5709910203032331E-2"/>
          <c:w val="0.58740340389946266"/>
          <c:h val="0.76180606184763633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MOE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75-4F7A-9674-28A0902A06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75-4F7A-9674-28A0902A06CE}"/>
              </c:ext>
            </c:extLst>
          </c:dPt>
          <c:cat>
            <c:strRef>
              <c:f>Feuil1!$A$2:$A$3</c:f>
              <c:strCache>
                <c:ptCount val="2"/>
                <c:pt idx="0">
                  <c:v>Dans les délai</c:v>
                </c:pt>
                <c:pt idx="1">
                  <c:v>Hors délai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396</c:v>
                </c:pt>
                <c:pt idx="1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75-4F7A-9674-28A0902A0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823080708661416E-2"/>
          <c:y val="2.9510962995322607E-2"/>
          <c:w val="0.94498941929133862"/>
          <c:h val="0.8865566473180088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Dans les délais</c:v>
                </c:pt>
              </c:strCache>
            </c:strRef>
          </c:tx>
          <c:spPr>
            <a:solidFill>
              <a:srgbClr val="A86BD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86B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DCC-45F0-92B6-B805C0C461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398</c:v>
                </c:pt>
                <c:pt idx="1">
                  <c:v>180</c:v>
                </c:pt>
                <c:pt idx="2">
                  <c:v>407</c:v>
                </c:pt>
                <c:pt idx="3">
                  <c:v>311</c:v>
                </c:pt>
                <c:pt idx="4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B-4965-9DF8-DDB64B1E7C6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Hors Délais</c:v>
                </c:pt>
              </c:strCache>
            </c:strRef>
          </c:tx>
          <c:spPr>
            <a:solidFill>
              <a:srgbClr val="F7634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Feuil1!$A$2:$A$13</c:f>
              <c:strCache>
                <c:ptCount val="12"/>
                <c:pt idx="0">
                  <c:v>JANVIER</c:v>
                </c:pt>
                <c:pt idx="1">
                  <c:v>FEVRIER</c:v>
                </c:pt>
                <c:pt idx="2">
                  <c:v>MARS</c:v>
                </c:pt>
                <c:pt idx="3">
                  <c:v>AVRIL</c:v>
                </c:pt>
                <c:pt idx="4">
                  <c:v>MAI</c:v>
                </c:pt>
                <c:pt idx="5">
                  <c:v>JUIN</c:v>
                </c:pt>
                <c:pt idx="6">
                  <c:v>JUILLET</c:v>
                </c:pt>
                <c:pt idx="7">
                  <c:v>AOUT</c:v>
                </c:pt>
                <c:pt idx="8">
                  <c:v>SEPTEMBRE</c:v>
                </c:pt>
                <c:pt idx="9">
                  <c:v>OCTOBRE</c:v>
                </c:pt>
                <c:pt idx="10">
                  <c:v>NOVEMBRE</c:v>
                </c:pt>
                <c:pt idx="11">
                  <c:v>DECEMBRE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B-4965-9DF8-DDB64B1E7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98824968"/>
        <c:axId val="698825624"/>
      </c:barChart>
      <c:catAx>
        <c:axId val="69882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5624"/>
        <c:crosses val="autoZero"/>
        <c:auto val="1"/>
        <c:lblAlgn val="ctr"/>
        <c:lblOffset val="100"/>
        <c:noMultiLvlLbl val="0"/>
      </c:catAx>
      <c:valAx>
        <c:axId val="6988256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82496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820164862204737"/>
          <c:y val="0.95422251815336157"/>
          <c:w val="0.26172170275590551"/>
          <c:h val="4.57774818466384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bg1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C6_A045F9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C09B9C-E569-45A3-AFD6-9710C9F56984}" authorId="{EB830C9D-9BDC-BF60-C830-ED3D806FC387}" status="resolved" created="2022-08-03T14:58:09.24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8940443" sldId="454"/>
      <ac:spMk id="22" creationId="{7C41D2CD-8BB3-A35F-8B76-6B6E566E7616}"/>
    </ac:deMkLst>
    <p188:replyLst>
      <p188:reply id="{820D90BB-0CD1-4FBF-BEAC-39DFA5782661}" authorId="{B1C335EA-F8B3-AB3A-9FBE-F033F19DB973}" created="2022-08-17T07:00:34.490">
        <p188:txBody>
          <a:bodyPr/>
          <a:lstStyle/>
          <a:p>
            <a:r>
              <a:rPr lang="fr-FR"/>
              <a:t>Les étapes de la création d'une convention AMI sont les même que pour convention RP ou convention Staff donc pas de dichotomie</a:t>
            </a:r>
          </a:p>
        </p188:txBody>
      </p188:reply>
    </p188:replyLst>
    <p188:txBody>
      <a:bodyPr/>
      <a:lstStyle/>
      <a:p>
        <a:r>
          <a:rPr lang="fr-FR"/>
          <a:t>En attente de confirmation des délais liés aux AMI et workflow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C7D92-374E-4D88-8FE3-960C9DA0B81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C55D3F99-0E86-414D-A9BE-FBD9092F14EC}">
      <dgm:prSet phldrT="[Texte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86AA00"/>
          </a:solidFill>
          <a:prstDash val="solid"/>
        </a:ln>
        <a:effectLst/>
      </dgm:spPr>
      <dgm:t>
        <a:bodyPr spcFirstLastPara="0" vert="horz" wrap="square" lIns="52007" tIns="17336" rIns="17336" bIns="17336" numCol="1" spcCol="1270" anchor="ctr" anchorCtr="0"/>
        <a:lstStyle/>
        <a:p>
          <a:r>
            <a:rPr lang="fr-FR" sz="1300" kern="1200">
              <a:solidFill>
                <a:srgbClr val="696969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Création </a:t>
          </a:r>
        </a:p>
        <a:p>
          <a:r>
            <a:rPr lang="fr-FR" sz="1300" kern="1200">
              <a:solidFill>
                <a:srgbClr val="696969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Mise au point</a:t>
          </a:r>
        </a:p>
      </dgm:t>
    </dgm:pt>
    <dgm:pt modelId="{996E27B8-B26E-458D-8B7F-3A32DBE568EF}" type="parTrans" cxnId="{B1B3F3E8-217C-4C12-85B6-BF83C1B382CC}">
      <dgm:prSet/>
      <dgm:spPr/>
      <dgm:t>
        <a:bodyPr/>
        <a:lstStyle/>
        <a:p>
          <a:endParaRPr lang="fr-FR"/>
        </a:p>
      </dgm:t>
    </dgm:pt>
    <dgm:pt modelId="{B21D28BC-23B2-4F7F-A6B8-07114153AD6D}" type="sibTrans" cxnId="{B1B3F3E8-217C-4C12-85B6-BF83C1B382CC}">
      <dgm:prSet/>
      <dgm:spPr/>
      <dgm:t>
        <a:bodyPr/>
        <a:lstStyle/>
        <a:p>
          <a:endParaRPr lang="fr-FR"/>
        </a:p>
      </dgm:t>
    </dgm:pt>
    <dgm:pt modelId="{9597BBD6-C2D3-4FE2-90FC-81B7D659D546}">
      <dgm:prSet phldrT="[Texte]"/>
      <dgm:spPr>
        <a:ln>
          <a:solidFill>
            <a:schemeClr val="accent2"/>
          </a:solidFill>
        </a:ln>
      </dgm:spPr>
      <dgm:t>
        <a:bodyPr/>
        <a:lstStyle/>
        <a:p>
          <a:r>
            <a:rPr lang="fr-FR"/>
            <a:t>En attente de validation N+1</a:t>
          </a:r>
        </a:p>
      </dgm:t>
    </dgm:pt>
    <dgm:pt modelId="{17AEA5BC-0E35-4754-9872-B9D629CE3AAB}" type="parTrans" cxnId="{009EB319-1957-499B-BF55-E2F81053274E}">
      <dgm:prSet/>
      <dgm:spPr/>
      <dgm:t>
        <a:bodyPr/>
        <a:lstStyle/>
        <a:p>
          <a:endParaRPr lang="fr-FR"/>
        </a:p>
      </dgm:t>
    </dgm:pt>
    <dgm:pt modelId="{F5A74CBF-1F8E-4048-9566-4DCDC1B147A9}" type="sibTrans" cxnId="{009EB319-1957-499B-BF55-E2F81053274E}">
      <dgm:prSet/>
      <dgm:spPr/>
      <dgm:t>
        <a:bodyPr/>
        <a:lstStyle/>
        <a:p>
          <a:endParaRPr lang="fr-FR"/>
        </a:p>
      </dgm:t>
    </dgm:pt>
    <dgm:pt modelId="{2D46ACD4-63AD-4CFA-A6CF-E4A0DB4E6D2F}">
      <dgm:prSet phldrT="[Texte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/>
            <a:t>En attente de validation UC</a:t>
          </a:r>
        </a:p>
      </dgm:t>
    </dgm:pt>
    <dgm:pt modelId="{2966EF43-EFE7-4CAE-8D44-3040E3C3DD1B}" type="parTrans" cxnId="{51122EE1-9177-4E08-BFC0-DCC94E57538D}">
      <dgm:prSet/>
      <dgm:spPr/>
      <dgm:t>
        <a:bodyPr/>
        <a:lstStyle/>
        <a:p>
          <a:endParaRPr lang="fr-FR"/>
        </a:p>
      </dgm:t>
    </dgm:pt>
    <dgm:pt modelId="{666553F7-5446-4349-881B-F4EC82C72B02}" type="sibTrans" cxnId="{51122EE1-9177-4E08-BFC0-DCC94E57538D}">
      <dgm:prSet/>
      <dgm:spPr/>
      <dgm:t>
        <a:bodyPr/>
        <a:lstStyle/>
        <a:p>
          <a:endParaRPr lang="fr-FR"/>
        </a:p>
      </dgm:t>
    </dgm:pt>
    <dgm:pt modelId="{DB41C73B-EAED-46DD-958C-DDC2918657A0}">
      <dgm:prSet phldrT="[Texte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/>
            <a:t>En attente de soumission aux autorités</a:t>
          </a:r>
        </a:p>
      </dgm:t>
    </dgm:pt>
    <dgm:pt modelId="{C77B8794-5D5A-48DC-B773-860B18EE84AC}" type="parTrans" cxnId="{22AFBB6A-C4C3-4D5C-BEC2-61545C1DC500}">
      <dgm:prSet/>
      <dgm:spPr/>
      <dgm:t>
        <a:bodyPr/>
        <a:lstStyle/>
        <a:p>
          <a:endParaRPr lang="fr-FR"/>
        </a:p>
      </dgm:t>
    </dgm:pt>
    <dgm:pt modelId="{14CAFAD6-7F48-49D4-BE97-A6203D3E0964}" type="sibTrans" cxnId="{22AFBB6A-C4C3-4D5C-BEC2-61545C1DC500}">
      <dgm:prSet/>
      <dgm:spPr/>
      <dgm:t>
        <a:bodyPr/>
        <a:lstStyle/>
        <a:p>
          <a:endParaRPr lang="fr-FR"/>
        </a:p>
      </dgm:t>
    </dgm:pt>
    <dgm:pt modelId="{D728E3FA-2096-46C5-A413-B156E31C7427}">
      <dgm:prSet phldrT="[Texte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fr-FR"/>
            <a:t>Convention simplifiée référencée</a:t>
          </a:r>
        </a:p>
      </dgm:t>
    </dgm:pt>
    <dgm:pt modelId="{915FF43B-2A63-4BE7-B84A-9B1E4B21C459}" type="parTrans" cxnId="{6E386DB7-9BEB-4B25-9B75-0A8C02009892}">
      <dgm:prSet/>
      <dgm:spPr/>
      <dgm:t>
        <a:bodyPr/>
        <a:lstStyle/>
        <a:p>
          <a:endParaRPr lang="fr-FR"/>
        </a:p>
      </dgm:t>
    </dgm:pt>
    <dgm:pt modelId="{67F589D5-EAB1-4721-B208-C1915CD11710}" type="sibTrans" cxnId="{6E386DB7-9BEB-4B25-9B75-0A8C02009892}">
      <dgm:prSet/>
      <dgm:spPr/>
      <dgm:t>
        <a:bodyPr/>
        <a:lstStyle/>
        <a:p>
          <a:endParaRPr lang="fr-FR"/>
        </a:p>
      </dgm:t>
    </dgm:pt>
    <dgm:pt modelId="{34877009-91E9-44EF-B6FB-8EC76CB7A631}">
      <dgm:prSet phldrT="[Texte]"/>
      <dgm:spPr>
        <a:ln>
          <a:solidFill>
            <a:schemeClr val="accent5"/>
          </a:solidFill>
        </a:ln>
      </dgm:spPr>
      <dgm:t>
        <a:bodyPr/>
        <a:lstStyle/>
        <a:p>
          <a:r>
            <a:rPr lang="fr-FR" err="1"/>
            <a:t>Cloturé</a:t>
          </a:r>
          <a:endParaRPr lang="fr-FR"/>
        </a:p>
      </dgm:t>
    </dgm:pt>
    <dgm:pt modelId="{101845C7-BD3C-454A-BAF9-8583C1028A58}" type="parTrans" cxnId="{B7E66C9A-0CAB-4675-85EC-356E0CEAEF3C}">
      <dgm:prSet/>
      <dgm:spPr/>
      <dgm:t>
        <a:bodyPr/>
        <a:lstStyle/>
        <a:p>
          <a:endParaRPr lang="fr-FR"/>
        </a:p>
      </dgm:t>
    </dgm:pt>
    <dgm:pt modelId="{141B5C55-6413-4025-BB9E-FC140067BC8D}" type="sibTrans" cxnId="{B7E66C9A-0CAB-4675-85EC-356E0CEAEF3C}">
      <dgm:prSet/>
      <dgm:spPr/>
      <dgm:t>
        <a:bodyPr/>
        <a:lstStyle/>
        <a:p>
          <a:endParaRPr lang="fr-FR"/>
        </a:p>
      </dgm:t>
    </dgm:pt>
    <dgm:pt modelId="{46077350-DDE3-4692-8E56-98384F0379C9}" type="pres">
      <dgm:prSet presAssocID="{8A3C7D92-374E-4D88-8FE3-960C9DA0B81A}" presName="Name0" presStyleCnt="0">
        <dgm:presLayoutVars>
          <dgm:dir/>
          <dgm:animLvl val="lvl"/>
          <dgm:resizeHandles val="exact"/>
        </dgm:presLayoutVars>
      </dgm:prSet>
      <dgm:spPr/>
    </dgm:pt>
    <dgm:pt modelId="{6E3DE922-8F71-43AC-991C-633AEAEA31D0}" type="pres">
      <dgm:prSet presAssocID="{C55D3F99-0E86-414D-A9BE-FBD9092F14EC}" presName="parTxOnly" presStyleLbl="node1" presStyleIdx="0" presStyleCnt="6" custLinFactNeighborX="13379">
        <dgm:presLayoutVars>
          <dgm:chMax val="0"/>
          <dgm:chPref val="0"/>
          <dgm:bulletEnabled val="1"/>
        </dgm:presLayoutVars>
      </dgm:prSet>
      <dgm:spPr>
        <a:xfrm>
          <a:off x="5297" y="336362"/>
          <a:ext cx="1970614" cy="788245"/>
        </a:xfrm>
        <a:prstGeom prst="chevron">
          <a:avLst/>
        </a:prstGeom>
      </dgm:spPr>
    </dgm:pt>
    <dgm:pt modelId="{944BA3E6-7D7C-40F3-9D67-6BB3DCC96D78}" type="pres">
      <dgm:prSet presAssocID="{B21D28BC-23B2-4F7F-A6B8-07114153AD6D}" presName="parTxOnlySpace" presStyleCnt="0"/>
      <dgm:spPr/>
    </dgm:pt>
    <dgm:pt modelId="{698BF7C9-7081-47B5-9126-DE958AA6E617}" type="pres">
      <dgm:prSet presAssocID="{9597BBD6-C2D3-4FE2-90FC-81B7D659D546}" presName="parTxOnly" presStyleLbl="node1" presStyleIdx="1" presStyleCnt="6" custLinFactNeighborX="1802">
        <dgm:presLayoutVars>
          <dgm:chMax val="0"/>
          <dgm:chPref val="0"/>
          <dgm:bulletEnabled val="1"/>
        </dgm:presLayoutVars>
      </dgm:prSet>
      <dgm:spPr/>
    </dgm:pt>
    <dgm:pt modelId="{1601E5DF-5C72-4C73-A770-998A4F7844D6}" type="pres">
      <dgm:prSet presAssocID="{F5A74CBF-1F8E-4048-9566-4DCDC1B147A9}" presName="parTxOnlySpace" presStyleCnt="0"/>
      <dgm:spPr/>
    </dgm:pt>
    <dgm:pt modelId="{D5C9A50B-C961-4D34-BEBB-467EDE04CD2F}" type="pres">
      <dgm:prSet presAssocID="{2D46ACD4-63AD-4CFA-A6CF-E4A0DB4E6D2F}" presName="parTxOnly" presStyleLbl="node1" presStyleIdx="2" presStyleCnt="6" custLinFactNeighborX="13379">
        <dgm:presLayoutVars>
          <dgm:chMax val="0"/>
          <dgm:chPref val="0"/>
          <dgm:bulletEnabled val="1"/>
        </dgm:presLayoutVars>
      </dgm:prSet>
      <dgm:spPr/>
    </dgm:pt>
    <dgm:pt modelId="{4CE71D7C-E662-47EA-878F-20C58DBCC62F}" type="pres">
      <dgm:prSet presAssocID="{666553F7-5446-4349-881B-F4EC82C72B02}" presName="parTxOnlySpace" presStyleCnt="0"/>
      <dgm:spPr/>
    </dgm:pt>
    <dgm:pt modelId="{615CF26F-46ED-4390-884C-3E2C8BA0F148}" type="pres">
      <dgm:prSet presAssocID="{DB41C73B-EAED-46DD-958C-DDC2918657A0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84D45AD-272F-42A8-84B8-6D9B5884CF3A}" type="pres">
      <dgm:prSet presAssocID="{14CAFAD6-7F48-49D4-BE97-A6203D3E0964}" presName="parTxOnlySpace" presStyleCnt="0"/>
      <dgm:spPr/>
    </dgm:pt>
    <dgm:pt modelId="{05BDF44A-2BBF-4582-9A6C-BEE47E349C14}" type="pres">
      <dgm:prSet presAssocID="{D728E3FA-2096-46C5-A413-B156E31C742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46DB472-B74B-4B7B-B5BE-B00429E403DF}" type="pres">
      <dgm:prSet presAssocID="{67F589D5-EAB1-4721-B208-C1915CD11710}" presName="parTxOnlySpace" presStyleCnt="0"/>
      <dgm:spPr/>
    </dgm:pt>
    <dgm:pt modelId="{35696184-89C0-4761-A80F-0733CC654464}" type="pres">
      <dgm:prSet presAssocID="{34877009-91E9-44EF-B6FB-8EC76CB7A63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BA6AE0B-A9FD-4636-B1DC-B16947BB4BE7}" type="presOf" srcId="{C55D3F99-0E86-414D-A9BE-FBD9092F14EC}" destId="{6E3DE922-8F71-43AC-991C-633AEAEA31D0}" srcOrd="0" destOrd="0" presId="urn:microsoft.com/office/officeart/2005/8/layout/chevron1"/>
    <dgm:cxn modelId="{33A76F13-01ED-45B3-A644-BE33C946B2C8}" type="presOf" srcId="{9597BBD6-C2D3-4FE2-90FC-81B7D659D546}" destId="{698BF7C9-7081-47B5-9126-DE958AA6E617}" srcOrd="0" destOrd="0" presId="urn:microsoft.com/office/officeart/2005/8/layout/chevron1"/>
    <dgm:cxn modelId="{009EB319-1957-499B-BF55-E2F81053274E}" srcId="{8A3C7D92-374E-4D88-8FE3-960C9DA0B81A}" destId="{9597BBD6-C2D3-4FE2-90FC-81B7D659D546}" srcOrd="1" destOrd="0" parTransId="{17AEA5BC-0E35-4754-9872-B9D629CE3AAB}" sibTransId="{F5A74CBF-1F8E-4048-9566-4DCDC1B147A9}"/>
    <dgm:cxn modelId="{22AFBB6A-C4C3-4D5C-BEC2-61545C1DC500}" srcId="{8A3C7D92-374E-4D88-8FE3-960C9DA0B81A}" destId="{DB41C73B-EAED-46DD-958C-DDC2918657A0}" srcOrd="3" destOrd="0" parTransId="{C77B8794-5D5A-48DC-B773-860B18EE84AC}" sibTransId="{14CAFAD6-7F48-49D4-BE97-A6203D3E0964}"/>
    <dgm:cxn modelId="{EC292A84-D072-4B97-A930-EDE620E75B4F}" type="presOf" srcId="{8A3C7D92-374E-4D88-8FE3-960C9DA0B81A}" destId="{46077350-DDE3-4692-8E56-98384F0379C9}" srcOrd="0" destOrd="0" presId="urn:microsoft.com/office/officeart/2005/8/layout/chevron1"/>
    <dgm:cxn modelId="{B7E66C9A-0CAB-4675-85EC-356E0CEAEF3C}" srcId="{8A3C7D92-374E-4D88-8FE3-960C9DA0B81A}" destId="{34877009-91E9-44EF-B6FB-8EC76CB7A631}" srcOrd="5" destOrd="0" parTransId="{101845C7-BD3C-454A-BAF9-8583C1028A58}" sibTransId="{141B5C55-6413-4025-BB9E-FC140067BC8D}"/>
    <dgm:cxn modelId="{C51D629B-EE36-4E77-BCDA-22F6C5F1BF20}" type="presOf" srcId="{D728E3FA-2096-46C5-A413-B156E31C7427}" destId="{05BDF44A-2BBF-4582-9A6C-BEE47E349C14}" srcOrd="0" destOrd="0" presId="urn:microsoft.com/office/officeart/2005/8/layout/chevron1"/>
    <dgm:cxn modelId="{DC0C629D-E221-4779-B407-5F77FED86966}" type="presOf" srcId="{2D46ACD4-63AD-4CFA-A6CF-E4A0DB4E6D2F}" destId="{D5C9A50B-C961-4D34-BEBB-467EDE04CD2F}" srcOrd="0" destOrd="0" presId="urn:microsoft.com/office/officeart/2005/8/layout/chevron1"/>
    <dgm:cxn modelId="{6E386DB7-9BEB-4B25-9B75-0A8C02009892}" srcId="{8A3C7D92-374E-4D88-8FE3-960C9DA0B81A}" destId="{D728E3FA-2096-46C5-A413-B156E31C7427}" srcOrd="4" destOrd="0" parTransId="{915FF43B-2A63-4BE7-B84A-9B1E4B21C459}" sibTransId="{67F589D5-EAB1-4721-B208-C1915CD11710}"/>
    <dgm:cxn modelId="{51122EE1-9177-4E08-BFC0-DCC94E57538D}" srcId="{8A3C7D92-374E-4D88-8FE3-960C9DA0B81A}" destId="{2D46ACD4-63AD-4CFA-A6CF-E4A0DB4E6D2F}" srcOrd="2" destOrd="0" parTransId="{2966EF43-EFE7-4CAE-8D44-3040E3C3DD1B}" sibTransId="{666553F7-5446-4349-881B-F4EC82C72B02}"/>
    <dgm:cxn modelId="{B1B3F3E8-217C-4C12-85B6-BF83C1B382CC}" srcId="{8A3C7D92-374E-4D88-8FE3-960C9DA0B81A}" destId="{C55D3F99-0E86-414D-A9BE-FBD9092F14EC}" srcOrd="0" destOrd="0" parTransId="{996E27B8-B26E-458D-8B7F-3A32DBE568EF}" sibTransId="{B21D28BC-23B2-4F7F-A6B8-07114153AD6D}"/>
    <dgm:cxn modelId="{54F108E9-3CA0-425A-B8F9-2D97FC231CBE}" type="presOf" srcId="{34877009-91E9-44EF-B6FB-8EC76CB7A631}" destId="{35696184-89C0-4761-A80F-0733CC654464}" srcOrd="0" destOrd="0" presId="urn:microsoft.com/office/officeart/2005/8/layout/chevron1"/>
    <dgm:cxn modelId="{EFEDB3FC-D2F9-4C93-B685-6AB0B7168F3D}" type="presOf" srcId="{DB41C73B-EAED-46DD-958C-DDC2918657A0}" destId="{615CF26F-46ED-4390-884C-3E2C8BA0F148}" srcOrd="0" destOrd="0" presId="urn:microsoft.com/office/officeart/2005/8/layout/chevron1"/>
    <dgm:cxn modelId="{2EF166B6-F6E8-4F69-8425-1F333619049D}" type="presParOf" srcId="{46077350-DDE3-4692-8E56-98384F0379C9}" destId="{6E3DE922-8F71-43AC-991C-633AEAEA31D0}" srcOrd="0" destOrd="0" presId="urn:microsoft.com/office/officeart/2005/8/layout/chevron1"/>
    <dgm:cxn modelId="{F937B1D1-03A3-4B36-8709-DA6582C97B20}" type="presParOf" srcId="{46077350-DDE3-4692-8E56-98384F0379C9}" destId="{944BA3E6-7D7C-40F3-9D67-6BB3DCC96D78}" srcOrd="1" destOrd="0" presId="urn:microsoft.com/office/officeart/2005/8/layout/chevron1"/>
    <dgm:cxn modelId="{0D4C758D-7D83-4A82-8839-F68B0B882234}" type="presParOf" srcId="{46077350-DDE3-4692-8E56-98384F0379C9}" destId="{698BF7C9-7081-47B5-9126-DE958AA6E617}" srcOrd="2" destOrd="0" presId="urn:microsoft.com/office/officeart/2005/8/layout/chevron1"/>
    <dgm:cxn modelId="{A735B91C-BA7A-4602-89A0-38611CD9F96D}" type="presParOf" srcId="{46077350-DDE3-4692-8E56-98384F0379C9}" destId="{1601E5DF-5C72-4C73-A770-998A4F7844D6}" srcOrd="3" destOrd="0" presId="urn:microsoft.com/office/officeart/2005/8/layout/chevron1"/>
    <dgm:cxn modelId="{B2DB8C0B-7CE7-40C3-A145-22F064A7274B}" type="presParOf" srcId="{46077350-DDE3-4692-8E56-98384F0379C9}" destId="{D5C9A50B-C961-4D34-BEBB-467EDE04CD2F}" srcOrd="4" destOrd="0" presId="urn:microsoft.com/office/officeart/2005/8/layout/chevron1"/>
    <dgm:cxn modelId="{72639A0F-69F7-4AE7-8205-359C62C0EBEC}" type="presParOf" srcId="{46077350-DDE3-4692-8E56-98384F0379C9}" destId="{4CE71D7C-E662-47EA-878F-20C58DBCC62F}" srcOrd="5" destOrd="0" presId="urn:microsoft.com/office/officeart/2005/8/layout/chevron1"/>
    <dgm:cxn modelId="{B490D991-4D4D-416D-BE3A-DAA07595D0F7}" type="presParOf" srcId="{46077350-DDE3-4692-8E56-98384F0379C9}" destId="{615CF26F-46ED-4390-884C-3E2C8BA0F148}" srcOrd="6" destOrd="0" presId="urn:microsoft.com/office/officeart/2005/8/layout/chevron1"/>
    <dgm:cxn modelId="{E6A18A37-C21F-4881-9BA5-A4F1709DA142}" type="presParOf" srcId="{46077350-DDE3-4692-8E56-98384F0379C9}" destId="{D84D45AD-272F-42A8-84B8-6D9B5884CF3A}" srcOrd="7" destOrd="0" presId="urn:microsoft.com/office/officeart/2005/8/layout/chevron1"/>
    <dgm:cxn modelId="{B209E821-A881-4505-A777-35A2BEA13EB0}" type="presParOf" srcId="{46077350-DDE3-4692-8E56-98384F0379C9}" destId="{05BDF44A-2BBF-4582-9A6C-BEE47E349C14}" srcOrd="8" destOrd="0" presId="urn:microsoft.com/office/officeart/2005/8/layout/chevron1"/>
    <dgm:cxn modelId="{DF49E506-2D0C-402D-900D-B0D4AC8A74E1}" type="presParOf" srcId="{46077350-DDE3-4692-8E56-98384F0379C9}" destId="{646DB472-B74B-4B7B-B5BE-B00429E403DF}" srcOrd="9" destOrd="0" presId="urn:microsoft.com/office/officeart/2005/8/layout/chevron1"/>
    <dgm:cxn modelId="{136F7D37-3531-4D40-9A35-30680C1C7833}" type="presParOf" srcId="{46077350-DDE3-4692-8E56-98384F0379C9}" destId="{35696184-89C0-4761-A80F-0733CC65446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3C7D92-374E-4D88-8FE3-960C9DA0B81A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46077350-DDE3-4692-8E56-98384F0379C9}" type="pres">
      <dgm:prSet presAssocID="{8A3C7D92-374E-4D88-8FE3-960C9DA0B81A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C292A84-D072-4B97-A930-EDE620E75B4F}" type="presOf" srcId="{8A3C7D92-374E-4D88-8FE3-960C9DA0B81A}" destId="{46077350-DDE3-4692-8E56-98384F0379C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DE922-8F71-43AC-991C-633AEAEA31D0}">
      <dsp:nvSpPr>
        <dsp:cNvPr id="0" name=""/>
        <dsp:cNvSpPr/>
      </dsp:nvSpPr>
      <dsp:spPr>
        <a:xfrm>
          <a:off x="31662" y="336362"/>
          <a:ext cx="1970614" cy="78824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86A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rgbClr val="696969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Création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rgbClr val="696969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Mise au point</a:t>
          </a:r>
        </a:p>
      </dsp:txBody>
      <dsp:txXfrm>
        <a:off x="425785" y="336362"/>
        <a:ext cx="1182369" cy="788245"/>
      </dsp:txXfrm>
    </dsp:sp>
    <dsp:sp modelId="{698BF7C9-7081-47B5-9126-DE958AA6E617}">
      <dsp:nvSpPr>
        <dsp:cNvPr id="0" name=""/>
        <dsp:cNvSpPr/>
      </dsp:nvSpPr>
      <dsp:spPr>
        <a:xfrm>
          <a:off x="1782401" y="336362"/>
          <a:ext cx="1970614" cy="78824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En attente de validation N+1</a:t>
          </a:r>
        </a:p>
      </dsp:txBody>
      <dsp:txXfrm>
        <a:off x="2176524" y="336362"/>
        <a:ext cx="1182369" cy="788245"/>
      </dsp:txXfrm>
    </dsp:sp>
    <dsp:sp modelId="{D5C9A50B-C961-4D34-BEBB-467EDE04CD2F}">
      <dsp:nvSpPr>
        <dsp:cNvPr id="0" name=""/>
        <dsp:cNvSpPr/>
      </dsp:nvSpPr>
      <dsp:spPr>
        <a:xfrm>
          <a:off x="3578768" y="336362"/>
          <a:ext cx="1970614" cy="788245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En attente de validation UC</a:t>
          </a:r>
        </a:p>
      </dsp:txBody>
      <dsp:txXfrm>
        <a:off x="3972891" y="336362"/>
        <a:ext cx="1182369" cy="788245"/>
      </dsp:txXfrm>
    </dsp:sp>
    <dsp:sp modelId="{615CF26F-46ED-4390-884C-3E2C8BA0F148}">
      <dsp:nvSpPr>
        <dsp:cNvPr id="0" name=""/>
        <dsp:cNvSpPr/>
      </dsp:nvSpPr>
      <dsp:spPr>
        <a:xfrm>
          <a:off x="5325956" y="336362"/>
          <a:ext cx="1970614" cy="788245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En attente de soumission aux autorités</a:t>
          </a:r>
        </a:p>
      </dsp:txBody>
      <dsp:txXfrm>
        <a:off x="5720079" y="336362"/>
        <a:ext cx="1182369" cy="788245"/>
      </dsp:txXfrm>
    </dsp:sp>
    <dsp:sp modelId="{05BDF44A-2BBF-4582-9A6C-BEE47E349C14}">
      <dsp:nvSpPr>
        <dsp:cNvPr id="0" name=""/>
        <dsp:cNvSpPr/>
      </dsp:nvSpPr>
      <dsp:spPr>
        <a:xfrm>
          <a:off x="7099509" y="336362"/>
          <a:ext cx="1970614" cy="788245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Convention simplifiée référencée</a:t>
          </a:r>
        </a:p>
      </dsp:txBody>
      <dsp:txXfrm>
        <a:off x="7493632" y="336362"/>
        <a:ext cx="1182369" cy="788245"/>
      </dsp:txXfrm>
    </dsp:sp>
    <dsp:sp modelId="{35696184-89C0-4761-A80F-0733CC654464}">
      <dsp:nvSpPr>
        <dsp:cNvPr id="0" name=""/>
        <dsp:cNvSpPr/>
      </dsp:nvSpPr>
      <dsp:spPr>
        <a:xfrm>
          <a:off x="8873062" y="336362"/>
          <a:ext cx="1970614" cy="78824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/>
            <a:t>Cloturé</a:t>
          </a:r>
          <a:endParaRPr lang="fr-FR" sz="1400" kern="1200"/>
        </a:p>
      </dsp:txBody>
      <dsp:txXfrm>
        <a:off x="9267185" y="336362"/>
        <a:ext cx="1182369" cy="788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0.82729</cdr:x>
      <cdr:y>0.79419</cdr:y>
    </cdr:from>
    <cdr:to>
      <cdr:x>0.90001</cdr:x>
      <cdr:y>0.84621</cdr:y>
    </cdr:to>
    <cdr:sp macro="" textlink="">
      <cdr:nvSpPr>
        <cdr:cNvPr id="2" name="ZoneTexte 11">
          <a:extLst xmlns:a="http://schemas.openxmlformats.org/drawingml/2006/main">
            <a:ext uri="{FF2B5EF4-FFF2-40B4-BE49-F238E27FC236}">
              <a16:creationId xmlns:a16="http://schemas.microsoft.com/office/drawing/2014/main" id="{2B04B4FE-9A1A-3653-6ED3-EE21B20F7401}"/>
            </a:ext>
          </a:extLst>
        </cdr:cNvPr>
        <cdr:cNvSpPr txBox="1"/>
      </cdr:nvSpPr>
      <cdr:spPr>
        <a:xfrm xmlns:a="http://schemas.openxmlformats.org/drawingml/2006/main">
          <a:off x="6724247" y="3759587"/>
          <a:ext cx="591014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rtl="0">
            <a:defRPr lang="fr-f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fr-FR" sz="1000" b="1" dirty="0">
              <a:solidFill>
                <a:schemeClr val="tx2"/>
              </a:solidFill>
            </a:rPr>
            <a:t>100%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A2B65-CFB2-42C4-A560-DA3A1636576B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451DA-F9DD-4254-840A-CFEC6A8CB8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50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55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46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8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87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65125" y="679450"/>
            <a:ext cx="6127750" cy="34464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fr-FR"/>
              <a:t>Janvier: 2022-CO-2783 (contrat asso) </a:t>
            </a:r>
            <a:r>
              <a:rPr lang="fr-FR" b="1"/>
              <a:t>régularisation </a:t>
            </a:r>
            <a:r>
              <a:rPr lang="fr-FR"/>
              <a:t>fiche écart</a:t>
            </a:r>
            <a:r>
              <a:rPr lang="fr-FR" b="1"/>
              <a:t> </a:t>
            </a:r>
            <a:r>
              <a:rPr lang="fr-FR"/>
              <a:t>2023-009</a:t>
            </a:r>
            <a:r>
              <a:rPr lang="fr-FR" b="1"/>
              <a:t> </a:t>
            </a:r>
            <a:r>
              <a:rPr lang="fr-FR"/>
              <a:t>/ 2022-CO-2429 (Contrat annulé, changement et re soumission) 2022-CO-2574 (CCS </a:t>
            </a:r>
            <a:r>
              <a:rPr lang="fr-FR" err="1"/>
              <a:t>décla</a:t>
            </a:r>
            <a:r>
              <a:rPr lang="fr-FR"/>
              <a:t> - fiche écart 012)</a:t>
            </a:r>
          </a:p>
          <a:p>
            <a:r>
              <a:rPr lang="fr-FR"/>
              <a:t>Mars: 2022-CO-2624 contrat asso utilisation procédure urgence, CCS 2022-CO-1964 utilisation procédure urgence</a:t>
            </a:r>
          </a:p>
          <a:p>
            <a:r>
              <a:rPr lang="fr-FR"/>
              <a:t>Avril : 2023-CO-0784 soumis à J-7 (CCS </a:t>
            </a:r>
            <a:r>
              <a:rPr lang="fr-FR" err="1"/>
              <a:t>décla</a:t>
            </a:r>
            <a:r>
              <a:rPr lang="fr-FR"/>
              <a:t>) fiche écart 23-034</a:t>
            </a:r>
            <a:endParaRPr lang="fr-FR">
              <a:cs typeface="Arial"/>
            </a:endParaRPr>
          </a:p>
          <a:p>
            <a:r>
              <a:rPr lang="fr-FR"/>
              <a:t>Mai: 2023-CO-0711 (</a:t>
            </a:r>
            <a:r>
              <a:rPr lang="fr-FR" b="1"/>
              <a:t>régularisation</a:t>
            </a:r>
            <a:r>
              <a:rPr lang="fr-FR"/>
              <a:t> fiche écart 23-036, 2023-CO-0593 (Traité par le CNOM pas de hors délai pour le CNOM), 2023-CO-0946 (Traité par le CNOM pas de hors délai pour le CNOM), 2023-CO-0870 (Traité par le CNOM pas de hors délai pour le CNOM)</a:t>
            </a:r>
            <a:endParaRPr lang="fr-FR">
              <a:cs typeface="Arial"/>
            </a:endParaRPr>
          </a:p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226AB8-ACBE-42E6-92F5-667EDDCD965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55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65125" y="679450"/>
            <a:ext cx="6127750" cy="34464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226AB8-ACBE-42E6-92F5-667EDDCD965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20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65125" y="679450"/>
            <a:ext cx="6127750" cy="34464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Mars: RP6619 RER 2023 Dr Foltz</a:t>
            </a:r>
          </a:p>
          <a:p>
            <a:pPr rtl="0"/>
            <a:r>
              <a:rPr lang="fr-FR"/>
              <a:t>Mai: RP8440 QUID 2023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226AB8-ACBE-42E6-92F5-667EDDCD965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69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65125" y="679450"/>
            <a:ext cx="6127750" cy="34464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226AB8-ACBE-42E6-92F5-667EDDCD965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94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65125" y="679450"/>
            <a:ext cx="6127750" cy="34464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226AB8-ACBE-42E6-92F5-667EDDCD965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06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CAA6F-2781-4B15-8C1B-C248263B4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4813D1-5FE3-4D83-8D4E-E18D36F5F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547481-64DC-49EA-9FBB-4A0E713E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B2B436-40DE-4B97-983A-6550F95C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A32638-C307-4487-ADF0-92C27435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4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083E3A-FC89-406C-84E6-56DB39F8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D1E4CA-26BA-433F-9968-6EC1B97F7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704422-8851-4A86-96AF-8B0DDD7E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12E592-DFA2-4717-B307-5CE8CFA0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E02D5-DA0F-48B0-96EE-21D15678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78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7AD4D32-B235-4157-8A45-A7244D0D1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1E9175-B75B-4979-B5B6-2CFB90693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2D050-43A7-43B1-A509-B9A3B2C0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0E27CF-3E7F-47EB-A35B-2F2FD2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65C1-F0EC-46A1-8C73-7F4DB8DB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686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38151"/>
            <a:ext cx="5486400" cy="202168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200" b="0"/>
            </a:lvl1pPr>
          </a:lstStyle>
          <a:p>
            <a:r>
              <a:rPr lang="en-GB"/>
              <a:t>Title of presentation </a:t>
            </a:r>
            <a:br>
              <a:rPr lang="en-GB"/>
            </a:br>
            <a:r>
              <a:rPr lang="en-GB"/>
              <a:t>runs here to three </a:t>
            </a:r>
            <a:br>
              <a:rPr lang="en-GB"/>
            </a:br>
            <a:r>
              <a:rPr lang="en-GB"/>
              <a:t>lines maximum.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88092"/>
            <a:ext cx="1828800" cy="319059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4846864" y="713792"/>
            <a:ext cx="7041381" cy="6144208"/>
          </a:xfrm>
          <a:custGeom>
            <a:avLst/>
            <a:gdLst>
              <a:gd name="connsiteX0" fmla="*/ 3430441 w 6045868"/>
              <a:gd name="connsiteY0" fmla="*/ 2862537 h 5275538"/>
              <a:gd name="connsiteX1" fmla="*/ 2093766 w 6045868"/>
              <a:gd name="connsiteY1" fmla="*/ 2862537 h 5275538"/>
              <a:gd name="connsiteX2" fmla="*/ 3430441 w 6045868"/>
              <a:gd name="connsiteY2" fmla="*/ 2862537 h 5275538"/>
              <a:gd name="connsiteX3" fmla="*/ 3204964 w 6045868"/>
              <a:gd name="connsiteY3" fmla="*/ 394 h 5275538"/>
              <a:gd name="connsiteX4" fmla="*/ 3896883 w 6045868"/>
              <a:gd name="connsiteY4" fmla="*/ 225029 h 5275538"/>
              <a:gd name="connsiteX5" fmla="*/ 4187007 w 6045868"/>
              <a:gd name="connsiteY5" fmla="*/ 566759 h 5275538"/>
              <a:gd name="connsiteX6" fmla="*/ 5898272 w 6045868"/>
              <a:gd name="connsiteY6" fmla="*/ 3468404 h 5275538"/>
              <a:gd name="connsiteX7" fmla="*/ 5819510 w 6045868"/>
              <a:gd name="connsiteY7" fmla="*/ 4686587 h 5275538"/>
              <a:gd name="connsiteX8" fmla="*/ 5284323 w 6045868"/>
              <a:gd name="connsiteY8" fmla="*/ 5061283 h 5275538"/>
              <a:gd name="connsiteX9" fmla="*/ 4561840 w 6045868"/>
              <a:gd name="connsiteY9" fmla="*/ 5275538 h 5275538"/>
              <a:gd name="connsiteX10" fmla="*/ 691240 w 6045868"/>
              <a:gd name="connsiteY10" fmla="*/ 5275538 h 5275538"/>
              <a:gd name="connsiteX11" fmla="*/ 667327 w 6045868"/>
              <a:gd name="connsiteY11" fmla="*/ 5198417 h 5275538"/>
              <a:gd name="connsiteX12" fmla="*/ 27036 w 6045868"/>
              <a:gd name="connsiteY12" fmla="*/ 2304652 h 5275538"/>
              <a:gd name="connsiteX13" fmla="*/ 227903 w 6045868"/>
              <a:gd name="connsiteY13" fmla="*/ 1383477 h 5275538"/>
              <a:gd name="connsiteX14" fmla="*/ 659649 w 6045868"/>
              <a:gd name="connsiteY14" fmla="*/ 1045994 h 5275538"/>
              <a:gd name="connsiteX15" fmla="*/ 2780464 w 6045868"/>
              <a:gd name="connsiteY15" fmla="*/ 96714 h 5275538"/>
              <a:gd name="connsiteX16" fmla="*/ 3204964 w 6045868"/>
              <a:gd name="connsiteY16" fmla="*/ 394 h 5275538"/>
              <a:gd name="connsiteX0" fmla="*/ 3204964 w 6045868"/>
              <a:gd name="connsiteY0" fmla="*/ 394 h 5275538"/>
              <a:gd name="connsiteX1" fmla="*/ 3896883 w 6045868"/>
              <a:gd name="connsiteY1" fmla="*/ 225029 h 5275538"/>
              <a:gd name="connsiteX2" fmla="*/ 4187007 w 6045868"/>
              <a:gd name="connsiteY2" fmla="*/ 566759 h 5275538"/>
              <a:gd name="connsiteX3" fmla="*/ 5898272 w 6045868"/>
              <a:gd name="connsiteY3" fmla="*/ 3468404 h 5275538"/>
              <a:gd name="connsiteX4" fmla="*/ 5819510 w 6045868"/>
              <a:gd name="connsiteY4" fmla="*/ 4686587 h 5275538"/>
              <a:gd name="connsiteX5" fmla="*/ 5284323 w 6045868"/>
              <a:gd name="connsiteY5" fmla="*/ 5061283 h 5275538"/>
              <a:gd name="connsiteX6" fmla="*/ 4561840 w 6045868"/>
              <a:gd name="connsiteY6" fmla="*/ 5275538 h 5275538"/>
              <a:gd name="connsiteX7" fmla="*/ 691240 w 6045868"/>
              <a:gd name="connsiteY7" fmla="*/ 5275538 h 5275538"/>
              <a:gd name="connsiteX8" fmla="*/ 667327 w 6045868"/>
              <a:gd name="connsiteY8" fmla="*/ 5198417 h 5275538"/>
              <a:gd name="connsiteX9" fmla="*/ 27036 w 6045868"/>
              <a:gd name="connsiteY9" fmla="*/ 2304652 h 5275538"/>
              <a:gd name="connsiteX10" fmla="*/ 227903 w 6045868"/>
              <a:gd name="connsiteY10" fmla="*/ 1383477 h 5275538"/>
              <a:gd name="connsiteX11" fmla="*/ 659649 w 6045868"/>
              <a:gd name="connsiteY11" fmla="*/ 1045994 h 5275538"/>
              <a:gd name="connsiteX12" fmla="*/ 2780464 w 6045868"/>
              <a:gd name="connsiteY12" fmla="*/ 96714 h 5275538"/>
              <a:gd name="connsiteX13" fmla="*/ 3204964 w 6045868"/>
              <a:gd name="connsiteY13" fmla="*/ 394 h 527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45868" h="5275538">
                <a:moveTo>
                  <a:pt x="3204964" y="394"/>
                </a:moveTo>
                <a:cubicBezTo>
                  <a:pt x="3447514" y="-6075"/>
                  <a:pt x="3692594" y="66964"/>
                  <a:pt x="3896883" y="225029"/>
                </a:cubicBezTo>
                <a:cubicBezTo>
                  <a:pt x="4023622" y="323093"/>
                  <a:pt x="4116390" y="437506"/>
                  <a:pt x="4187007" y="566759"/>
                </a:cubicBezTo>
                <a:lnTo>
                  <a:pt x="5898272" y="3468404"/>
                </a:lnTo>
                <a:cubicBezTo>
                  <a:pt x="6113769" y="3837670"/>
                  <a:pt x="6098097" y="4326531"/>
                  <a:pt x="5819510" y="4686587"/>
                </a:cubicBezTo>
                <a:cubicBezTo>
                  <a:pt x="5680218" y="4866614"/>
                  <a:pt x="5486050" y="4993517"/>
                  <a:pt x="5284323" y="5061283"/>
                </a:cubicBezTo>
                <a:lnTo>
                  <a:pt x="4561840" y="5275538"/>
                </a:lnTo>
                <a:lnTo>
                  <a:pt x="691240" y="5275538"/>
                </a:lnTo>
                <a:lnTo>
                  <a:pt x="667327" y="5198417"/>
                </a:lnTo>
                <a:lnTo>
                  <a:pt x="27036" y="2304652"/>
                </a:lnTo>
                <a:cubicBezTo>
                  <a:pt x="-42596" y="1994949"/>
                  <a:pt x="21544" y="1650183"/>
                  <a:pt x="227903" y="1383477"/>
                </a:cubicBezTo>
                <a:cubicBezTo>
                  <a:pt x="346560" y="1230120"/>
                  <a:pt x="494922" y="1121063"/>
                  <a:pt x="659649" y="1045994"/>
                </a:cubicBezTo>
                <a:lnTo>
                  <a:pt x="2780464" y="96714"/>
                </a:lnTo>
                <a:cubicBezTo>
                  <a:pt x="2914815" y="36779"/>
                  <a:pt x="3059434" y="4275"/>
                  <a:pt x="3204964" y="394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7200" y="2705990"/>
            <a:ext cx="5105400" cy="16557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426270-5617-4F2B-93AE-3361CE9E551A}"/>
              </a:ext>
            </a:extLst>
          </p:cNvPr>
          <p:cNvSpPr txBox="1"/>
          <p:nvPr userDrawn="1"/>
        </p:nvSpPr>
        <p:spPr>
          <a:xfrm>
            <a:off x="0" y="660082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22062023 V2</a:t>
            </a:r>
          </a:p>
        </p:txBody>
      </p:sp>
    </p:spTree>
    <p:extLst>
      <p:ext uri="{BB962C8B-B14F-4D97-AF65-F5344CB8AC3E}">
        <p14:creationId xmlns:p14="http://schemas.microsoft.com/office/powerpoint/2010/main" val="24189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AbbVi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FD0F-69F0-60F4-4C98-97D195AE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316800"/>
            <a:ext cx="5286449" cy="11750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741B-951E-15C2-2899-D183B734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31FB2-D8A7-EABE-8313-520DB267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0897A-4FF4-5F8C-C935-5A3AA5F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46F3-A181-4E86-90FC-9F7F42032E9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070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9" name="Group 15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8" name="Straight Connector 26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0" name="Group 26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33" name="Straight Connector 23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5" name="Straight Connector 24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3" name="Straight Connector 16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5" name="Group 16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9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"/>
          </p:nvPr>
        </p:nvSpPr>
        <p:spPr>
          <a:xfrm>
            <a:off x="610310" y="1816101"/>
            <a:ext cx="5382857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4" name="Content Placeholder 2"/>
          <p:cNvSpPr>
            <a:spLocks noGrp="1"/>
          </p:cNvSpPr>
          <p:nvPr>
            <p:ph idx="12"/>
          </p:nvPr>
        </p:nvSpPr>
        <p:spPr>
          <a:xfrm>
            <a:off x="6196369" y="1816101"/>
            <a:ext cx="5382857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03" name="Group 302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304" name="Group 303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13" name="Straight Connector 4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" name="Group 4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6" name="Straight Connector 4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4" name="Straight Connector 4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2" name="Straight Connector 4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8" name="Group 4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0" name="Straight Connector 4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8" name="Straight Connector 4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6" name="Straight Connector 4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4" name="Straight Connector 4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2" name="Straight Connector 4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3" name="Group 4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0" name="Straight Connector 4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4" name="Group 4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8" name="Straight Connector 4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5" name="Group 4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6" name="Straight Connector 4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5" name="Group 304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78" name="Straight Connector 37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9" name="Group 37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1" name="Straight Connector 4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9" name="Straight Connector 4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7" name="Straight Connector 4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5" name="Straight Connector 4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3" name="Straight Connector 4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1" name="Straight Connector 4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9" name="Straight Connector 3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7" name="Straight Connector 3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5" name="Straight Connector 3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3" name="Straight Connector 3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1" name="Straight Connector 3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0" name="Straight Connector 38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43" name="Straight Connector 34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Group 34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6" name="Straight Connector 3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Group 34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4" name="Straight Connector 3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2" name="Straight Connector 3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0" name="Straight Connector 3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8" name="Straight Connector 3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6" name="Straight Connector 3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4" name="Straight Connector 3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2" name="Straight Connector 3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0" name="Straight Connector 3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8" name="Straight Connector 3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6" name="Straight Connector 3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5" name="Straight Connector 35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308" name="Straight Connector 30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1" name="Straight Connector 3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9" name="Straight Connector 3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7" name="Straight Connector 3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5" name="Straight Connector 3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3" name="Straight Connector 3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1" name="Straight Connector 3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9" name="Straight Connector 3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7" name="Straight Connector 3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5" name="Straight Connector 3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3" name="Straight Connector 3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1" name="Straight Connector 3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8" name="Text Placeholder 6">
            <a:extLst>
              <a:ext uri="{FF2B5EF4-FFF2-40B4-BE49-F238E27FC236}">
                <a16:creationId xmlns:a16="http://schemas.microsoft.com/office/drawing/2014/main" id="{D482E441-C3E9-9400-DD67-62DFA1040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816101"/>
            <a:ext cx="3520837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Content Placeholder 2"/>
          <p:cNvSpPr>
            <a:spLocks noGrp="1"/>
          </p:cNvSpPr>
          <p:nvPr>
            <p:ph idx="11"/>
          </p:nvPr>
        </p:nvSpPr>
        <p:spPr>
          <a:xfrm>
            <a:off x="4342224" y="1816101"/>
            <a:ext cx="7240176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6" name="Group 165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67" name="Group 166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6" name="Straight Connector 275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8" name="Group 277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Connector 252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1" name="Straight Connector 170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6">
            <a:extLst>
              <a:ext uri="{FF2B5EF4-FFF2-40B4-BE49-F238E27FC236}">
                <a16:creationId xmlns:a16="http://schemas.microsoft.com/office/drawing/2014/main" id="{1D28359F-9E6C-E0D9-945A-E07216EBC1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6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09" y="1816101"/>
            <a:ext cx="7252752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2"/>
          </p:nvPr>
        </p:nvSpPr>
        <p:spPr>
          <a:xfrm>
            <a:off x="8058383" y="1816101"/>
            <a:ext cx="3520837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6" name="Group 165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67" name="Group 166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6" name="Straight Connector 275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8" name="Group 277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Connector 252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1" name="Straight Connector 170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6">
            <a:extLst>
              <a:ext uri="{FF2B5EF4-FFF2-40B4-BE49-F238E27FC236}">
                <a16:creationId xmlns:a16="http://schemas.microsoft.com/office/drawing/2014/main" id="{BF18F9C0-133F-CD69-E043-7E8D7B6E77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88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816101"/>
            <a:ext cx="3520837" cy="4583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Content Placeholder 2"/>
          <p:cNvSpPr>
            <a:spLocks noGrp="1"/>
          </p:cNvSpPr>
          <p:nvPr>
            <p:ph idx="11"/>
          </p:nvPr>
        </p:nvSpPr>
        <p:spPr>
          <a:xfrm>
            <a:off x="4342224" y="1816101"/>
            <a:ext cx="3520837" cy="4583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2"/>
          </p:nvPr>
        </p:nvSpPr>
        <p:spPr>
          <a:xfrm>
            <a:off x="8058383" y="1816101"/>
            <a:ext cx="3520837" cy="4583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 Placeholder 6">
            <a:extLst>
              <a:ext uri="{FF2B5EF4-FFF2-40B4-BE49-F238E27FC236}">
                <a16:creationId xmlns:a16="http://schemas.microsoft.com/office/drawing/2014/main" id="{6048915A-E4E7-C2D0-2DFE-C4B2BA164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9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816101"/>
            <a:ext cx="2589828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Content Placeholder 2"/>
          <p:cNvSpPr>
            <a:spLocks noGrp="1"/>
          </p:cNvSpPr>
          <p:nvPr>
            <p:ph idx="11"/>
          </p:nvPr>
        </p:nvSpPr>
        <p:spPr>
          <a:xfrm>
            <a:off x="3403339" y="1816101"/>
            <a:ext cx="2589828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7" name="Content Placeholder 2"/>
          <p:cNvSpPr>
            <a:spLocks noGrp="1"/>
          </p:cNvSpPr>
          <p:nvPr>
            <p:ph idx="12"/>
          </p:nvPr>
        </p:nvSpPr>
        <p:spPr>
          <a:xfrm>
            <a:off x="6196369" y="1816101"/>
            <a:ext cx="2589828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8" name="Content Placeholder 2"/>
          <p:cNvSpPr>
            <a:spLocks noGrp="1"/>
          </p:cNvSpPr>
          <p:nvPr>
            <p:ph idx="13"/>
          </p:nvPr>
        </p:nvSpPr>
        <p:spPr>
          <a:xfrm>
            <a:off x="8992573" y="1816101"/>
            <a:ext cx="2589828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9" name="Group 168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70" name="Group 16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9" name="Straight Connector 27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" name="Group 28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1" name="Group 17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4" name="Straight Connector 24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Straight Connector 25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4" name="Straight Connector 17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6">
            <a:extLst>
              <a:ext uri="{FF2B5EF4-FFF2-40B4-BE49-F238E27FC236}">
                <a16:creationId xmlns:a16="http://schemas.microsoft.com/office/drawing/2014/main" id="{D72CA78D-7C8F-A3E3-8E28-E7DEA5E6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3B6E-84C0-4161-B332-30965C6D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E32614-259A-4943-A144-A5AAA17D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55F8C7-3311-42F1-B787-B822B885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1706FF-546E-4A25-98D1-5F218FE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ADE6D4-D6FC-4D58-A1BA-7FF13CD9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803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816101"/>
            <a:ext cx="2031223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Content Placeholder 2"/>
          <p:cNvSpPr>
            <a:spLocks noGrp="1"/>
          </p:cNvSpPr>
          <p:nvPr>
            <p:ph idx="11"/>
          </p:nvPr>
        </p:nvSpPr>
        <p:spPr>
          <a:xfrm>
            <a:off x="2844734" y="1816101"/>
            <a:ext cx="2031223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2"/>
          <p:cNvSpPr>
            <a:spLocks noGrp="1"/>
          </p:cNvSpPr>
          <p:nvPr>
            <p:ph idx="12"/>
          </p:nvPr>
        </p:nvSpPr>
        <p:spPr>
          <a:xfrm>
            <a:off x="5096151" y="1816101"/>
            <a:ext cx="2031223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2" name="Content Placeholder 2"/>
          <p:cNvSpPr>
            <a:spLocks noGrp="1"/>
          </p:cNvSpPr>
          <p:nvPr>
            <p:ph idx="13"/>
          </p:nvPr>
        </p:nvSpPr>
        <p:spPr>
          <a:xfrm>
            <a:off x="7313581" y="1816101"/>
            <a:ext cx="2031223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3" name="Content Placeholder 2"/>
          <p:cNvSpPr>
            <a:spLocks noGrp="1"/>
          </p:cNvSpPr>
          <p:nvPr>
            <p:ph idx="14"/>
          </p:nvPr>
        </p:nvSpPr>
        <p:spPr>
          <a:xfrm>
            <a:off x="9548003" y="1816101"/>
            <a:ext cx="2031223" cy="458311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9" name="Group 178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80" name="Group 17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89" name="Straight Connector 28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2" name="Straight Connector 3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0" name="Straight Connector 31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8" name="Straight Connector 31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6" name="Straight Connector 3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4" name="Straight Connector 3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9" name="Group 29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0" name="Group 29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1" name="Group 18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54" name="Straight Connector 25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 25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 25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" name="Straight Connector 2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Group 26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26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 26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6" name="Straight Connector 26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Group 22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4" name="Straight Connector 2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Group 22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7" name="Group 22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1" name="Straight Connector 23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84" name="Straight Connector 18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9" name="Straight Connector 2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5" name="Text Placeholder 6">
            <a:extLst>
              <a:ext uri="{FF2B5EF4-FFF2-40B4-BE49-F238E27FC236}">
                <a16:creationId xmlns:a16="http://schemas.microsoft.com/office/drawing/2014/main" id="{92BD77C7-5471-6355-F9DC-82173579A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90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2762474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Content Placeholder 2"/>
          <p:cNvSpPr>
            <a:spLocks noGrp="1"/>
          </p:cNvSpPr>
          <p:nvPr>
            <p:ph idx="11"/>
          </p:nvPr>
        </p:nvSpPr>
        <p:spPr>
          <a:xfrm>
            <a:off x="3403339" y="2762474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7" name="Content Placeholder 2"/>
          <p:cNvSpPr>
            <a:spLocks noGrp="1"/>
          </p:cNvSpPr>
          <p:nvPr>
            <p:ph idx="12"/>
          </p:nvPr>
        </p:nvSpPr>
        <p:spPr>
          <a:xfrm>
            <a:off x="6196369" y="2762474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8" name="Content Placeholder 2"/>
          <p:cNvSpPr>
            <a:spLocks noGrp="1"/>
          </p:cNvSpPr>
          <p:nvPr>
            <p:ph idx="13"/>
          </p:nvPr>
        </p:nvSpPr>
        <p:spPr>
          <a:xfrm>
            <a:off x="8992573" y="2762474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9" name="Group 168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70" name="Group 16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9" name="Straight Connector 27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" name="Group 28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1" name="Group 17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4" name="Straight Connector 24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Straight Connector 25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4" name="Straight Connector 17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5" name="Content Placeholder 2"/>
          <p:cNvSpPr>
            <a:spLocks noGrp="1"/>
          </p:cNvSpPr>
          <p:nvPr>
            <p:ph idx="14"/>
          </p:nvPr>
        </p:nvSpPr>
        <p:spPr>
          <a:xfrm>
            <a:off x="610310" y="5129000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6" name="Content Placeholder 2"/>
          <p:cNvSpPr>
            <a:spLocks noGrp="1"/>
          </p:cNvSpPr>
          <p:nvPr>
            <p:ph idx="15"/>
          </p:nvPr>
        </p:nvSpPr>
        <p:spPr>
          <a:xfrm>
            <a:off x="3403339" y="5129000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7" name="Content Placeholder 2"/>
          <p:cNvSpPr>
            <a:spLocks noGrp="1"/>
          </p:cNvSpPr>
          <p:nvPr>
            <p:ph idx="16"/>
          </p:nvPr>
        </p:nvSpPr>
        <p:spPr>
          <a:xfrm>
            <a:off x="6196369" y="5129000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8" name="Content Placeholder 2"/>
          <p:cNvSpPr>
            <a:spLocks noGrp="1"/>
          </p:cNvSpPr>
          <p:nvPr>
            <p:ph idx="17"/>
          </p:nvPr>
        </p:nvSpPr>
        <p:spPr>
          <a:xfrm>
            <a:off x="8992573" y="5129000"/>
            <a:ext cx="2589828" cy="172047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" name="Text Placeholder 6">
            <a:extLst>
              <a:ext uri="{FF2B5EF4-FFF2-40B4-BE49-F238E27FC236}">
                <a16:creationId xmlns:a16="http://schemas.microsoft.com/office/drawing/2014/main" id="{ABCCF445-D6BD-2B28-6E6F-DCACE8870D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87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"/>
          </p:nvPr>
        </p:nvSpPr>
        <p:spPr>
          <a:xfrm>
            <a:off x="610310" y="1134599"/>
            <a:ext cx="538285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4" name="Content Placeholder 2"/>
          <p:cNvSpPr>
            <a:spLocks noGrp="1"/>
          </p:cNvSpPr>
          <p:nvPr>
            <p:ph idx="12"/>
          </p:nvPr>
        </p:nvSpPr>
        <p:spPr>
          <a:xfrm>
            <a:off x="6196369" y="1134599"/>
            <a:ext cx="538285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1" name="Group 150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5" name="Group 154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4" name="Straight Connector 26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Group 26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9" name="Straight Connector 2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 155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29" name="Straight Connector 22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oup 22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4" name="Straight Connector 2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5" name="Group 19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9" name="Straight Connector 2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59" name="Straight Connector 15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4" name="Straight Connector 1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" name="Straight Connector 1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2" name="Text Placeholder 6">
            <a:extLst>
              <a:ext uri="{FF2B5EF4-FFF2-40B4-BE49-F238E27FC236}">
                <a16:creationId xmlns:a16="http://schemas.microsoft.com/office/drawing/2014/main" id="{3C28CC65-E2F2-074D-5A99-4C4FDDF53E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6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1134599"/>
            <a:ext cx="352083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1" name="Content Placeholder 2"/>
          <p:cNvSpPr>
            <a:spLocks noGrp="1"/>
          </p:cNvSpPr>
          <p:nvPr>
            <p:ph idx="11"/>
          </p:nvPr>
        </p:nvSpPr>
        <p:spPr>
          <a:xfrm>
            <a:off x="4342224" y="1134599"/>
            <a:ext cx="352083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2"/>
          </p:nvPr>
        </p:nvSpPr>
        <p:spPr>
          <a:xfrm>
            <a:off x="8058383" y="1134599"/>
            <a:ext cx="352083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5" name="Group 154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4" name="Straight Connector 26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Group 26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9" name="Straight Connector 2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 155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29" name="Straight Connector 22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oup 22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4" name="Straight Connector 2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5" name="Group 19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9" name="Straight Connector 2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59" name="Straight Connector 15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4" name="Straight Connector 1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" name="Straight Connector 1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9" name="Text Placeholder 6">
            <a:extLst>
              <a:ext uri="{FF2B5EF4-FFF2-40B4-BE49-F238E27FC236}">
                <a16:creationId xmlns:a16="http://schemas.microsoft.com/office/drawing/2014/main" id="{4F0F0C31-C2E2-D18D-0605-EB49125F8B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190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09" y="1134599"/>
            <a:ext cx="7252752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2"/>
          </p:nvPr>
        </p:nvSpPr>
        <p:spPr>
          <a:xfrm>
            <a:off x="8058383" y="1134599"/>
            <a:ext cx="3520837" cy="5264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4" name="Group 153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5" name="Group 154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4" name="Straight Connector 26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 26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Group 26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9" name="Straight Connector 2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 155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29" name="Straight Connector 22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oup 22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Group 23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4" name="Straight Connector 2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4" name="Straight Connector 19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5" name="Group 19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9" name="Straight Connector 2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59" name="Straight Connector 15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4" name="Straight Connector 1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2" name="Straight Connector 1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1" name="Text Placeholder 6">
            <a:extLst>
              <a:ext uri="{FF2B5EF4-FFF2-40B4-BE49-F238E27FC236}">
                <a16:creationId xmlns:a16="http://schemas.microsoft.com/office/drawing/2014/main" id="{E101BC09-FBF2-76D3-14CA-1FAF9EEF97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050" i="0" dirty="0" smtClean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Conventions </a:t>
            </a:r>
            <a:r>
              <a:rPr lang="en-US" err="1"/>
              <a:t>Simplifiées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10" y="3714751"/>
            <a:ext cx="2031223" cy="2684461"/>
          </a:xfrm>
          <a:solidFill>
            <a:schemeClr val="tx2"/>
          </a:solidFill>
        </p:spPr>
        <p:txBody>
          <a:bodyPr lIns="91440" tIns="91440" rIns="91440" bIns="91440">
            <a:noAutofit/>
          </a:bodyPr>
          <a:lstStyle>
            <a:lvl1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9" name="Content Placeholder 2"/>
          <p:cNvSpPr>
            <a:spLocks noGrp="1"/>
          </p:cNvSpPr>
          <p:nvPr>
            <p:ph idx="11"/>
          </p:nvPr>
        </p:nvSpPr>
        <p:spPr>
          <a:xfrm>
            <a:off x="2844734" y="3714751"/>
            <a:ext cx="2031223" cy="2684461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2"/>
          <p:cNvSpPr>
            <a:spLocks noGrp="1"/>
          </p:cNvSpPr>
          <p:nvPr>
            <p:ph idx="12"/>
          </p:nvPr>
        </p:nvSpPr>
        <p:spPr>
          <a:xfrm>
            <a:off x="5096151" y="3714751"/>
            <a:ext cx="2031223" cy="2684461"/>
          </a:xfrm>
          <a:solidFill>
            <a:schemeClr val="accent2"/>
          </a:solidFill>
        </p:spPr>
        <p:txBody>
          <a:bodyPr lIns="91440" tIns="91440" rIns="91440" bIns="91440">
            <a:noAutofit/>
          </a:bodyPr>
          <a:lstStyle>
            <a:lvl1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2" name="Content Placeholder 2"/>
          <p:cNvSpPr>
            <a:spLocks noGrp="1"/>
          </p:cNvSpPr>
          <p:nvPr>
            <p:ph idx="13"/>
          </p:nvPr>
        </p:nvSpPr>
        <p:spPr>
          <a:xfrm>
            <a:off x="7313581" y="3714751"/>
            <a:ext cx="2031223" cy="2684461"/>
          </a:xfrm>
          <a:solidFill>
            <a:schemeClr val="accent3"/>
          </a:solidFill>
        </p:spPr>
        <p:txBody>
          <a:bodyPr lIns="91440" tIns="91440" rIns="91440" bIns="91440">
            <a:noAutofit/>
          </a:bodyPr>
          <a:lstStyle>
            <a:lvl1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3" name="Content Placeholder 2"/>
          <p:cNvSpPr>
            <a:spLocks noGrp="1"/>
          </p:cNvSpPr>
          <p:nvPr>
            <p:ph idx="14"/>
          </p:nvPr>
        </p:nvSpPr>
        <p:spPr>
          <a:xfrm>
            <a:off x="9548003" y="3714751"/>
            <a:ext cx="2031223" cy="268446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6" name="Group 155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9" name="Straight Connector 26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1" name="Group 27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7" name="Group 156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34" name="Straight Connector 23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6" name="Straight Connector 24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9" name="Straight Connector 19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1" name="Straight Connector 21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0" name="Straight Connector 159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2" name="Group 161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05" name="Straight Connector 304"/>
          <p:cNvCxnSpPr/>
          <p:nvPr userDrawn="1"/>
        </p:nvCxnSpPr>
        <p:spPr>
          <a:xfrm>
            <a:off x="612774" y="2609850"/>
            <a:ext cx="202875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 userDrawn="1"/>
        </p:nvCxnSpPr>
        <p:spPr>
          <a:xfrm>
            <a:off x="2847198" y="2609850"/>
            <a:ext cx="202875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 userDrawn="1"/>
        </p:nvCxnSpPr>
        <p:spPr>
          <a:xfrm>
            <a:off x="5098615" y="2609850"/>
            <a:ext cx="202875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 userDrawn="1"/>
        </p:nvCxnSpPr>
        <p:spPr>
          <a:xfrm>
            <a:off x="7316045" y="2609850"/>
            <a:ext cx="202875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 userDrawn="1"/>
        </p:nvCxnSpPr>
        <p:spPr>
          <a:xfrm>
            <a:off x="9550467" y="2609850"/>
            <a:ext cx="202875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844800" y="2762474"/>
            <a:ext cx="2032000" cy="95227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defRPr sz="1800" i="0">
                <a:solidFill>
                  <a:schemeClr val="accent4"/>
                </a:solidFill>
                <a:latin typeface="+mj-lt"/>
              </a:defRPr>
            </a:lvl1pPr>
            <a:lvl2pPr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2773" y="2762474"/>
            <a:ext cx="2032000" cy="95227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defRPr sz="1800" i="0">
                <a:solidFill>
                  <a:schemeClr val="tx2"/>
                </a:solidFill>
                <a:latin typeface="+mj-lt"/>
              </a:defRPr>
            </a:lvl1pPr>
            <a:lvl2pPr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095373" y="2762474"/>
            <a:ext cx="2032000" cy="95227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defRPr sz="1800" i="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312803" y="2762474"/>
            <a:ext cx="2032000" cy="95227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defRPr sz="1800" i="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9547225" y="2762474"/>
            <a:ext cx="2032000" cy="952277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defRPr sz="1800" i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2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2847197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5400" b="1" i="0" spc="-300">
                <a:solidFill>
                  <a:schemeClr val="accent4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1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080000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5400" b="1" i="0" spc="-30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1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7315200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5400" b="1" i="0" spc="-30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0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9558216" y="1815189"/>
            <a:ext cx="2029603" cy="794660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5400" b="1" i="0" spc="-30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1" name="Text Placeholder 2"/>
          <p:cNvSpPr>
            <a:spLocks noGrp="1"/>
          </p:cNvSpPr>
          <p:nvPr>
            <p:ph type="body" idx="26"/>
          </p:nvPr>
        </p:nvSpPr>
        <p:spPr>
          <a:xfrm>
            <a:off x="610308" y="1815189"/>
            <a:ext cx="2029603" cy="708655"/>
          </a:xfrm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400" b="1" i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082554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9" name="Group 15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8" name="Straight Connector 26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0" name="Group 26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33" name="Straight Connector 23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5" name="Straight Connector 24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3" name="Straight Connector 16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5" name="Group 16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1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6" name="Content Placeholder 2"/>
          <p:cNvSpPr>
            <a:spLocks noGrp="1"/>
          </p:cNvSpPr>
          <p:nvPr>
            <p:ph idx="12"/>
          </p:nvPr>
        </p:nvSpPr>
        <p:spPr>
          <a:xfrm>
            <a:off x="8058383" y="457201"/>
            <a:ext cx="3520837" cy="5942011"/>
          </a:xfr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74625" indent="-174625">
              <a:spcBef>
                <a:spcPts val="3600"/>
              </a:spcBef>
              <a:spcAft>
                <a:spcPts val="0"/>
              </a:spcAft>
              <a:buFont typeface="Calibri" panose="020F0502020204030204" pitchFamily="34" charset="0"/>
              <a:buChar char="–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 marL="174625" indent="-174625">
              <a:lnSpc>
                <a:spcPct val="85000"/>
              </a:lnSpc>
              <a:defRPr 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74625" indent="-174625">
              <a:defRPr/>
            </a:lvl4pPr>
            <a:lvl5pPr marL="174625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174625" lvl="2" indent="-174625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Third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Fourth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Fifth level</a:t>
            </a: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03" name="Rectangle 302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r"/>
            <a:r>
              <a:rPr lang="en-US" sz="8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sp>
        <p:nvSpPr>
          <p:cNvPr id="310" name="Content Placeholder 2"/>
          <p:cNvSpPr>
            <a:spLocks noGrp="1"/>
          </p:cNvSpPr>
          <p:nvPr>
            <p:ph idx="15"/>
          </p:nvPr>
        </p:nvSpPr>
        <p:spPr>
          <a:xfrm>
            <a:off x="610310" y="457201"/>
            <a:ext cx="3520837" cy="5942011"/>
          </a:xfr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74625" indent="-174625">
              <a:spcBef>
                <a:spcPts val="3600"/>
              </a:spcBef>
              <a:spcAft>
                <a:spcPts val="0"/>
              </a:spcAft>
              <a:buFont typeface="Calibri" panose="020F0502020204030204" pitchFamily="34" charset="0"/>
              <a:buChar char="–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 marL="174625" indent="-174625">
              <a:lnSpc>
                <a:spcPct val="85000"/>
              </a:lnSpc>
              <a:defRPr 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74625" indent="-174625">
              <a:defRPr/>
            </a:lvl4pPr>
            <a:lvl5pPr marL="174625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174625" lvl="2" indent="-174625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Third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Fourth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Fifth level</a:t>
            </a:r>
          </a:p>
        </p:txBody>
      </p:sp>
      <p:sp>
        <p:nvSpPr>
          <p:cNvPr id="311" name="Content Placeholder 2"/>
          <p:cNvSpPr>
            <a:spLocks noGrp="1"/>
          </p:cNvSpPr>
          <p:nvPr>
            <p:ph idx="14"/>
          </p:nvPr>
        </p:nvSpPr>
        <p:spPr>
          <a:xfrm>
            <a:off x="4342224" y="457201"/>
            <a:ext cx="3520837" cy="5942011"/>
          </a:xfr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74625" indent="-174625">
              <a:spcBef>
                <a:spcPts val="3600"/>
              </a:spcBef>
              <a:spcAft>
                <a:spcPts val="0"/>
              </a:spcAft>
              <a:buFont typeface="Calibri" panose="020F0502020204030204" pitchFamily="34" charset="0"/>
              <a:buChar char="–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 marL="174625" indent="-174625">
              <a:lnSpc>
                <a:spcPct val="85000"/>
              </a:lnSpc>
              <a:defRPr 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74625" indent="-174625">
              <a:defRPr/>
            </a:lvl4pPr>
            <a:lvl5pPr marL="174625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174625" lvl="2" indent="-174625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Third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Fourth level</a:t>
            </a:r>
          </a:p>
          <a:p>
            <a:pPr marL="174625" lvl="2" indent="-1746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</a:pPr>
            <a:r>
              <a:rPr lang="en-US"/>
              <a:t>Fifth level</a:t>
            </a:r>
          </a:p>
        </p:txBody>
      </p:sp>
      <p:sp>
        <p:nvSpPr>
          <p:cNvPr id="15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80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879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09" y="454007"/>
            <a:ext cx="10968919" cy="3255751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600"/>
              </a:spcAft>
              <a:defRPr sz="66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bg1"/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r"/>
            <a:r>
              <a:rPr lang="en-US" sz="800" spc="0" baseline="0">
                <a:solidFill>
                  <a:schemeClr val="bg1"/>
                </a:solidFill>
                <a:latin typeface="+mj-lt"/>
              </a:rPr>
              <a:t>© Duarte, Inc. 2014</a:t>
            </a:r>
          </a:p>
        </p:txBody>
      </p:sp>
      <p:cxnSp>
        <p:nvCxnSpPr>
          <p:cNvPr id="153" name="Straight Connector 152"/>
          <p:cNvCxnSpPr/>
          <p:nvPr userDrawn="1"/>
        </p:nvCxnSpPr>
        <p:spPr>
          <a:xfrm flipH="1">
            <a:off x="610310" y="4030998"/>
            <a:ext cx="109689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1717" y="4320518"/>
            <a:ext cx="7251344" cy="2087240"/>
          </a:xfrm>
        </p:spPr>
        <p:txBody>
          <a:bodyPr>
            <a:noAutofit/>
          </a:bodyPr>
          <a:lstStyle>
            <a:lvl1pPr marL="171450" indent="-171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Tx/>
              <a:buChar char="+"/>
              <a:defRPr sz="1600" i="1">
                <a:solidFill>
                  <a:schemeClr val="bg1"/>
                </a:solidFill>
                <a:latin typeface="+mn-lt"/>
              </a:defRPr>
            </a:lvl1pPr>
            <a:lvl2pPr marL="171450" indent="-171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Tx/>
              <a:buChar char="+"/>
              <a:defRPr sz="1600" i="1">
                <a:solidFill>
                  <a:schemeClr val="bg1"/>
                </a:solidFill>
                <a:latin typeface="+mn-lt"/>
              </a:defRPr>
            </a:lvl2pPr>
            <a:lvl3pPr marL="171450" indent="-171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Tx/>
              <a:buChar char="+"/>
              <a:defRPr sz="1600" i="1">
                <a:solidFill>
                  <a:schemeClr val="bg1"/>
                </a:solidFill>
                <a:latin typeface="+mn-lt"/>
              </a:defRPr>
            </a:lvl3pPr>
            <a:lvl4pPr marL="171450" indent="-171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Tx/>
              <a:buChar char="+"/>
              <a:defRPr sz="1600" i="1">
                <a:solidFill>
                  <a:schemeClr val="bg1"/>
                </a:solidFill>
                <a:latin typeface="+mn-lt"/>
              </a:defRPr>
            </a:lvl4pPr>
            <a:lvl5pPr marL="171450" indent="-171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Tx/>
              <a:buChar char="+"/>
              <a:defRPr sz="16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058383" y="4183401"/>
            <a:ext cx="3520845" cy="2215810"/>
          </a:xfrm>
        </p:spPr>
        <p:txBody>
          <a:bodyPr anchor="ctr">
            <a:noAutofit/>
          </a:bodyPr>
          <a:lstStyle>
            <a:lvl1pPr algn="r">
              <a:buFontTx/>
              <a:buNone/>
              <a:defRPr sz="13300" b="1" i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4264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Divid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09" y="454007"/>
            <a:ext cx="10968919" cy="3255751"/>
          </a:xfrm>
        </p:spPr>
        <p:txBody>
          <a:bodyPr>
            <a:noAutofit/>
          </a:bodyPr>
          <a:lstStyle>
            <a:lvl1pPr marL="685800" indent="-685800">
              <a:lnSpc>
                <a:spcPct val="90000"/>
              </a:lnSpc>
              <a:spcAft>
                <a:spcPts val="600"/>
              </a:spcAft>
              <a:buFont typeface="Georgia" panose="02040502050405020303" pitchFamily="18" charset="0"/>
              <a:buChar char="+"/>
              <a:defRPr sz="5000" i="1" cap="none" spc="-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bg1"/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r"/>
            <a:r>
              <a:rPr lang="en-US" sz="800" spc="0" baseline="0">
                <a:solidFill>
                  <a:schemeClr val="bg1"/>
                </a:solidFill>
                <a:latin typeface="+mj-lt"/>
              </a:rPr>
              <a:t>© Duarte, Inc. 2014</a:t>
            </a:r>
          </a:p>
        </p:txBody>
      </p:sp>
      <p:cxnSp>
        <p:nvCxnSpPr>
          <p:cNvPr id="153" name="Straight Connector 152"/>
          <p:cNvCxnSpPr/>
          <p:nvPr userDrawn="1"/>
        </p:nvCxnSpPr>
        <p:spPr>
          <a:xfrm flipH="1">
            <a:off x="610310" y="4030998"/>
            <a:ext cx="109689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1717" y="4320136"/>
            <a:ext cx="7251344" cy="2079076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058383" y="4183401"/>
            <a:ext cx="3520845" cy="2215810"/>
          </a:xfrm>
        </p:spPr>
        <p:txBody>
          <a:bodyPr anchor="ctr">
            <a:noAutofit/>
          </a:bodyPr>
          <a:lstStyle>
            <a:lvl1pPr algn="r">
              <a:buFontTx/>
              <a:buNone/>
              <a:defRPr sz="13300" b="1" i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2pPr>
            <a:lvl3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3pPr>
            <a:lvl4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4pPr>
            <a:lvl5pPr algn="r">
              <a:buFontTx/>
              <a:buNone/>
              <a:defRPr sz="13300">
                <a:solidFill>
                  <a:schemeClr val="bg1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385571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10" y="1144955"/>
            <a:ext cx="9106893" cy="351208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600"/>
              </a:spcAft>
              <a:defRPr sz="6600" cap="none" spc="-15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09" y="5130683"/>
            <a:ext cx="10972091" cy="1268528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buNone/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100" b="0" i="0">
                <a:solidFill>
                  <a:schemeClr val="tx2"/>
                </a:solidFill>
                <a:latin typeface="+mj-lt"/>
              </a:defRPr>
            </a:lvl2pPr>
            <a:lvl3pPr>
              <a:defRPr sz="1100" b="0" i="0">
                <a:solidFill>
                  <a:schemeClr val="tx2"/>
                </a:solidFill>
                <a:latin typeface="+mj-lt"/>
              </a:defRPr>
            </a:lvl3pPr>
            <a:lvl4pPr>
              <a:defRPr sz="1100" b="0" i="0">
                <a:solidFill>
                  <a:schemeClr val="tx2"/>
                </a:solidFill>
                <a:latin typeface="+mj-lt"/>
              </a:defRPr>
            </a:lvl4pPr>
            <a:lvl5pPr>
              <a:defRPr sz="1100" b="0" i="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3" y="457201"/>
            <a:ext cx="10969627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567A4CEE-210B-4A43-8E57-98E37E0AC15F}" type="slidenum">
              <a:rPr lang="en-US" sz="800" u="none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u="none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r"/>
            <a:r>
              <a:rPr lang="en-US" sz="800" u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cxnSp>
        <p:nvCxnSpPr>
          <p:cNvPr id="167" name="Straight Connector 166"/>
          <p:cNvCxnSpPr/>
          <p:nvPr userDrawn="1"/>
        </p:nvCxnSpPr>
        <p:spPr>
          <a:xfrm>
            <a:off x="614460" y="4978282"/>
            <a:ext cx="1096308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D4E57-8FF2-47D2-8401-5C68E911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E8A67B-C24A-4303-855E-3C2D46A5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8C81EA-54A8-4897-A125-A74AC8C3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DDCAD8-C792-40F4-9E35-0A55FE38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F65CBE-E826-4931-B4C1-AC9A899F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913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4" y="1134599"/>
            <a:ext cx="5380391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r"/>
            <a:r>
              <a:rPr lang="en-US" sz="8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sp>
        <p:nvSpPr>
          <p:cNvPr id="162" name="Content Placeholder 2"/>
          <p:cNvSpPr>
            <a:spLocks noGrp="1"/>
          </p:cNvSpPr>
          <p:nvPr>
            <p:ph idx="18"/>
          </p:nvPr>
        </p:nvSpPr>
        <p:spPr>
          <a:xfrm>
            <a:off x="610309" y="1816101"/>
            <a:ext cx="11053372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80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117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4" y="1134599"/>
            <a:ext cx="5380391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r"/>
            <a:r>
              <a:rPr lang="en-US" sz="8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sp>
        <p:nvSpPr>
          <p:cNvPr id="157" name="Text Placeholder 2"/>
          <p:cNvSpPr>
            <a:spLocks noGrp="1"/>
          </p:cNvSpPr>
          <p:nvPr>
            <p:ph type="body" idx="16"/>
          </p:nvPr>
        </p:nvSpPr>
        <p:spPr>
          <a:xfrm>
            <a:off x="6196369" y="1134599"/>
            <a:ext cx="5382860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Content Placeholder 2"/>
          <p:cNvSpPr>
            <a:spLocks noGrp="1"/>
          </p:cNvSpPr>
          <p:nvPr>
            <p:ph idx="18"/>
          </p:nvPr>
        </p:nvSpPr>
        <p:spPr>
          <a:xfrm>
            <a:off x="610309" y="1816101"/>
            <a:ext cx="5382855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9"/>
          </p:nvPr>
        </p:nvSpPr>
        <p:spPr>
          <a:xfrm>
            <a:off x="6192678" y="1816101"/>
            <a:ext cx="5382855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1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80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796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/>
          </p:nvPr>
        </p:nvSpPr>
        <p:spPr>
          <a:xfrm>
            <a:off x="612774" y="1134599"/>
            <a:ext cx="5380391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r"/>
            <a:r>
              <a:rPr lang="en-US" sz="8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sp>
        <p:nvSpPr>
          <p:cNvPr id="157" name="Text Placeholder 2"/>
          <p:cNvSpPr>
            <a:spLocks noGrp="1"/>
          </p:cNvSpPr>
          <p:nvPr>
            <p:ph type="body" idx="16"/>
          </p:nvPr>
        </p:nvSpPr>
        <p:spPr>
          <a:xfrm>
            <a:off x="6196369" y="1134599"/>
            <a:ext cx="5382852" cy="536519"/>
          </a:xfrm>
        </p:spPr>
        <p:txBody>
          <a:bodyPr anchor="t">
            <a:noAutofit/>
          </a:bodyPr>
          <a:lstStyle>
            <a:lvl1pPr marL="0" indent="0">
              <a:buNone/>
              <a:defRPr sz="15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0" name="Content Placeholder 2"/>
          <p:cNvSpPr>
            <a:spLocks noGrp="1"/>
          </p:cNvSpPr>
          <p:nvPr>
            <p:ph idx="12"/>
          </p:nvPr>
        </p:nvSpPr>
        <p:spPr>
          <a:xfrm>
            <a:off x="8058383" y="1816101"/>
            <a:ext cx="3520837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1" name="Content Placeholder 2"/>
          <p:cNvSpPr>
            <a:spLocks noGrp="1"/>
          </p:cNvSpPr>
          <p:nvPr>
            <p:ph idx="17"/>
          </p:nvPr>
        </p:nvSpPr>
        <p:spPr>
          <a:xfrm>
            <a:off x="4342224" y="1816101"/>
            <a:ext cx="3520837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2" name="Content Placeholder 2"/>
          <p:cNvSpPr>
            <a:spLocks noGrp="1"/>
          </p:cNvSpPr>
          <p:nvPr>
            <p:ph idx="18"/>
          </p:nvPr>
        </p:nvSpPr>
        <p:spPr>
          <a:xfrm>
            <a:off x="610310" y="1816101"/>
            <a:ext cx="3520837" cy="4583111"/>
          </a:xfrm>
        </p:spPr>
        <p:txBody>
          <a:bodyPr>
            <a:noAutofit/>
          </a:bodyPr>
          <a:lstStyle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11717" y="6399212"/>
            <a:ext cx="7251344" cy="458788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80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195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09" y="454007"/>
            <a:ext cx="10968919" cy="3255751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Aft>
                <a:spcPts val="600"/>
              </a:spcAft>
              <a:defRPr sz="6600" cap="none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50" name="TextBox 149"/>
          <p:cNvSpPr txBox="1"/>
          <p:nvPr userDrawn="1"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4" name="Rectangle 153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r"/>
            <a:r>
              <a:rPr lang="en-US" sz="8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Duarte, Inc. 2014</a:t>
            </a:r>
          </a:p>
        </p:txBody>
      </p:sp>
      <p:cxnSp>
        <p:nvCxnSpPr>
          <p:cNvPr id="153" name="Straight Connector 152"/>
          <p:cNvCxnSpPr/>
          <p:nvPr userDrawn="1"/>
        </p:nvCxnSpPr>
        <p:spPr>
          <a:xfrm flipH="1">
            <a:off x="610310" y="4030998"/>
            <a:ext cx="109689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31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05728" y="154897"/>
            <a:ext cx="4569153" cy="3255751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spcAft>
                <a:spcPts val="600"/>
              </a:spcAft>
              <a:defRPr sz="5600" cap="none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eform 7"/>
          <p:cNvSpPr>
            <a:spLocks noChangeAspect="1" noEditPoints="1"/>
          </p:cNvSpPr>
          <p:nvPr userDrawn="1"/>
        </p:nvSpPr>
        <p:spPr bwMode="white">
          <a:xfrm>
            <a:off x="0" y="2"/>
            <a:ext cx="12192000" cy="6857665"/>
          </a:xfrm>
          <a:custGeom>
            <a:avLst/>
            <a:gdLst>
              <a:gd name="T0" fmla="*/ 0 w 6803"/>
              <a:gd name="T1" fmla="*/ 0 h 5102"/>
              <a:gd name="T2" fmla="*/ 0 w 6803"/>
              <a:gd name="T3" fmla="*/ 5102 h 5102"/>
              <a:gd name="T4" fmla="*/ 6803 w 6803"/>
              <a:gd name="T5" fmla="*/ 5102 h 5102"/>
              <a:gd name="T6" fmla="*/ 6803 w 6803"/>
              <a:gd name="T7" fmla="*/ 0 h 5102"/>
              <a:gd name="T8" fmla="*/ 0 w 6803"/>
              <a:gd name="T9" fmla="*/ 0 h 5102"/>
              <a:gd name="T10" fmla="*/ 6751 w 6803"/>
              <a:gd name="T11" fmla="*/ 5048 h 5102"/>
              <a:gd name="T12" fmla="*/ 52 w 6803"/>
              <a:gd name="T13" fmla="*/ 5048 h 5102"/>
              <a:gd name="T14" fmla="*/ 52 w 6803"/>
              <a:gd name="T15" fmla="*/ 54 h 5102"/>
              <a:gd name="T16" fmla="*/ 6751 w 6803"/>
              <a:gd name="T17" fmla="*/ 54 h 5102"/>
              <a:gd name="T18" fmla="*/ 6751 w 6803"/>
              <a:gd name="T19" fmla="*/ 5048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03" h="5102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147" name="Text Placeholder 6"/>
          <p:cNvSpPr>
            <a:spLocks noGrp="1"/>
          </p:cNvSpPr>
          <p:nvPr>
            <p:ph type="body" sz="quarter" idx="14"/>
          </p:nvPr>
        </p:nvSpPr>
        <p:spPr bwMode="gray">
          <a:xfrm>
            <a:off x="3902579" y="3506077"/>
            <a:ext cx="4375448" cy="2527969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2200" i="1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Aft>
                <a:spcPts val="10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 bwMode="gray">
          <a:xfrm>
            <a:off x="4529261" y="6229351"/>
            <a:ext cx="3122083" cy="460375"/>
          </a:xfrm>
        </p:spPr>
        <p:txBody>
          <a:bodyPr/>
          <a:lstStyle>
            <a:lvl3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2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189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1239B-222F-4485-B527-6BEE956E53DB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03737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AbbVi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FD0F-69F0-60F4-4C98-97D195AE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16800"/>
            <a:ext cx="5286449" cy="11750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741B-951E-15C2-2899-D183B734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31FB2-D8A7-EABE-8313-520DB267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0897A-4FF4-5F8C-C935-5A3AA5F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46F3-A181-4E86-90FC-9F7F42032E9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334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38151"/>
            <a:ext cx="5486400" cy="202168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200" b="0"/>
            </a:lvl1pPr>
          </a:lstStyle>
          <a:p>
            <a:r>
              <a:rPr lang="en-GB"/>
              <a:t>Title of presentation </a:t>
            </a:r>
            <a:br>
              <a:rPr lang="en-GB"/>
            </a:br>
            <a:r>
              <a:rPr lang="en-GB"/>
              <a:t>runs here to three </a:t>
            </a:r>
            <a:br>
              <a:rPr lang="en-GB"/>
            </a:br>
            <a:r>
              <a:rPr lang="en-GB"/>
              <a:t>lines maximum.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88092"/>
            <a:ext cx="1828800" cy="319059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4846864" y="713792"/>
            <a:ext cx="7041381" cy="6144208"/>
          </a:xfrm>
          <a:custGeom>
            <a:avLst/>
            <a:gdLst>
              <a:gd name="connsiteX0" fmla="*/ 3430441 w 6045868"/>
              <a:gd name="connsiteY0" fmla="*/ 2862537 h 5275538"/>
              <a:gd name="connsiteX1" fmla="*/ 2093766 w 6045868"/>
              <a:gd name="connsiteY1" fmla="*/ 2862537 h 5275538"/>
              <a:gd name="connsiteX2" fmla="*/ 3430441 w 6045868"/>
              <a:gd name="connsiteY2" fmla="*/ 2862537 h 5275538"/>
              <a:gd name="connsiteX3" fmla="*/ 3204964 w 6045868"/>
              <a:gd name="connsiteY3" fmla="*/ 394 h 5275538"/>
              <a:gd name="connsiteX4" fmla="*/ 3896883 w 6045868"/>
              <a:gd name="connsiteY4" fmla="*/ 225029 h 5275538"/>
              <a:gd name="connsiteX5" fmla="*/ 4187007 w 6045868"/>
              <a:gd name="connsiteY5" fmla="*/ 566759 h 5275538"/>
              <a:gd name="connsiteX6" fmla="*/ 5898272 w 6045868"/>
              <a:gd name="connsiteY6" fmla="*/ 3468404 h 5275538"/>
              <a:gd name="connsiteX7" fmla="*/ 5819510 w 6045868"/>
              <a:gd name="connsiteY7" fmla="*/ 4686587 h 5275538"/>
              <a:gd name="connsiteX8" fmla="*/ 5284323 w 6045868"/>
              <a:gd name="connsiteY8" fmla="*/ 5061283 h 5275538"/>
              <a:gd name="connsiteX9" fmla="*/ 4561840 w 6045868"/>
              <a:gd name="connsiteY9" fmla="*/ 5275538 h 5275538"/>
              <a:gd name="connsiteX10" fmla="*/ 691240 w 6045868"/>
              <a:gd name="connsiteY10" fmla="*/ 5275538 h 5275538"/>
              <a:gd name="connsiteX11" fmla="*/ 667327 w 6045868"/>
              <a:gd name="connsiteY11" fmla="*/ 5198417 h 5275538"/>
              <a:gd name="connsiteX12" fmla="*/ 27036 w 6045868"/>
              <a:gd name="connsiteY12" fmla="*/ 2304652 h 5275538"/>
              <a:gd name="connsiteX13" fmla="*/ 227903 w 6045868"/>
              <a:gd name="connsiteY13" fmla="*/ 1383477 h 5275538"/>
              <a:gd name="connsiteX14" fmla="*/ 659649 w 6045868"/>
              <a:gd name="connsiteY14" fmla="*/ 1045994 h 5275538"/>
              <a:gd name="connsiteX15" fmla="*/ 2780464 w 6045868"/>
              <a:gd name="connsiteY15" fmla="*/ 96714 h 5275538"/>
              <a:gd name="connsiteX16" fmla="*/ 3204964 w 6045868"/>
              <a:gd name="connsiteY16" fmla="*/ 394 h 5275538"/>
              <a:gd name="connsiteX0" fmla="*/ 3204964 w 6045868"/>
              <a:gd name="connsiteY0" fmla="*/ 394 h 5275538"/>
              <a:gd name="connsiteX1" fmla="*/ 3896883 w 6045868"/>
              <a:gd name="connsiteY1" fmla="*/ 225029 h 5275538"/>
              <a:gd name="connsiteX2" fmla="*/ 4187007 w 6045868"/>
              <a:gd name="connsiteY2" fmla="*/ 566759 h 5275538"/>
              <a:gd name="connsiteX3" fmla="*/ 5898272 w 6045868"/>
              <a:gd name="connsiteY3" fmla="*/ 3468404 h 5275538"/>
              <a:gd name="connsiteX4" fmla="*/ 5819510 w 6045868"/>
              <a:gd name="connsiteY4" fmla="*/ 4686587 h 5275538"/>
              <a:gd name="connsiteX5" fmla="*/ 5284323 w 6045868"/>
              <a:gd name="connsiteY5" fmla="*/ 5061283 h 5275538"/>
              <a:gd name="connsiteX6" fmla="*/ 4561840 w 6045868"/>
              <a:gd name="connsiteY6" fmla="*/ 5275538 h 5275538"/>
              <a:gd name="connsiteX7" fmla="*/ 691240 w 6045868"/>
              <a:gd name="connsiteY7" fmla="*/ 5275538 h 5275538"/>
              <a:gd name="connsiteX8" fmla="*/ 667327 w 6045868"/>
              <a:gd name="connsiteY8" fmla="*/ 5198417 h 5275538"/>
              <a:gd name="connsiteX9" fmla="*/ 27036 w 6045868"/>
              <a:gd name="connsiteY9" fmla="*/ 2304652 h 5275538"/>
              <a:gd name="connsiteX10" fmla="*/ 227903 w 6045868"/>
              <a:gd name="connsiteY10" fmla="*/ 1383477 h 5275538"/>
              <a:gd name="connsiteX11" fmla="*/ 659649 w 6045868"/>
              <a:gd name="connsiteY11" fmla="*/ 1045994 h 5275538"/>
              <a:gd name="connsiteX12" fmla="*/ 2780464 w 6045868"/>
              <a:gd name="connsiteY12" fmla="*/ 96714 h 5275538"/>
              <a:gd name="connsiteX13" fmla="*/ 3204964 w 6045868"/>
              <a:gd name="connsiteY13" fmla="*/ 394 h 527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45868" h="5275538">
                <a:moveTo>
                  <a:pt x="3204964" y="394"/>
                </a:moveTo>
                <a:cubicBezTo>
                  <a:pt x="3447514" y="-6075"/>
                  <a:pt x="3692594" y="66964"/>
                  <a:pt x="3896883" y="225029"/>
                </a:cubicBezTo>
                <a:cubicBezTo>
                  <a:pt x="4023622" y="323093"/>
                  <a:pt x="4116390" y="437506"/>
                  <a:pt x="4187007" y="566759"/>
                </a:cubicBezTo>
                <a:lnTo>
                  <a:pt x="5898272" y="3468404"/>
                </a:lnTo>
                <a:cubicBezTo>
                  <a:pt x="6113769" y="3837670"/>
                  <a:pt x="6098097" y="4326531"/>
                  <a:pt x="5819510" y="4686587"/>
                </a:cubicBezTo>
                <a:cubicBezTo>
                  <a:pt x="5680218" y="4866614"/>
                  <a:pt x="5486050" y="4993517"/>
                  <a:pt x="5284323" y="5061283"/>
                </a:cubicBezTo>
                <a:lnTo>
                  <a:pt x="4561840" y="5275538"/>
                </a:lnTo>
                <a:lnTo>
                  <a:pt x="691240" y="5275538"/>
                </a:lnTo>
                <a:lnTo>
                  <a:pt x="667327" y="5198417"/>
                </a:lnTo>
                <a:lnTo>
                  <a:pt x="27036" y="2304652"/>
                </a:lnTo>
                <a:cubicBezTo>
                  <a:pt x="-42596" y="1994949"/>
                  <a:pt x="21544" y="1650183"/>
                  <a:pt x="227903" y="1383477"/>
                </a:cubicBezTo>
                <a:cubicBezTo>
                  <a:pt x="346560" y="1230120"/>
                  <a:pt x="494922" y="1121063"/>
                  <a:pt x="659649" y="1045994"/>
                </a:cubicBezTo>
                <a:lnTo>
                  <a:pt x="2780464" y="96714"/>
                </a:lnTo>
                <a:cubicBezTo>
                  <a:pt x="2914815" y="36779"/>
                  <a:pt x="3059434" y="4275"/>
                  <a:pt x="3204964" y="394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7200" y="2705990"/>
            <a:ext cx="5105400" cy="16557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61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39201"/>
            <a:ext cx="5486400" cy="202063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200" b="0"/>
            </a:lvl1pPr>
          </a:lstStyle>
          <a:p>
            <a:r>
              <a:rPr lang="en-GB"/>
              <a:t>Title of presentation </a:t>
            </a:r>
            <a:br>
              <a:rPr lang="en-GB"/>
            </a:br>
            <a:r>
              <a:rPr lang="en-GB"/>
              <a:t>runs here to three </a:t>
            </a:r>
            <a:br>
              <a:rPr lang="en-GB"/>
            </a:br>
            <a:r>
              <a:rPr lang="en-GB"/>
              <a:t>lines maximum.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88092"/>
            <a:ext cx="1828800" cy="31905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89930" y="1"/>
            <a:ext cx="7602071" cy="6499348"/>
          </a:xfrm>
          <a:custGeom>
            <a:avLst/>
            <a:gdLst>
              <a:gd name="connsiteX0" fmla="*/ 3172666 w 5701553"/>
              <a:gd name="connsiteY0" fmla="*/ 2036763 h 4874511"/>
              <a:gd name="connsiteX1" fmla="*/ 2559891 w 5701553"/>
              <a:gd name="connsiteY1" fmla="*/ 2036763 h 4874511"/>
              <a:gd name="connsiteX2" fmla="*/ 3172666 w 5701553"/>
              <a:gd name="connsiteY2" fmla="*/ 2036763 h 4874511"/>
              <a:gd name="connsiteX3" fmla="*/ 1751527 w 5701553"/>
              <a:gd name="connsiteY3" fmla="*/ 0 h 4874511"/>
              <a:gd name="connsiteX4" fmla="*/ 5701553 w 5701553"/>
              <a:gd name="connsiteY4" fmla="*/ 0 h 4874511"/>
              <a:gd name="connsiteX5" fmla="*/ 5701553 w 5701553"/>
              <a:gd name="connsiteY5" fmla="*/ 3279727 h 4874511"/>
              <a:gd name="connsiteX6" fmla="*/ 4165554 w 5701553"/>
              <a:gd name="connsiteY6" fmla="*/ 4630917 h 4874511"/>
              <a:gd name="connsiteX7" fmla="*/ 3176167 w 5701553"/>
              <a:gd name="connsiteY7" fmla="*/ 4802310 h 4874511"/>
              <a:gd name="connsiteX8" fmla="*/ 959156 w 5701553"/>
              <a:gd name="connsiteY8" fmla="*/ 3915336 h 4874511"/>
              <a:gd name="connsiteX9" fmla="*/ 681649 w 5701553"/>
              <a:gd name="connsiteY9" fmla="*/ 3771790 h 4874511"/>
              <a:gd name="connsiteX10" fmla="*/ 246815 w 5701553"/>
              <a:gd name="connsiteY10" fmla="*/ 1685257 h 4874511"/>
              <a:gd name="connsiteX11" fmla="*/ 436643 w 5701553"/>
              <a:gd name="connsiteY11" fmla="*/ 1450566 h 4874511"/>
              <a:gd name="connsiteX12" fmla="*/ 1751527 w 5701553"/>
              <a:gd name="connsiteY12" fmla="*/ 0 h 4874511"/>
              <a:gd name="connsiteX0" fmla="*/ 1751527 w 5701553"/>
              <a:gd name="connsiteY0" fmla="*/ 0 h 4874511"/>
              <a:gd name="connsiteX1" fmla="*/ 5701553 w 5701553"/>
              <a:gd name="connsiteY1" fmla="*/ 0 h 4874511"/>
              <a:gd name="connsiteX2" fmla="*/ 5701553 w 5701553"/>
              <a:gd name="connsiteY2" fmla="*/ 3279727 h 4874511"/>
              <a:gd name="connsiteX3" fmla="*/ 4165554 w 5701553"/>
              <a:gd name="connsiteY3" fmla="*/ 4630917 h 4874511"/>
              <a:gd name="connsiteX4" fmla="*/ 3176167 w 5701553"/>
              <a:gd name="connsiteY4" fmla="*/ 4802310 h 4874511"/>
              <a:gd name="connsiteX5" fmla="*/ 959156 w 5701553"/>
              <a:gd name="connsiteY5" fmla="*/ 3915336 h 4874511"/>
              <a:gd name="connsiteX6" fmla="*/ 681649 w 5701553"/>
              <a:gd name="connsiteY6" fmla="*/ 3771790 h 4874511"/>
              <a:gd name="connsiteX7" fmla="*/ 246815 w 5701553"/>
              <a:gd name="connsiteY7" fmla="*/ 1685257 h 4874511"/>
              <a:gd name="connsiteX8" fmla="*/ 436643 w 5701553"/>
              <a:gd name="connsiteY8" fmla="*/ 1450566 h 4874511"/>
              <a:gd name="connsiteX9" fmla="*/ 1751527 w 5701553"/>
              <a:gd name="connsiteY9" fmla="*/ 0 h 487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1553" h="4874511">
                <a:moveTo>
                  <a:pt x="1751527" y="0"/>
                </a:moveTo>
                <a:lnTo>
                  <a:pt x="5701553" y="0"/>
                </a:lnTo>
                <a:lnTo>
                  <a:pt x="5701553" y="3279727"/>
                </a:lnTo>
                <a:lnTo>
                  <a:pt x="4165554" y="4630917"/>
                </a:lnTo>
                <a:cubicBezTo>
                  <a:pt x="3895371" y="4875077"/>
                  <a:pt x="3505349" y="4942429"/>
                  <a:pt x="3176167" y="4802310"/>
                </a:cubicBezTo>
                <a:lnTo>
                  <a:pt x="959156" y="3915336"/>
                </a:lnTo>
                <a:cubicBezTo>
                  <a:pt x="861007" y="3876168"/>
                  <a:pt x="768502" y="3828315"/>
                  <a:pt x="681649" y="3771790"/>
                </a:cubicBezTo>
                <a:cubicBezTo>
                  <a:pt x="-13172" y="3319593"/>
                  <a:pt x="-210632" y="2388144"/>
                  <a:pt x="246815" y="1685257"/>
                </a:cubicBezTo>
                <a:cubicBezTo>
                  <a:pt x="303287" y="1598485"/>
                  <a:pt x="368450" y="1517360"/>
                  <a:pt x="436643" y="1450566"/>
                </a:cubicBezTo>
                <a:lnTo>
                  <a:pt x="1751527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57200" y="2705990"/>
            <a:ext cx="5105400" cy="16557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1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39202"/>
            <a:ext cx="6096000" cy="2020631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200" b="0"/>
            </a:lvl1pPr>
          </a:lstStyle>
          <a:p>
            <a:r>
              <a:rPr lang="en-GB"/>
              <a:t>Title of presentation </a:t>
            </a:r>
            <a:br>
              <a:rPr lang="en-GB"/>
            </a:br>
            <a:r>
              <a:rPr lang="en-GB"/>
              <a:t>runs here to three </a:t>
            </a:r>
            <a:br>
              <a:rPr lang="en-GB"/>
            </a:br>
            <a:r>
              <a:rPr lang="en-GB"/>
              <a:t>lines maximum.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88092"/>
            <a:ext cx="1828800" cy="31905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673832" y="2"/>
            <a:ext cx="8211549" cy="6855079"/>
          </a:xfrm>
          <a:custGeom>
            <a:avLst/>
            <a:gdLst>
              <a:gd name="connsiteX0" fmla="*/ 2900888 w 6158662"/>
              <a:gd name="connsiteY0" fmla="*/ 2246312 h 5141309"/>
              <a:gd name="connsiteX1" fmla="*/ 2159525 w 6158662"/>
              <a:gd name="connsiteY1" fmla="*/ 2246312 h 5141309"/>
              <a:gd name="connsiteX2" fmla="*/ 2900888 w 6158662"/>
              <a:gd name="connsiteY2" fmla="*/ 2246312 h 5141309"/>
              <a:gd name="connsiteX3" fmla="*/ 2318037 w 6158662"/>
              <a:gd name="connsiteY3" fmla="*/ 0 h 5141309"/>
              <a:gd name="connsiteX4" fmla="*/ 5861003 w 6158662"/>
              <a:gd name="connsiteY4" fmla="*/ 0 h 5141309"/>
              <a:gd name="connsiteX5" fmla="*/ 6147264 w 6158662"/>
              <a:gd name="connsiteY5" fmla="*/ 2031203 h 5141309"/>
              <a:gd name="connsiteX6" fmla="*/ 6038650 w 6158662"/>
              <a:gd name="connsiteY6" fmla="*/ 2582163 h 5141309"/>
              <a:gd name="connsiteX7" fmla="*/ 5880767 w 6158662"/>
              <a:gd name="connsiteY7" fmla="*/ 2774087 h 5141309"/>
              <a:gd name="connsiteX8" fmla="*/ 3588958 w 6158662"/>
              <a:gd name="connsiteY8" fmla="*/ 4917900 h 5141309"/>
              <a:gd name="connsiteX9" fmla="*/ 2754161 w 6158662"/>
              <a:gd name="connsiteY9" fmla="*/ 5088948 h 5141309"/>
              <a:gd name="connsiteX10" fmla="*/ 850584 w 6158662"/>
              <a:gd name="connsiteY10" fmla="*/ 4394084 h 5141309"/>
              <a:gd name="connsiteX11" fmla="*/ 611468 w 6158662"/>
              <a:gd name="connsiteY11" fmla="*/ 4279521 h 5141309"/>
              <a:gd name="connsiteX12" fmla="*/ 188499 w 6158662"/>
              <a:gd name="connsiteY12" fmla="*/ 2520908 h 5141309"/>
              <a:gd name="connsiteX13" fmla="*/ 343431 w 6158662"/>
              <a:gd name="connsiteY13" fmla="*/ 2316909 h 5141309"/>
              <a:gd name="connsiteX14" fmla="*/ 2318037 w 6158662"/>
              <a:gd name="connsiteY14" fmla="*/ 0 h 5141309"/>
              <a:gd name="connsiteX0" fmla="*/ 2318037 w 6158662"/>
              <a:gd name="connsiteY0" fmla="*/ 0 h 5141309"/>
              <a:gd name="connsiteX1" fmla="*/ 5861003 w 6158662"/>
              <a:gd name="connsiteY1" fmla="*/ 0 h 5141309"/>
              <a:gd name="connsiteX2" fmla="*/ 6147264 w 6158662"/>
              <a:gd name="connsiteY2" fmla="*/ 2031203 h 5141309"/>
              <a:gd name="connsiteX3" fmla="*/ 6038650 w 6158662"/>
              <a:gd name="connsiteY3" fmla="*/ 2582163 h 5141309"/>
              <a:gd name="connsiteX4" fmla="*/ 5880767 w 6158662"/>
              <a:gd name="connsiteY4" fmla="*/ 2774087 h 5141309"/>
              <a:gd name="connsiteX5" fmla="*/ 3588958 w 6158662"/>
              <a:gd name="connsiteY5" fmla="*/ 4917900 h 5141309"/>
              <a:gd name="connsiteX6" fmla="*/ 2754161 w 6158662"/>
              <a:gd name="connsiteY6" fmla="*/ 5088948 h 5141309"/>
              <a:gd name="connsiteX7" fmla="*/ 850584 w 6158662"/>
              <a:gd name="connsiteY7" fmla="*/ 4394084 h 5141309"/>
              <a:gd name="connsiteX8" fmla="*/ 611468 w 6158662"/>
              <a:gd name="connsiteY8" fmla="*/ 4279521 h 5141309"/>
              <a:gd name="connsiteX9" fmla="*/ 188499 w 6158662"/>
              <a:gd name="connsiteY9" fmla="*/ 2520908 h 5141309"/>
              <a:gd name="connsiteX10" fmla="*/ 343431 w 6158662"/>
              <a:gd name="connsiteY10" fmla="*/ 2316909 h 5141309"/>
              <a:gd name="connsiteX11" fmla="*/ 2318037 w 6158662"/>
              <a:gd name="connsiteY11" fmla="*/ 0 h 514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58662" h="5141309">
                <a:moveTo>
                  <a:pt x="2318037" y="0"/>
                </a:moveTo>
                <a:lnTo>
                  <a:pt x="5861003" y="0"/>
                </a:lnTo>
                <a:lnTo>
                  <a:pt x="6147264" y="2031203"/>
                </a:lnTo>
                <a:cubicBezTo>
                  <a:pt x="6179416" y="2215292"/>
                  <a:pt x="6143655" y="2409494"/>
                  <a:pt x="6038650" y="2582163"/>
                </a:cubicBezTo>
                <a:cubicBezTo>
                  <a:pt x="5997563" y="2649727"/>
                  <a:pt x="5936879" y="2715660"/>
                  <a:pt x="5880767" y="2774087"/>
                </a:cubicBezTo>
                <a:lnTo>
                  <a:pt x="3588958" y="4917900"/>
                </a:lnTo>
                <a:cubicBezTo>
                  <a:pt x="3366109" y="5132016"/>
                  <a:pt x="3037023" y="5199264"/>
                  <a:pt x="2754161" y="5088948"/>
                </a:cubicBezTo>
                <a:lnTo>
                  <a:pt x="850584" y="4394084"/>
                </a:lnTo>
                <a:cubicBezTo>
                  <a:pt x="766314" y="4363406"/>
                  <a:pt x="686607" y="4325215"/>
                  <a:pt x="611468" y="4279521"/>
                </a:cubicBezTo>
                <a:cubicBezTo>
                  <a:pt x="10360" y="3913969"/>
                  <a:pt x="-181296" y="3128994"/>
                  <a:pt x="188499" y="2520908"/>
                </a:cubicBezTo>
                <a:cubicBezTo>
                  <a:pt x="234150" y="2445839"/>
                  <a:pt x="287319" y="2375335"/>
                  <a:pt x="343431" y="2316909"/>
                </a:cubicBezTo>
                <a:lnTo>
                  <a:pt x="2318037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7200" y="2705990"/>
            <a:ext cx="5105400" cy="165576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48CEC-6D4C-481D-87FC-72FC4FE0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D19AF-F477-4391-8A70-CB5D22034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ED19FD-E12F-477F-B629-7A6B47D2A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933783-7B22-473F-9D49-7382CCD5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2D0835-9BA8-4FCE-B4EC-FCD76BFD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B1B313-2B26-40E3-AC62-D8357B5E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8563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EA6C26-9C57-4903-AE77-E191504283DF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74307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13045-75BA-49FC-B8DA-667A815F6AD8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2552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A1B2E-6693-414F-9841-5863C42F39A1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11341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C8C33D-8E2E-459B-AF90-253460469913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7707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660CFF-974F-4B0F-8CAA-FCC0F89E7460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59034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160A66-7A6B-41C7-993D-06CDB82BA6E6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248610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1239B-222F-4485-B527-6BEE956E53DB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8866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4DDADA-8413-40DC-8839-95ED535A6D2F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97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65ADD9-85E7-452B-96B0-2A14879D53CE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96284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0B6182-9DAD-43E7-A402-4D56D11CEDF5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5694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57392C-AB4B-4F9F-95E3-7E6AB11E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CC4727-DF48-430C-8EEA-97C74B1DF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FF76E9-0785-4735-81E7-CCEF0552E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4FD351-4621-4532-9194-56979F757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CBCED7-D334-453D-992B-0C3A187DF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416DBF-E545-4178-8BAF-8AE42E9D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E12716-7515-4DEC-858F-BD64CBD7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7A4B92-C178-4532-BF4A-C39BD431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1791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300B0B-2631-4D7B-AD03-0F59FD901AE4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356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DEF05-FF36-47F8-BB97-044705E9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8ACD95-C303-43AE-B98E-E3D7BF70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0547A-3D6C-4697-B9C4-867FDC4B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530A32-FB4E-45C9-A1AE-581A272E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8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1CD389F-1490-4C37-B484-BA1EB0F6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357217-D118-4B02-B615-CC2515D1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7E152-E7FA-4045-B635-4B2C33F5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8C3E3-249E-4AB7-A542-A9E6775A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45438-0942-42BB-A37C-6FE918A5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7745EC-46AB-4379-8B5F-52889A46B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65A6D9-AFA1-4087-B3E8-4057FFFB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BA616F-FB39-47E5-B716-7A0D2BBC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F011CA-5378-4F30-95FA-F17F3ECE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17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ACB21-CF2F-4425-B0E5-EBCFAE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1E1AEF6-978B-4F67-9375-1B398D5AF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599551-A709-4D6B-AD77-2DDD2AC97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F9AD72-920D-43F0-BC33-3C13E4B1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5B79A8-1CF7-4F52-9217-E22AC22A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9FBB46-05FF-450E-A386-79DD5F8D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63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6B429A-6763-4F6F-8084-ACDEAEDF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02E8E4-DFB6-485C-89D4-9C5C38B1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926501-CA95-474C-A1BC-96D1797C5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0AAA1B-0F7F-4BC1-99D2-4F2FA342B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v 07072023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359338-3331-40F5-A2A0-84A1E8E8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2BBCC-6FEC-4119-AC9C-F1DFEC8B7607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252FB6-8ECC-41F2-A3DB-80F8453D8A7E}"/>
              </a:ext>
            </a:extLst>
          </p:cNvPr>
          <p:cNvSpPr txBox="1"/>
          <p:nvPr userDrawn="1"/>
        </p:nvSpPr>
        <p:spPr>
          <a:xfrm>
            <a:off x="-85725" y="664071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22062023 V2</a:t>
            </a:r>
          </a:p>
        </p:txBody>
      </p:sp>
    </p:spTree>
    <p:extLst>
      <p:ext uri="{BB962C8B-B14F-4D97-AF65-F5344CB8AC3E}">
        <p14:creationId xmlns:p14="http://schemas.microsoft.com/office/powerpoint/2010/main" val="31332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0309" y="457200"/>
            <a:ext cx="10968919" cy="524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309" y="1816101"/>
            <a:ext cx="10968919" cy="45831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0851412" y="65670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bg2"/>
                </a:solidFill>
                <a:latin typeface="+mj-lt"/>
              </a:rPr>
              <a:pPr algn="r"/>
              <a:t>‹N°›</a:t>
            </a:fld>
            <a:endParaRPr lang="en-US" sz="800" spc="0" baseline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384771" y="6567050"/>
            <a:ext cx="1466640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r"/>
            <a:r>
              <a:rPr lang="en-US" sz="800" spc="0" baseline="0">
                <a:solidFill>
                  <a:schemeClr val="bg2"/>
                </a:solidFill>
                <a:latin typeface="+mj-lt"/>
              </a:rPr>
              <a:t>© Duarte, Inc. 2014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3AA425-DCA1-4FAC-898B-F854804AEFB9}"/>
              </a:ext>
            </a:extLst>
          </p:cNvPr>
          <p:cNvSpPr txBox="1"/>
          <p:nvPr userDrawn="1"/>
        </p:nvSpPr>
        <p:spPr>
          <a:xfrm>
            <a:off x="-66675" y="6648450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latin typeface="+mj-lt"/>
              </a:rPr>
              <a:t>22062023 V2</a:t>
            </a:r>
          </a:p>
        </p:txBody>
      </p:sp>
    </p:spTree>
    <p:extLst>
      <p:ext uri="{BB962C8B-B14F-4D97-AF65-F5344CB8AC3E}">
        <p14:creationId xmlns:p14="http://schemas.microsoft.com/office/powerpoint/2010/main" val="3084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700" r:id="rId22"/>
    <p:sldLayoutId id="2147483701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tx1">
              <a:lumMod val="75000"/>
              <a:lumOff val="25000"/>
            </a:schemeClr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​"/>
        <a:defRPr sz="1500" i="1" kern="1200">
          <a:solidFill>
            <a:schemeClr val="accent3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15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​"/>
        <a:defRPr sz="1100" kern="1200">
          <a:solidFill>
            <a:schemeClr val="tx2"/>
          </a:solidFill>
          <a:latin typeface="+mj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buFont typeface="Calibri" panose="020F0502020204030204" pitchFamily="34" charset="0"/>
        <a:buChar char="​"/>
        <a:defRPr sz="1100" i="1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​"/>
        <a:defRPr sz="7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F48F1-947C-498B-A912-2C1742B9B076}" type="datetime1">
              <a:rPr lang="fr-FR" smtClean="0"/>
              <a:pPr/>
              <a:t>12/04/2024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A4A7955-6230-48B4-BD8B-A7C460F7594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25AFE-1DCC-4BA4-B425-D89C6918DAE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92875"/>
            <a:ext cx="688593" cy="1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bbvie.sharepoint.com/teams/FR/FRANCEHONORAIRESPDS/SitePages/Test-lieux.aspx?ct=1690537193194&amp;or=Teams-HL&amp;ga=1&amp;LOF=1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ttention-warning-sign-danger-303861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ttention-warning-sign-danger-303861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ttention-warning-sign-danger-303861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hyperlink" Target="https://attache.abbvienet.com/hpi/viewOnlyQuery?paramName=dm_document&amp;paramValue=dm_document&amp;paramType=type/paramName=i_chronicle_id&amp;paramValue=0900ab6aa214735a&amp;paramType=property&amp;operator=OPERATOR_EQUALS/paramName=status&amp;paramValue=Effective&amp;paramType=property&amp;operator=OPERATOR_EQUALS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attache.abbvienet.com/hpi/viewOnlyQuery?paramName=dm_document&amp;paramValue=dm_document&amp;paramType=type/paramName=i_chronicle_id&amp;paramValue=0900ab6aa107f382&amp;paramType=property&amp;operator=OPERATOR_EQUALS/paramName=status&amp;paramValue=Effective&amp;paramType=property&amp;operator=OPERATOR_EQUAL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PROC-ABV-MED-001&amp;paramType=property/paramName=cd_quality_gmp&amp;paramValue=cd_quality_gmp&amp;paramType=type/paramName=limit_results&amp;paramValue=1000&amp;paramType=options&amp;pageNumber=1&amp;sortAttr=objectName&amp;sortOrder=-1" TargetMode="External"/><Relationship Id="rId5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QPP08-01-FRA2&amp;paramType=property/paramName=cd_quality_gmp&amp;paramValue=cd_quality_gmp&amp;paramType=type/paramName=limit_results&amp;paramValue=1000&amp;paramType=options&amp;pageNumber=1&amp;sortAttr=objectName&amp;sortOrder=-1" TargetMode="External"/><Relationship Id="rId4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QPP08-01-FRA1&amp;paramType=property/paramName=cd_quality_gmp&amp;paramValue=cd_quality_gmp&amp;paramType=type/paramName=limit_results&amp;paramValue=1000&amp;paramType=options&amp;pageNumber=1&amp;sortAttr=objectName&amp;sortOrder=-1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hyperlink" Target="https://attache.abbvienet.com/hpi/viewOnlyQuery?paramName=dm_document&amp;paramValue=dm_document&amp;paramType=type/paramName=i_chronicle_id&amp;paramValue=0900ab6aa214735a&amp;paramType=property&amp;operator=OPERATOR_EQUALS/paramName=status&amp;paramValue=Effective&amp;paramType=property&amp;operator=OPERATOR_EQUALS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attache.abbvienet.com/hpi/viewOnlyQuery?paramName=dm_document&amp;paramValue=dm_document&amp;paramType=type/paramName=i_chronicle_id&amp;paramValue=0900ab6aa107f382&amp;paramType=property&amp;operator=OPERATOR_EQUALS/paramName=status&amp;paramValue=Effective&amp;paramType=property&amp;operator=OPERATOR_EQUAL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PROC-ABV-MED-001&amp;paramType=property/paramName=cd_quality_gmp&amp;paramValue=cd_quality_gmp&amp;paramType=type/paramName=limit_results&amp;paramValue=1000&amp;paramType=options&amp;pageNumber=1&amp;sortAttr=objectName&amp;sortOrder=-1" TargetMode="External"/><Relationship Id="rId5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QPP08-01-FRA2&amp;paramType=property/paramName=cd_quality_gmp&amp;paramValue=cd_quality_gmp&amp;paramType=type/paramName=limit_results&amp;paramValue=1000&amp;paramType=options&amp;pageNumber=1&amp;sortAttr=objectName&amp;sortOrder=-1" TargetMode="External"/><Relationship Id="rId4" Type="http://schemas.openxmlformats.org/officeDocument/2006/relationships/hyperlink" Target="https://attache.abbvienet.com/hpi/search/default/cd_quality_gmp?paramName=status&amp;paramValue%5B%5D=Approved&amp;paramValue%5B%5D=Effective&amp;paramType=property&amp;operator=OPERATOR_EQUALS/paramName=abv_previous_doc_number&amp;paramValue%5B%5D=QPP08-01-FRA1&amp;paramType=property/paramName=cd_quality_gmp&amp;paramValue=cd_quality_gmp&amp;paramType=type/paramName=limit_results&amp;paramValue=1000&amp;paramType=options&amp;pageNumber=1&amp;sortAttr=objectName&amp;sortOrder=-1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5.png"/><Relationship Id="rId17" Type="http://schemas.microsoft.com/office/2007/relationships/diagramDrawing" Target="../diagrams/drawing2.xml"/><Relationship Id="rId2" Type="http://schemas.microsoft.com/office/2018/10/relationships/comments" Target="../comments/modernComment_1C6_A045F99B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9.sv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7.svg"/><Relationship Id="rId1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en/attention-warning-sign-danger-30386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4" Type="http://schemas.openxmlformats.org/officeDocument/2006/relationships/slide" Target="slide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GB" sz="3200"/>
              <a:t>French affiliate requirements </a:t>
            </a:r>
            <a:br>
              <a:rPr lang="en-GB" sz="3200"/>
            </a:br>
            <a:br>
              <a:rPr lang="en-GB" sz="3200"/>
            </a:br>
            <a:r>
              <a:rPr lang="en-GB" sz="3200"/>
              <a:t>General considerations </a:t>
            </a:r>
            <a:br>
              <a:rPr lang="en-GB" sz="3200"/>
            </a:br>
            <a:endParaRPr lang="en-GB" sz="3200"/>
          </a:p>
        </p:txBody>
      </p:sp>
      <p:pic>
        <p:nvPicPr>
          <p:cNvPr id="7" name="Picture Placeholder 7" descr="Mains levées pendant une conférence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r="11799"/>
          <a:stretch/>
        </p:blipFill>
        <p:spPr>
          <a:xfrm>
            <a:off x="4846864" y="713792"/>
            <a:ext cx="7041381" cy="6144208"/>
          </a:xfr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5D55B4F-99A5-462E-8347-743F979EAB5A}"/>
              </a:ext>
            </a:extLst>
          </p:cNvPr>
          <p:cNvSpPr txBox="1">
            <a:spLocks/>
          </p:cNvSpPr>
          <p:nvPr/>
        </p:nvSpPr>
        <p:spPr>
          <a:xfrm>
            <a:off x="457200" y="4886972"/>
            <a:ext cx="51054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July 2024</a:t>
            </a:r>
          </a:p>
          <a:p>
            <a:r>
              <a:rPr lang="en-GB" sz="1200"/>
              <a:t>Version 07072023</a:t>
            </a:r>
          </a:p>
        </p:txBody>
      </p:sp>
    </p:spTree>
    <p:extLst>
      <p:ext uri="{BB962C8B-B14F-4D97-AF65-F5344CB8AC3E}">
        <p14:creationId xmlns:p14="http://schemas.microsoft.com/office/powerpoint/2010/main" val="27723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804D8-48B2-3869-6C84-406B8E88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Ambition France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8928FE-8C65-EBBD-392D-FD322A84C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0" y="1045029"/>
            <a:ext cx="10641164" cy="5354183"/>
          </a:xfrm>
        </p:spPr>
        <p:txBody>
          <a:bodyPr/>
          <a:lstStyle/>
          <a:p>
            <a:r>
              <a:rPr lang="fr-FR"/>
              <a:t>Minimum </a:t>
            </a:r>
            <a:r>
              <a:rPr lang="fr-FR" err="1"/>
              <a:t>waste</a:t>
            </a:r>
            <a:r>
              <a:rPr lang="fr-FR"/>
              <a:t> and focus on </a:t>
            </a:r>
            <a:r>
              <a:rPr lang="fr-FR" err="1"/>
              <a:t>added</a:t>
            </a:r>
            <a:r>
              <a:rPr lang="fr-FR"/>
              <a:t> value </a:t>
            </a:r>
            <a:r>
              <a:rPr lang="fr-FR" err="1"/>
              <a:t>activities</a:t>
            </a:r>
            <a:r>
              <a:rPr lang="fr-FR"/>
              <a:t> (IFT +++)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Real time </a:t>
            </a:r>
            <a:r>
              <a:rPr lang="fr-FR" err="1">
                <a:solidFill>
                  <a:schemeClr val="tx1"/>
                </a:solidFill>
              </a:rPr>
              <a:t>connected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sytems</a:t>
            </a:r>
            <a:r>
              <a:rPr lang="fr-FR">
                <a:solidFill>
                  <a:schemeClr val="tx1"/>
                </a:solidFill>
              </a:rPr>
              <a:t> (all applicable system for the management of the </a:t>
            </a:r>
            <a:r>
              <a:rPr lang="fr-FR" err="1">
                <a:solidFill>
                  <a:schemeClr val="tx1"/>
                </a:solidFill>
              </a:rPr>
              <a:t>operation</a:t>
            </a:r>
            <a:r>
              <a:rPr lang="fr-FR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One time data entry and one time documentation record </a:t>
            </a:r>
            <a:r>
              <a:rPr lang="fr-FR" err="1">
                <a:solidFill>
                  <a:schemeClr val="tx1"/>
                </a:solidFill>
              </a:rPr>
              <a:t>when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activities</a:t>
            </a:r>
            <a:r>
              <a:rPr lang="fr-FR">
                <a:solidFill>
                  <a:schemeClr val="tx1"/>
                </a:solidFill>
              </a:rPr>
              <a:t> are </a:t>
            </a:r>
            <a:r>
              <a:rPr lang="fr-FR" err="1">
                <a:solidFill>
                  <a:schemeClr val="tx1"/>
                </a:solidFill>
              </a:rPr>
              <a:t>linked</a:t>
            </a:r>
            <a:r>
              <a:rPr lang="fr-FR">
                <a:solidFill>
                  <a:schemeClr val="tx1"/>
                </a:solidFill>
              </a:rPr>
              <a:t> (</a:t>
            </a:r>
            <a:r>
              <a:rPr lang="fr-FR" err="1">
                <a:solidFill>
                  <a:schemeClr val="tx1"/>
                </a:solidFill>
              </a:rPr>
              <a:t>event</a:t>
            </a:r>
            <a:r>
              <a:rPr lang="fr-FR">
                <a:solidFill>
                  <a:schemeClr val="tx1"/>
                </a:solidFill>
              </a:rPr>
              <a:t> and </a:t>
            </a:r>
            <a:r>
              <a:rPr lang="fr-FR" err="1">
                <a:solidFill>
                  <a:schemeClr val="tx1"/>
                </a:solidFill>
              </a:rPr>
              <a:t>associated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contract</a:t>
            </a:r>
            <a:r>
              <a:rPr lang="fr-FR">
                <a:solidFill>
                  <a:schemeClr val="tx1"/>
                </a:solidFill>
              </a:rPr>
              <a:t> in the </a:t>
            </a:r>
            <a:r>
              <a:rPr lang="fr-FR" err="1">
                <a:solidFill>
                  <a:schemeClr val="tx1"/>
                </a:solidFill>
              </a:rPr>
              <a:t>event</a:t>
            </a:r>
            <a:r>
              <a:rPr lang="fr-FR">
                <a:solidFill>
                  <a:schemeClr val="tx1"/>
                </a:solidFill>
              </a:rPr>
              <a:t> management system and all </a:t>
            </a:r>
            <a:r>
              <a:rPr lang="fr-FR" err="1">
                <a:solidFill>
                  <a:schemeClr val="tx1"/>
                </a:solidFill>
              </a:rPr>
              <a:t>other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systems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implicated</a:t>
            </a:r>
            <a:r>
              <a:rPr lang="fr-FR">
                <a:solidFill>
                  <a:schemeClr val="tx1"/>
                </a:solidFill>
              </a:rPr>
              <a:t> in the </a:t>
            </a:r>
            <a:r>
              <a:rPr lang="fr-FR" err="1">
                <a:solidFill>
                  <a:schemeClr val="tx1"/>
                </a:solidFill>
              </a:rPr>
              <a:t>operation</a:t>
            </a:r>
            <a:r>
              <a:rPr lang="fr-FR">
                <a:solidFill>
                  <a:schemeClr val="tx1"/>
                </a:solidFill>
              </a:rPr>
              <a:t> =&gt; </a:t>
            </a:r>
            <a:r>
              <a:rPr lang="fr-FR" err="1">
                <a:solidFill>
                  <a:schemeClr val="tx1"/>
                </a:solidFill>
              </a:rPr>
              <a:t>consider</a:t>
            </a:r>
            <a:r>
              <a:rPr lang="fr-FR">
                <a:solidFill>
                  <a:schemeClr val="tx1"/>
                </a:solidFill>
              </a:rPr>
              <a:t> one data source)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err="1">
                <a:solidFill>
                  <a:schemeClr val="tx1"/>
                </a:solidFill>
              </a:rPr>
              <a:t>When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systematic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rules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applies</a:t>
            </a:r>
            <a:r>
              <a:rPr lang="fr-FR">
                <a:solidFill>
                  <a:schemeClr val="tx1"/>
                </a:solidFill>
              </a:rPr>
              <a:t> =&gt; automation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Dynamic workflows </a:t>
            </a:r>
            <a:r>
              <a:rPr lang="fr-FR" err="1">
                <a:solidFill>
                  <a:schemeClr val="tx1"/>
                </a:solidFill>
              </a:rPr>
              <a:t>that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will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adapt</a:t>
            </a:r>
            <a:r>
              <a:rPr lang="fr-FR">
                <a:solidFill>
                  <a:schemeClr val="tx1"/>
                </a:solidFill>
              </a:rPr>
              <a:t> to the situation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Merge </a:t>
            </a:r>
            <a:r>
              <a:rPr lang="fr-FR" err="1">
                <a:solidFill>
                  <a:schemeClr val="tx1"/>
                </a:solidFill>
              </a:rPr>
              <a:t>fields</a:t>
            </a:r>
            <a:r>
              <a:rPr lang="fr-FR">
                <a:solidFill>
                  <a:schemeClr val="tx1"/>
                </a:solidFill>
              </a:rPr>
              <a:t> and </a:t>
            </a:r>
            <a:r>
              <a:rPr lang="fr-FR" err="1">
                <a:solidFill>
                  <a:schemeClr val="tx1"/>
                </a:solidFill>
              </a:rPr>
              <a:t>automated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generation</a:t>
            </a:r>
            <a:r>
              <a:rPr lang="fr-FR">
                <a:solidFill>
                  <a:schemeClr val="tx1"/>
                </a:solidFill>
              </a:rPr>
              <a:t> of documents to </a:t>
            </a:r>
            <a:r>
              <a:rPr lang="fr-FR" err="1">
                <a:solidFill>
                  <a:schemeClr val="tx1"/>
                </a:solidFill>
              </a:rPr>
              <a:t>be</a:t>
            </a:r>
            <a:r>
              <a:rPr lang="fr-FR">
                <a:solidFill>
                  <a:schemeClr val="tx1"/>
                </a:solidFill>
              </a:rPr>
              <a:t> sent for signature</a:t>
            </a:r>
          </a:p>
          <a:p>
            <a:endParaRPr lang="fr-FR"/>
          </a:p>
          <a:p>
            <a:r>
              <a:rPr lang="fr-FR" err="1"/>
              <a:t>Guided</a:t>
            </a:r>
            <a:r>
              <a:rPr lang="fr-FR"/>
              <a:t> </a:t>
            </a:r>
            <a:r>
              <a:rPr lang="fr-FR" err="1"/>
              <a:t>activity</a:t>
            </a:r>
            <a:r>
              <a:rPr lang="fr-FR"/>
              <a:t> management and </a:t>
            </a:r>
            <a:r>
              <a:rPr lang="fr-FR" err="1"/>
              <a:t>simplified</a:t>
            </a:r>
            <a:r>
              <a:rPr lang="fr-FR"/>
              <a:t> </a:t>
            </a:r>
            <a:r>
              <a:rPr lang="fr-FR" err="1"/>
              <a:t>views</a:t>
            </a:r>
            <a:endParaRPr lang="fr-FR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fr-FR">
              <a:solidFill>
                <a:schemeClr val="tx1"/>
              </a:solidFill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52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Organisational</a:t>
            </a:r>
            <a:r>
              <a:rPr lang="en-US"/>
              <a:t> considerations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8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D91002-6FD7-4E5D-07AE-C1038316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Responsibilities</a:t>
            </a:r>
            <a:r>
              <a:rPr lang="fr-FR"/>
              <a:t> of </a:t>
            </a:r>
            <a:r>
              <a:rPr lang="fr-FR" err="1"/>
              <a:t>each</a:t>
            </a:r>
            <a:r>
              <a:rPr lang="fr-FR"/>
              <a:t> team / </a:t>
            </a:r>
            <a:r>
              <a:rPr lang="fr-FR" err="1"/>
              <a:t>Function</a:t>
            </a:r>
            <a:r>
              <a:rPr lang="fr-FR"/>
              <a:t>  in </a:t>
            </a:r>
            <a:r>
              <a:rPr lang="fr-FR" err="1"/>
              <a:t>event</a:t>
            </a:r>
            <a:r>
              <a:rPr lang="fr-FR"/>
              <a:t> management </a:t>
            </a:r>
            <a:r>
              <a:rPr lang="fr-FR" err="1"/>
              <a:t>activities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31D1B9-10FD-80BC-547B-618F18959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BA97AE2-5FC6-58D3-1E36-A5C7C1C2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0957"/>
              </p:ext>
            </p:extLst>
          </p:nvPr>
        </p:nvGraphicFramePr>
        <p:xfrm>
          <a:off x="481875" y="816735"/>
          <a:ext cx="11422742" cy="615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1551678677"/>
                    </a:ext>
                  </a:extLst>
                </a:gridCol>
                <a:gridCol w="1811382">
                  <a:extLst>
                    <a:ext uri="{9D8B030D-6E8A-4147-A177-3AD203B41FA5}">
                      <a16:colId xmlns:a16="http://schemas.microsoft.com/office/drawing/2014/main" val="1552752311"/>
                    </a:ext>
                  </a:extLst>
                </a:gridCol>
                <a:gridCol w="8717280">
                  <a:extLst>
                    <a:ext uri="{9D8B030D-6E8A-4147-A177-3AD203B41FA5}">
                      <a16:colId xmlns:a16="http://schemas.microsoft.com/office/drawing/2014/main" val="1796912922"/>
                    </a:ext>
                  </a:extLst>
                </a:gridCol>
              </a:tblGrid>
              <a:tr h="245711">
                <a:tc>
                  <a:txBody>
                    <a:bodyPr/>
                    <a:lstStyle/>
                    <a:p>
                      <a:r>
                        <a:rPr lang="fr-FR" sz="800" b="1" dirty="0"/>
                        <a:t>Organisation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b="1" err="1"/>
                        <a:t>Specific</a:t>
                      </a:r>
                      <a:r>
                        <a:rPr lang="fr-FR" sz="800" b="1"/>
                        <a:t> </a:t>
                      </a:r>
                      <a:r>
                        <a:rPr lang="fr-FR" sz="800" b="1" err="1"/>
                        <a:t>roles</a:t>
                      </a:r>
                      <a:endParaRPr lang="fr-FR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b="1" err="1"/>
                        <a:t>Responsibilities</a:t>
                      </a:r>
                      <a:r>
                        <a:rPr lang="fr-FR" sz="800" b="1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53988"/>
                  </a:ext>
                </a:extLst>
              </a:tr>
              <a:tr h="594718">
                <a:tc rowSpan="3">
                  <a:txBody>
                    <a:bodyPr/>
                    <a:lstStyle/>
                    <a:p>
                      <a:r>
                        <a:rPr lang="fr-FR" sz="800" dirty="0"/>
                        <a:t>BU</a:t>
                      </a:r>
                    </a:p>
                    <a:p>
                      <a:r>
                        <a:rPr lang="fr-FR" sz="800" dirty="0"/>
                        <a:t>Medical</a:t>
                      </a:r>
                    </a:p>
                    <a:p>
                      <a:r>
                        <a:rPr lang="fr-FR" sz="800" dirty="0"/>
                        <a:t>Market </a:t>
                      </a:r>
                      <a:r>
                        <a:rPr lang="fr-FR" sz="800" dirty="0" err="1"/>
                        <a:t>access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Initiators</a:t>
                      </a:r>
                      <a:r>
                        <a:rPr lang="fr-FR" sz="800" dirty="0"/>
                        <a:t>:</a:t>
                      </a:r>
                    </a:p>
                    <a:p>
                      <a:r>
                        <a:rPr lang="fr-FR" sz="800" dirty="0"/>
                        <a:t>IFT / HO </a:t>
                      </a:r>
                      <a:r>
                        <a:rPr lang="fr-FR" sz="800" dirty="0" err="1"/>
                        <a:t>depending</a:t>
                      </a:r>
                      <a:r>
                        <a:rPr lang="fr-FR" sz="800" dirty="0"/>
                        <a:t> on the </a:t>
                      </a:r>
                      <a:r>
                        <a:rPr lang="fr-FR" sz="800" dirty="0" err="1"/>
                        <a:t>activity</a:t>
                      </a:r>
                      <a:r>
                        <a:rPr lang="fr-FR" sz="800" dirty="0"/>
                        <a:t> </a:t>
                      </a:r>
                    </a:p>
                    <a:p>
                      <a:r>
                        <a:rPr lang="fr-FR" sz="800" dirty="0" err="1"/>
                        <a:t>Possibility</a:t>
                      </a:r>
                      <a:r>
                        <a:rPr lang="fr-FR" sz="800" dirty="0"/>
                        <a:t> of multiple ‘’</a:t>
                      </a:r>
                      <a:r>
                        <a:rPr lang="fr-FR" sz="800" dirty="0" err="1"/>
                        <a:t>initiators</a:t>
                      </a:r>
                      <a:r>
                        <a:rPr lang="fr-FR" sz="800" dirty="0"/>
                        <a:t> for one </a:t>
                      </a:r>
                      <a:r>
                        <a:rPr lang="fr-FR" sz="800" dirty="0" err="1"/>
                        <a:t>activity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err="1"/>
                        <a:t>Create</a:t>
                      </a:r>
                      <a:r>
                        <a:rPr lang="fr-FR" sz="800"/>
                        <a:t> and manage the </a:t>
                      </a:r>
                      <a:r>
                        <a:rPr lang="fr-FR" sz="800" err="1"/>
                        <a:t>activity</a:t>
                      </a:r>
                      <a:endParaRPr lang="fr-FR" sz="800"/>
                    </a:p>
                    <a:p>
                      <a:r>
                        <a:rPr lang="fr-FR" sz="800"/>
                        <a:t>Complete records in a </a:t>
                      </a:r>
                      <a:r>
                        <a:rPr lang="fr-FR" sz="800" err="1"/>
                        <a:t>timely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manner</a:t>
                      </a:r>
                      <a:r>
                        <a:rPr lang="fr-FR" sz="800"/>
                        <a:t> and </a:t>
                      </a:r>
                      <a:r>
                        <a:rPr lang="fr-FR" sz="800" err="1"/>
                        <a:t>ensure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accuracy</a:t>
                      </a:r>
                      <a:r>
                        <a:rPr lang="fr-FR" sz="800"/>
                        <a:t> of information</a:t>
                      </a:r>
                    </a:p>
                    <a:p>
                      <a:r>
                        <a:rPr lang="fr-FR" sz="800"/>
                        <a:t>Record </a:t>
                      </a:r>
                      <a:r>
                        <a:rPr lang="fr-FR" sz="800" err="1"/>
                        <a:t>proofs</a:t>
                      </a:r>
                      <a:r>
                        <a:rPr lang="fr-FR" sz="800"/>
                        <a:t> of </a:t>
                      </a:r>
                      <a:r>
                        <a:rPr lang="fr-FR" sz="800" err="1"/>
                        <a:t>accomplishement</a:t>
                      </a:r>
                      <a:endParaRPr lang="fr-FR" sz="800"/>
                    </a:p>
                    <a:p>
                      <a:r>
                        <a:rPr lang="fr-FR" sz="800" err="1"/>
                        <a:t>Ensure</a:t>
                      </a:r>
                      <a:r>
                        <a:rPr lang="fr-FR" sz="800"/>
                        <a:t> compliance to </a:t>
                      </a:r>
                      <a:r>
                        <a:rPr lang="fr-FR" sz="800" err="1"/>
                        <a:t>internal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policies</a:t>
                      </a:r>
                      <a:r>
                        <a:rPr lang="fr-FR" sz="800"/>
                        <a:t>/ </a:t>
                      </a:r>
                      <a:r>
                        <a:rPr lang="fr-FR" sz="800" err="1"/>
                        <a:t>procedures</a:t>
                      </a:r>
                      <a:r>
                        <a:rPr lang="fr-FR" sz="800"/>
                        <a:t> and </a:t>
                      </a:r>
                      <a:r>
                        <a:rPr lang="fr-FR" sz="800" err="1"/>
                        <a:t>regulation</a:t>
                      </a:r>
                      <a:r>
                        <a:rPr lang="fr-FR" sz="800"/>
                        <a:t> at </a:t>
                      </a:r>
                      <a:r>
                        <a:rPr lang="fr-FR" sz="800" err="1"/>
                        <a:t>each</a:t>
                      </a:r>
                      <a:r>
                        <a:rPr lang="fr-FR" sz="800"/>
                        <a:t> stage </a:t>
                      </a:r>
                    </a:p>
                    <a:p>
                      <a:r>
                        <a:rPr lang="fr-FR" sz="800"/>
                        <a:t>Manage </a:t>
                      </a:r>
                      <a:r>
                        <a:rPr lang="fr-FR" sz="800" err="1"/>
                        <a:t>relationship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with</a:t>
                      </a:r>
                      <a:r>
                        <a:rPr lang="fr-FR" sz="800"/>
                        <a:t> HCP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3421"/>
                  </a:ext>
                </a:extLst>
              </a:tr>
              <a:tr h="461554">
                <a:tc vMerge="1"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Supporter :</a:t>
                      </a:r>
                    </a:p>
                    <a:p>
                      <a:r>
                        <a:rPr lang="fr-FR" sz="800" dirty="0"/>
                        <a:t>Assistant/ 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/>
                        <a:t>Manage the signature of </a:t>
                      </a:r>
                      <a:r>
                        <a:rPr lang="fr-FR" sz="800" b="1"/>
                        <a:t>HCO </a:t>
                      </a:r>
                      <a:r>
                        <a:rPr lang="fr-FR" sz="800" b="0" err="1"/>
                        <a:t>contracts</a:t>
                      </a:r>
                      <a:endParaRPr lang="fr-FR" sz="800" b="0"/>
                    </a:p>
                    <a:p>
                      <a:r>
                        <a:rPr lang="fr-FR" sz="800" b="0"/>
                        <a:t>Manage </a:t>
                      </a:r>
                      <a:r>
                        <a:rPr lang="fr-FR" sz="800" b="0" err="1"/>
                        <a:t>promomat</a:t>
                      </a:r>
                      <a:r>
                        <a:rPr lang="fr-FR" sz="800" b="0"/>
                        <a:t> workflows for BU (to </a:t>
                      </a:r>
                      <a:r>
                        <a:rPr lang="fr-FR" sz="800" b="0" err="1"/>
                        <a:t>be</a:t>
                      </a:r>
                      <a:r>
                        <a:rPr lang="fr-FR" sz="800" b="0"/>
                        <a:t> </a:t>
                      </a:r>
                      <a:r>
                        <a:rPr lang="fr-FR" sz="800" b="0" err="1"/>
                        <a:t>checked</a:t>
                      </a:r>
                      <a:r>
                        <a:rPr lang="fr-FR" sz="800" b="0"/>
                        <a:t> for </a:t>
                      </a:r>
                      <a:r>
                        <a:rPr lang="fr-FR" sz="800" b="0" err="1"/>
                        <a:t>medical</a:t>
                      </a:r>
                      <a:r>
                        <a:rPr lang="fr-FR" sz="800" b="0"/>
                        <a:t>) : program, speaker </a:t>
                      </a:r>
                      <a:r>
                        <a:rPr lang="fr-FR" sz="800" b="0" err="1"/>
                        <a:t>slidedeck</a:t>
                      </a:r>
                      <a:r>
                        <a:rPr lang="fr-FR" sz="800" b="0"/>
                        <a:t>, </a:t>
                      </a:r>
                      <a:r>
                        <a:rPr lang="fr-FR" sz="800" b="0" err="1"/>
                        <a:t>ad’board</a:t>
                      </a:r>
                      <a:r>
                        <a:rPr lang="fr-FR" sz="800" b="0"/>
                        <a:t> minutes</a:t>
                      </a:r>
                    </a:p>
                    <a:p>
                      <a:r>
                        <a:rPr lang="fr-FR" sz="800" b="0"/>
                        <a:t>Manage </a:t>
                      </a:r>
                      <a:r>
                        <a:rPr lang="fr-FR" sz="800" b="0" err="1"/>
                        <a:t>reimboursment</a:t>
                      </a:r>
                      <a:r>
                        <a:rPr lang="fr-FR" sz="800" b="0"/>
                        <a:t> &amp; </a:t>
                      </a:r>
                      <a:r>
                        <a:rPr lang="fr-FR" sz="800" b="0" err="1"/>
                        <a:t>payment</a:t>
                      </a:r>
                      <a:r>
                        <a:rPr lang="fr-FR" sz="800" b="0"/>
                        <a:t> </a:t>
                      </a:r>
                      <a:r>
                        <a:rPr lang="fr-FR" sz="800" b="0" err="1"/>
                        <a:t>request</a:t>
                      </a:r>
                      <a:r>
                        <a:rPr lang="fr-FR" sz="800" b="0"/>
                        <a:t> (</a:t>
                      </a:r>
                      <a:r>
                        <a:rPr lang="fr-FR" sz="800" b="0" err="1"/>
                        <a:t>send</a:t>
                      </a:r>
                      <a:r>
                        <a:rPr lang="fr-FR" sz="800" b="0"/>
                        <a:t> the </a:t>
                      </a:r>
                      <a:r>
                        <a:rPr lang="fr-FR" sz="800" b="0" err="1"/>
                        <a:t>request</a:t>
                      </a:r>
                      <a:r>
                        <a:rPr lang="fr-FR" sz="800" b="0"/>
                        <a:t> to HCP and </a:t>
                      </a:r>
                      <a:r>
                        <a:rPr lang="fr-FR" sz="800" b="0" err="1"/>
                        <a:t>create</a:t>
                      </a:r>
                      <a:r>
                        <a:rPr lang="fr-FR" sz="800" b="0"/>
                        <a:t> ACR </a:t>
                      </a:r>
                      <a:r>
                        <a:rPr lang="fr-FR" sz="800" b="0" err="1"/>
                        <a:t>after</a:t>
                      </a:r>
                      <a:r>
                        <a:rPr lang="fr-FR" sz="800" b="0"/>
                        <a:t> </a:t>
                      </a:r>
                      <a:r>
                        <a:rPr lang="fr-FR" sz="800" b="0" err="1"/>
                        <a:t>conformity</a:t>
                      </a:r>
                      <a:r>
                        <a:rPr lang="fr-FR" sz="800" b="0"/>
                        <a:t> check)</a:t>
                      </a:r>
                    </a:p>
                    <a:p>
                      <a:r>
                        <a:rPr lang="fr-FR" sz="800" b="0"/>
                        <a:t>HCP </a:t>
                      </a:r>
                      <a:r>
                        <a:rPr lang="fr-FR" sz="800" b="0" err="1"/>
                        <a:t>payment</a:t>
                      </a:r>
                      <a:r>
                        <a:rPr lang="fr-FR" sz="800" b="0"/>
                        <a:t> and </a:t>
                      </a:r>
                      <a:r>
                        <a:rPr lang="fr-FR" sz="800" b="0" err="1"/>
                        <a:t>contract</a:t>
                      </a:r>
                      <a:r>
                        <a:rPr lang="fr-FR" sz="800" b="0"/>
                        <a:t> </a:t>
                      </a:r>
                      <a:r>
                        <a:rPr lang="fr-FR" sz="800" b="0" err="1"/>
                        <a:t>activity</a:t>
                      </a:r>
                      <a:r>
                        <a:rPr lang="fr-FR" sz="800" b="0"/>
                        <a:t> </a:t>
                      </a:r>
                      <a:r>
                        <a:rPr lang="fr-FR" sz="800" b="0" err="1"/>
                        <a:t>closure</a:t>
                      </a:r>
                      <a:endParaRPr lang="fr-FR" sz="8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71346"/>
                  </a:ext>
                </a:extLst>
              </a:tr>
              <a:tr h="435428">
                <a:tc vMerge="1"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err="1"/>
                        <a:t>Approvers</a:t>
                      </a:r>
                      <a:r>
                        <a:rPr lang="fr-FR" sz="800"/>
                        <a:t> </a:t>
                      </a:r>
                    </a:p>
                    <a:p>
                      <a:r>
                        <a:rPr lang="fr-FR" sz="800"/>
                        <a:t>Manager / </a:t>
                      </a:r>
                      <a:r>
                        <a:rPr lang="fr-FR" sz="800" err="1"/>
                        <a:t>director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depending</a:t>
                      </a:r>
                      <a:r>
                        <a:rPr lang="fr-FR" sz="800"/>
                        <a:t> on the </a:t>
                      </a:r>
                      <a:r>
                        <a:rPr lang="fr-FR" sz="800" err="1"/>
                        <a:t>activity</a:t>
                      </a:r>
                      <a:r>
                        <a:rPr lang="fr-FR" sz="8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Approve</a:t>
                      </a:r>
                      <a:r>
                        <a:rPr lang="fr-FR" sz="800" dirty="0"/>
                        <a:t> the </a:t>
                      </a:r>
                      <a:r>
                        <a:rPr lang="fr-FR" sz="800" dirty="0" err="1"/>
                        <a:t>activity</a:t>
                      </a:r>
                      <a:endParaRPr lang="fr-FR" sz="800" dirty="0"/>
                    </a:p>
                    <a:p>
                      <a:r>
                        <a:rPr lang="fr-FR" sz="800" dirty="0" err="1"/>
                        <a:t>Sign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contracts</a:t>
                      </a:r>
                      <a:r>
                        <a:rPr lang="fr-FR" sz="800" dirty="0"/>
                        <a:t> </a:t>
                      </a:r>
                    </a:p>
                    <a:p>
                      <a:r>
                        <a:rPr lang="fr-FR" sz="800" dirty="0" err="1"/>
                        <a:t>Hospitality</a:t>
                      </a:r>
                      <a:r>
                        <a:rPr lang="fr-FR" sz="800" dirty="0"/>
                        <a:t> convention ‘’signature’’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2877"/>
                  </a:ext>
                </a:extLst>
              </a:tr>
              <a:tr h="617695">
                <a:tc>
                  <a:txBody>
                    <a:bodyPr/>
                    <a:lstStyle/>
                    <a:p>
                      <a:r>
                        <a:rPr lang="fr-FR" sz="800"/>
                        <a:t>UC (DMOS) _ </a:t>
                      </a:r>
                      <a:r>
                        <a:rPr lang="fr-FR" sz="800" err="1"/>
                        <a:t>CEx</a:t>
                      </a:r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Check the </a:t>
                      </a:r>
                      <a:r>
                        <a:rPr lang="fr-FR" sz="800" dirty="0" err="1"/>
                        <a:t>conformity</a:t>
                      </a:r>
                      <a:r>
                        <a:rPr lang="fr-FR" sz="800" dirty="0"/>
                        <a:t> of </a:t>
                      </a:r>
                      <a:r>
                        <a:rPr lang="fr-FR" sz="800" dirty="0" err="1"/>
                        <a:t>recorded</a:t>
                      </a:r>
                      <a:r>
                        <a:rPr lang="fr-FR" sz="800" dirty="0"/>
                        <a:t> information </a:t>
                      </a:r>
                      <a:r>
                        <a:rPr lang="fr-FR" sz="800" dirty="0" err="1"/>
                        <a:t>before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proceeding</a:t>
                      </a:r>
                      <a:r>
                        <a:rPr lang="fr-FR" sz="800" dirty="0"/>
                        <a:t> to </a:t>
                      </a:r>
                      <a:r>
                        <a:rPr lang="fr-FR" sz="800" dirty="0" err="1"/>
                        <a:t>critical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steps</a:t>
                      </a:r>
                      <a:r>
                        <a:rPr lang="fr-FR" sz="800" dirty="0"/>
                        <a:t> : </a:t>
                      </a:r>
                      <a:r>
                        <a:rPr lang="fr-FR" sz="800" dirty="0" err="1"/>
                        <a:t>regarding</a:t>
                      </a:r>
                      <a:r>
                        <a:rPr lang="fr-FR" sz="800" dirty="0"/>
                        <a:t> DMOS </a:t>
                      </a:r>
                      <a:r>
                        <a:rPr lang="fr-FR" sz="800" dirty="0" err="1"/>
                        <a:t>criteria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following</a:t>
                      </a:r>
                      <a:r>
                        <a:rPr lang="fr-FR" sz="800" dirty="0"/>
                        <a:t> check-list</a:t>
                      </a:r>
                    </a:p>
                    <a:p>
                      <a:r>
                        <a:rPr lang="fr-FR" sz="800" dirty="0" err="1"/>
                        <a:t>Generate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contracts</a:t>
                      </a:r>
                      <a:r>
                        <a:rPr lang="fr-FR" sz="800" dirty="0"/>
                        <a:t> and </a:t>
                      </a:r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them</a:t>
                      </a:r>
                      <a:r>
                        <a:rPr lang="fr-FR" sz="800" dirty="0"/>
                        <a:t> for signature</a:t>
                      </a:r>
                    </a:p>
                    <a:p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hospitality</a:t>
                      </a:r>
                      <a:r>
                        <a:rPr lang="fr-FR" sz="800" dirty="0"/>
                        <a:t> conventions for signature</a:t>
                      </a:r>
                    </a:p>
                    <a:p>
                      <a:r>
                        <a:rPr lang="fr-FR" sz="800" dirty="0" err="1"/>
                        <a:t>Submission</a:t>
                      </a:r>
                      <a:r>
                        <a:rPr lang="fr-FR" sz="800" dirty="0"/>
                        <a:t> to </a:t>
                      </a:r>
                      <a:r>
                        <a:rPr lang="fr-FR" sz="800" dirty="0" err="1"/>
                        <a:t>authorities</a:t>
                      </a:r>
                      <a:endParaRPr lang="fr-FR" sz="800" dirty="0"/>
                    </a:p>
                    <a:p>
                      <a:r>
                        <a:rPr lang="fr-FR" sz="800" dirty="0"/>
                        <a:t>Manage the feedback of </a:t>
                      </a:r>
                      <a:r>
                        <a:rPr lang="fr-FR" sz="800" dirty="0" err="1"/>
                        <a:t>authorities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with</a:t>
                      </a:r>
                      <a:r>
                        <a:rPr lang="fr-FR" sz="800" dirty="0"/>
                        <a:t> the </a:t>
                      </a:r>
                      <a:r>
                        <a:rPr lang="fr-FR" sz="800" dirty="0" err="1"/>
                        <a:t>initiator</a:t>
                      </a:r>
                      <a:endParaRPr lang="fr-FR" sz="800" dirty="0"/>
                    </a:p>
                    <a:p>
                      <a:r>
                        <a:rPr lang="fr-FR" sz="800" dirty="0" err="1"/>
                        <a:t>Reimboursement</a:t>
                      </a:r>
                      <a:r>
                        <a:rPr lang="fr-FR" sz="800" dirty="0"/>
                        <a:t> and </a:t>
                      </a:r>
                      <a:r>
                        <a:rPr lang="fr-FR" sz="800" dirty="0" err="1"/>
                        <a:t>payment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request</a:t>
                      </a:r>
                      <a:r>
                        <a:rPr lang="fr-FR" sz="800" dirty="0"/>
                        <a:t> of HCP (</a:t>
                      </a:r>
                      <a:r>
                        <a:rPr lang="fr-FR" sz="800" dirty="0" err="1"/>
                        <a:t>conformity</a:t>
                      </a:r>
                      <a:r>
                        <a:rPr lang="fr-FR" sz="800" dirty="0"/>
                        <a:t> check and </a:t>
                      </a:r>
                      <a:r>
                        <a:rPr lang="fr-FR" sz="800" dirty="0" err="1"/>
                        <a:t>creation</a:t>
                      </a:r>
                      <a:r>
                        <a:rPr lang="fr-FR" sz="800" dirty="0"/>
                        <a:t> of ACR ) </a:t>
                      </a:r>
                      <a:r>
                        <a:rPr lang="fr-FR" sz="800" dirty="0" err="1"/>
                        <a:t>only</a:t>
                      </a:r>
                      <a:r>
                        <a:rPr lang="fr-FR" sz="800" dirty="0"/>
                        <a:t> for </a:t>
                      </a:r>
                      <a:r>
                        <a:rPr lang="fr-FR" sz="800" b="1" u="sng" dirty="0" err="1"/>
                        <a:t>contract</a:t>
                      </a:r>
                      <a:r>
                        <a:rPr lang="fr-FR" sz="800" b="1" u="sng" dirty="0"/>
                        <a:t> </a:t>
                      </a:r>
                      <a:r>
                        <a:rPr lang="fr-FR" sz="800" b="1" u="sng" dirty="0" err="1"/>
                        <a:t>activities</a:t>
                      </a:r>
                      <a:endParaRPr lang="fr-FR" sz="800" b="1" u="sng" dirty="0"/>
                    </a:p>
                    <a:p>
                      <a:endParaRPr lang="fr-F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8308"/>
                  </a:ext>
                </a:extLst>
              </a:tr>
              <a:tr h="966138">
                <a:tc>
                  <a:txBody>
                    <a:bodyPr/>
                    <a:lstStyle/>
                    <a:p>
                      <a:r>
                        <a:rPr lang="fr-FR" sz="800"/>
                        <a:t>Meeting and </a:t>
                      </a:r>
                      <a:r>
                        <a:rPr lang="fr-FR" sz="800" err="1"/>
                        <a:t>events</a:t>
                      </a:r>
                      <a:r>
                        <a:rPr lang="fr-FR" sz="800"/>
                        <a:t> - </a:t>
                      </a:r>
                      <a:r>
                        <a:rPr lang="fr-FR" sz="800" err="1"/>
                        <a:t>CEx</a:t>
                      </a:r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85908"/>
                  </a:ext>
                </a:extLst>
              </a:tr>
              <a:tr h="807480">
                <a:tc>
                  <a:txBody>
                    <a:bodyPr/>
                    <a:lstStyle/>
                    <a:p>
                      <a:r>
                        <a:rPr lang="fr-FR" sz="800" err="1"/>
                        <a:t>Agencies</a:t>
                      </a:r>
                      <a:r>
                        <a:rPr lang="fr-FR" sz="8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err="1"/>
                        <a:t>Several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agencies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with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specific</a:t>
                      </a:r>
                      <a:r>
                        <a:rPr lang="fr-FR" sz="800"/>
                        <a:t> </a:t>
                      </a:r>
                      <a:r>
                        <a:rPr lang="fr-FR" sz="800" err="1"/>
                        <a:t>access</a:t>
                      </a:r>
                      <a:r>
                        <a:rPr lang="fr-FR" sz="800"/>
                        <a:t> to avent management </a:t>
                      </a:r>
                      <a:r>
                        <a:rPr lang="fr-FR" sz="800" err="1"/>
                        <a:t>tool</a:t>
                      </a:r>
                      <a:r>
                        <a:rPr lang="fr-FR" sz="800"/>
                        <a:t>. </a:t>
                      </a:r>
                      <a:r>
                        <a:rPr lang="fr-FR" sz="800" err="1"/>
                        <a:t>Accesses</a:t>
                      </a:r>
                      <a:r>
                        <a:rPr lang="fr-FR" sz="800"/>
                        <a:t> are nominative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 err="1"/>
                        <a:t>When</a:t>
                      </a:r>
                      <a:r>
                        <a:rPr lang="fr-FR" sz="800" dirty="0"/>
                        <a:t> applicable (</a:t>
                      </a:r>
                      <a:r>
                        <a:rPr lang="fr-FR" sz="800" dirty="0" err="1"/>
                        <a:t>specific</a:t>
                      </a:r>
                      <a:r>
                        <a:rPr lang="fr-FR" sz="800" dirty="0"/>
                        <a:t> workflows)</a:t>
                      </a:r>
                    </a:p>
                    <a:p>
                      <a:r>
                        <a:rPr lang="fr-FR" sz="800" dirty="0" err="1"/>
                        <a:t>Create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minisites</a:t>
                      </a:r>
                      <a:endParaRPr lang="fr-FR" sz="800" dirty="0"/>
                    </a:p>
                    <a:p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invitations</a:t>
                      </a:r>
                    </a:p>
                    <a:p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travel</a:t>
                      </a:r>
                      <a:r>
                        <a:rPr lang="fr-FR" sz="800" dirty="0"/>
                        <a:t> arrangement </a:t>
                      </a:r>
                      <a:r>
                        <a:rPr lang="fr-FR" sz="800" dirty="0" err="1"/>
                        <a:t>request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form</a:t>
                      </a:r>
                      <a:endParaRPr lang="fr-FR" sz="800" dirty="0"/>
                    </a:p>
                    <a:p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logistical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details</a:t>
                      </a:r>
                      <a:endParaRPr lang="fr-FR" sz="800" dirty="0"/>
                    </a:p>
                    <a:p>
                      <a:r>
                        <a:rPr lang="fr-FR" sz="800" dirty="0" err="1"/>
                        <a:t>Ensure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sign</a:t>
                      </a:r>
                      <a:r>
                        <a:rPr lang="fr-FR" sz="800" dirty="0"/>
                        <a:t>-in </a:t>
                      </a:r>
                      <a:r>
                        <a:rPr lang="fr-FR" sz="800" dirty="0" err="1"/>
                        <a:t>sheets</a:t>
                      </a:r>
                      <a:r>
                        <a:rPr lang="fr-FR" sz="800" dirty="0"/>
                        <a:t> are </a:t>
                      </a:r>
                      <a:r>
                        <a:rPr lang="fr-FR" sz="800" dirty="0" err="1"/>
                        <a:t>signed</a:t>
                      </a:r>
                      <a:r>
                        <a:rPr lang="fr-FR" sz="800" dirty="0"/>
                        <a:t> </a:t>
                      </a:r>
                    </a:p>
                    <a:p>
                      <a:r>
                        <a:rPr lang="fr-FR" sz="800" dirty="0"/>
                        <a:t>HCP remboursement</a:t>
                      </a:r>
                    </a:p>
                    <a:p>
                      <a:r>
                        <a:rPr lang="fr-FR" sz="800" dirty="0"/>
                        <a:t>Update post </a:t>
                      </a:r>
                      <a:r>
                        <a:rPr lang="fr-FR" sz="800" dirty="0" err="1"/>
                        <a:t>event</a:t>
                      </a:r>
                      <a:r>
                        <a:rPr lang="fr-FR" sz="800" dirty="0"/>
                        <a:t> information: HCP </a:t>
                      </a:r>
                      <a:r>
                        <a:rPr lang="fr-FR" sz="800" dirty="0" err="1"/>
                        <a:t>status</a:t>
                      </a:r>
                      <a:r>
                        <a:rPr lang="fr-FR" sz="800" dirty="0"/>
                        <a:t> and </a:t>
                      </a:r>
                      <a:r>
                        <a:rPr lang="fr-FR" sz="800" dirty="0" err="1"/>
                        <a:t>finanacial</a:t>
                      </a:r>
                      <a:r>
                        <a:rPr lang="fr-FR" sz="800" dirty="0"/>
                        <a:t> </a:t>
                      </a:r>
                      <a:r>
                        <a:rPr lang="fr-FR" sz="800" dirty="0" err="1"/>
                        <a:t>reconciliation</a:t>
                      </a:r>
                      <a:r>
                        <a:rPr lang="fr-FR" sz="800" dirty="0"/>
                        <a:t> </a:t>
                      </a:r>
                    </a:p>
                    <a:p>
                      <a:r>
                        <a:rPr lang="fr-FR" sz="800" dirty="0" err="1"/>
                        <a:t>Send</a:t>
                      </a:r>
                      <a:r>
                        <a:rPr lang="fr-FR" sz="800" dirty="0"/>
                        <a:t> relevant records or record </a:t>
                      </a:r>
                      <a:r>
                        <a:rPr lang="fr-FR" sz="800" dirty="0" err="1"/>
                        <a:t>them</a:t>
                      </a:r>
                      <a:r>
                        <a:rPr lang="fr-FR" sz="800" dirty="0"/>
                        <a:t> in the system</a:t>
                      </a:r>
                    </a:p>
                    <a:p>
                      <a:endParaRPr lang="fr-F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62390"/>
                  </a:ext>
                </a:extLst>
              </a:tr>
              <a:tr h="617695">
                <a:tc>
                  <a:txBody>
                    <a:bodyPr/>
                    <a:lstStyle/>
                    <a:p>
                      <a:r>
                        <a:rPr lang="fr-FR" sz="800" err="1"/>
                        <a:t>Transparency</a:t>
                      </a:r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37855"/>
                  </a:ext>
                </a:extLst>
              </a:tr>
              <a:tr h="332774">
                <a:tc>
                  <a:txBody>
                    <a:bodyPr/>
                    <a:lstStyle/>
                    <a:p>
                      <a:r>
                        <a:rPr lang="fr-FR" sz="800"/>
                        <a:t>P2P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4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5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Affiliate’s </a:t>
            </a:r>
            <a:r>
              <a:rPr lang="en-US" err="1"/>
              <a:t>Activies</a:t>
            </a:r>
            <a:r>
              <a:rPr lang="en-US"/>
              <a:t> in scope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06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30F3A-F1AD-4757-65DA-9F6C418E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of </a:t>
            </a:r>
            <a:r>
              <a:rPr lang="fr-FR" err="1"/>
              <a:t>activities</a:t>
            </a:r>
            <a:r>
              <a:rPr lang="fr-FR"/>
              <a:t> – Abbvie </a:t>
            </a:r>
            <a:r>
              <a:rPr lang="fr-FR" err="1"/>
              <a:t>initiated</a:t>
            </a:r>
            <a:r>
              <a:rPr lang="fr-FR"/>
              <a:t> meetings – </a:t>
            </a:r>
            <a:r>
              <a:rPr lang="fr-FR" b="1"/>
              <a:t>Non </a:t>
            </a:r>
            <a:r>
              <a:rPr lang="fr-FR" b="1" err="1"/>
              <a:t>simplified</a:t>
            </a:r>
            <a:r>
              <a:rPr lang="fr-FR" b="1"/>
              <a:t> </a:t>
            </a:r>
            <a:r>
              <a:rPr lang="fr-FR" b="1" err="1"/>
              <a:t>events</a:t>
            </a:r>
            <a:r>
              <a:rPr lang="fr-FR" b="1"/>
              <a:t> 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141FF703-146C-63C7-8829-B67319A74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396066"/>
              </p:ext>
            </p:extLst>
          </p:nvPr>
        </p:nvGraphicFramePr>
        <p:xfrm>
          <a:off x="692018" y="1411367"/>
          <a:ext cx="11276892" cy="3139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594">
                  <a:extLst>
                    <a:ext uri="{9D8B030D-6E8A-4147-A177-3AD203B41FA5}">
                      <a16:colId xmlns:a16="http://schemas.microsoft.com/office/drawing/2014/main" val="2090330168"/>
                    </a:ext>
                  </a:extLst>
                </a:gridCol>
                <a:gridCol w="8686298">
                  <a:extLst>
                    <a:ext uri="{9D8B030D-6E8A-4147-A177-3AD203B41FA5}">
                      <a16:colId xmlns:a16="http://schemas.microsoft.com/office/drawing/2014/main" val="1654478984"/>
                    </a:ext>
                  </a:extLst>
                </a:gridCol>
              </a:tblGrid>
              <a:tr h="319824">
                <a:tc>
                  <a:txBody>
                    <a:bodyPr/>
                    <a:lstStyle/>
                    <a:p>
                      <a:r>
                        <a:rPr lang="fr-FR" sz="1100" b="1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1" err="1"/>
                        <a:t>specificity</a:t>
                      </a:r>
                      <a:endParaRPr lang="fr-FR" sz="11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2289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/>
                        <a:t>RP </a:t>
                      </a:r>
                      <a:r>
                        <a:rPr lang="fr-FR" sz="1100" err="1"/>
                        <a:t>Ad’hoc</a:t>
                      </a:r>
                      <a:r>
                        <a:rPr lang="fr-FR" sz="1100"/>
                        <a:t>  </a:t>
                      </a:r>
                    </a:p>
                    <a:p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08403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/>
                        <a:t>Réunions d’experts (</a:t>
                      </a:r>
                      <a:r>
                        <a:rPr lang="fr-FR" sz="1100" err="1"/>
                        <a:t>Expert’s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meting</a:t>
                      </a:r>
                      <a:r>
                        <a:rPr lang="fr-FR" sz="1100"/>
                        <a:t>)</a:t>
                      </a:r>
                    </a:p>
                    <a:p>
                      <a:r>
                        <a:rPr lang="fr-FR" sz="1100"/>
                        <a:t>(promo / non promo = </a:t>
                      </a:r>
                      <a:r>
                        <a:rPr lang="fr-FR" sz="1100" err="1"/>
                        <a:t>advisory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board</a:t>
                      </a:r>
                      <a:r>
                        <a:rPr lang="fr-FR" sz="110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err="1"/>
                        <a:t>Hospitality</a:t>
                      </a:r>
                      <a:r>
                        <a:rPr lang="fr-FR" sz="1100"/>
                        <a:t> and </a:t>
                      </a:r>
                      <a:r>
                        <a:rPr lang="fr-FR" sz="1100" err="1"/>
                        <a:t>and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advantages</a:t>
                      </a:r>
                      <a:r>
                        <a:rPr lang="fr-FR" sz="1100"/>
                        <a:t> are </a:t>
                      </a:r>
                      <a:r>
                        <a:rPr lang="fr-FR" sz="1100" err="1"/>
                        <a:t>managed</a:t>
                      </a:r>
                      <a:r>
                        <a:rPr lang="fr-FR" sz="1100"/>
                        <a:t> in the </a:t>
                      </a:r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of </a:t>
                      </a:r>
                      <a:r>
                        <a:rPr lang="fr-FR" sz="1100" err="1"/>
                        <a:t>each</a:t>
                      </a:r>
                      <a:r>
                        <a:rPr lang="fr-FR" sz="1100"/>
                        <a:t> participant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10440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 dirty="0"/>
                        <a:t>Standalone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(</a:t>
                      </a:r>
                      <a:r>
                        <a:rPr lang="fr-FR" sz="1100" dirty="0" err="1"/>
                        <a:t>declaration</a:t>
                      </a:r>
                      <a:r>
                        <a:rPr lang="fr-FR" sz="1100" dirty="0"/>
                        <a:t> / autorisation </a:t>
                      </a:r>
                      <a:r>
                        <a:rPr lang="fr-FR" sz="1100" dirty="0" err="1"/>
                        <a:t>procedure</a:t>
                      </a:r>
                      <a:r>
                        <a:rPr lang="fr-FR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National AbbVie </a:t>
                      </a:r>
                      <a:r>
                        <a:rPr lang="fr-FR" sz="1100" err="1"/>
                        <a:t>initiated</a:t>
                      </a:r>
                      <a:r>
                        <a:rPr lang="fr-FR" sz="1100"/>
                        <a:t> meeting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3082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/>
                        <a:t>Symposium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hospitality</a:t>
                      </a:r>
                      <a:endParaRPr lang="fr-FR" sz="11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4336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 err="1"/>
                        <a:t>Ad’board</a:t>
                      </a:r>
                      <a:r>
                        <a:rPr lang="fr-FR" sz="110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81569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/>
                        <a:t>RP </a:t>
                      </a:r>
                      <a:r>
                        <a:rPr lang="fr-FR" sz="1100" err="1"/>
                        <a:t>ad’hoc</a:t>
                      </a:r>
                      <a:r>
                        <a:rPr lang="fr-FR" sz="1100"/>
                        <a:t> avec contrat d’orateur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92301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err="1"/>
                        <a:t>Congresses</a:t>
                      </a:r>
                      <a:r>
                        <a:rPr lang="fr-FR" sz="1100"/>
                        <a:t> = </a:t>
                      </a:r>
                      <a:r>
                        <a:rPr lang="fr-FR" sz="1100" err="1"/>
                        <a:t>Sponsorship</a:t>
                      </a:r>
                      <a:r>
                        <a:rPr lang="fr-FR" sz="1100"/>
                        <a:t> of HCP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988566"/>
                  </a:ext>
                </a:extLst>
              </a:tr>
            </a:tbl>
          </a:graphicData>
        </a:graphic>
      </p:graphicFrame>
      <p:sp>
        <p:nvSpPr>
          <p:cNvPr id="7" name="Étoile : 32 branches 6">
            <a:extLst>
              <a:ext uri="{FF2B5EF4-FFF2-40B4-BE49-F238E27FC236}">
                <a16:creationId xmlns:a16="http://schemas.microsoft.com/office/drawing/2014/main" id="{059A6736-F657-722E-6FBB-76466B542063}"/>
              </a:ext>
            </a:extLst>
          </p:cNvPr>
          <p:cNvSpPr/>
          <p:nvPr/>
        </p:nvSpPr>
        <p:spPr>
          <a:xfrm>
            <a:off x="-82422" y="2980979"/>
            <a:ext cx="774441" cy="458788"/>
          </a:xfrm>
          <a:prstGeom prst="star32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New</a:t>
            </a:r>
          </a:p>
        </p:txBody>
      </p:sp>
      <p:sp>
        <p:nvSpPr>
          <p:cNvPr id="8" name="Étoile : 32 branches 7">
            <a:extLst>
              <a:ext uri="{FF2B5EF4-FFF2-40B4-BE49-F238E27FC236}">
                <a16:creationId xmlns:a16="http://schemas.microsoft.com/office/drawing/2014/main" id="{AC3DEA80-75D7-BD0E-32F8-0760C5BF3619}"/>
              </a:ext>
            </a:extLst>
          </p:cNvPr>
          <p:cNvSpPr/>
          <p:nvPr/>
        </p:nvSpPr>
        <p:spPr>
          <a:xfrm>
            <a:off x="-101085" y="3394151"/>
            <a:ext cx="774441" cy="458788"/>
          </a:xfrm>
          <a:prstGeom prst="star32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New</a:t>
            </a:r>
          </a:p>
        </p:txBody>
      </p:sp>
      <p:sp>
        <p:nvSpPr>
          <p:cNvPr id="9" name="Étoile : 32 branches 8">
            <a:extLst>
              <a:ext uri="{FF2B5EF4-FFF2-40B4-BE49-F238E27FC236}">
                <a16:creationId xmlns:a16="http://schemas.microsoft.com/office/drawing/2014/main" id="{1C8140B8-B930-E3A7-D7EE-2E640CCCB79E}"/>
              </a:ext>
            </a:extLst>
          </p:cNvPr>
          <p:cNvSpPr/>
          <p:nvPr/>
        </p:nvSpPr>
        <p:spPr>
          <a:xfrm>
            <a:off x="-82422" y="3807323"/>
            <a:ext cx="774441" cy="458788"/>
          </a:xfrm>
          <a:prstGeom prst="star32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New</a:t>
            </a:r>
          </a:p>
        </p:txBody>
      </p:sp>
      <p:sp>
        <p:nvSpPr>
          <p:cNvPr id="10" name="Étoile : 32 branches 9">
            <a:extLst>
              <a:ext uri="{FF2B5EF4-FFF2-40B4-BE49-F238E27FC236}">
                <a16:creationId xmlns:a16="http://schemas.microsoft.com/office/drawing/2014/main" id="{A20C23E2-4CC3-6324-828E-FF4D5AD834CC}"/>
              </a:ext>
            </a:extLst>
          </p:cNvPr>
          <p:cNvSpPr/>
          <p:nvPr/>
        </p:nvSpPr>
        <p:spPr>
          <a:xfrm>
            <a:off x="-82423" y="4220495"/>
            <a:ext cx="774441" cy="458788"/>
          </a:xfrm>
          <a:prstGeom prst="star32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New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24F745-0669-CFD9-9010-84E314560023}"/>
              </a:ext>
            </a:extLst>
          </p:cNvPr>
          <p:cNvSpPr/>
          <p:nvPr/>
        </p:nvSpPr>
        <p:spPr>
          <a:xfrm>
            <a:off x="610307" y="4749628"/>
            <a:ext cx="11276893" cy="1761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50" err="1">
                <a:latin typeface="+mj-lt"/>
              </a:rPr>
              <a:t>When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activities</a:t>
            </a:r>
            <a:r>
              <a:rPr lang="fr-FR" sz="1050">
                <a:latin typeface="+mj-lt"/>
              </a:rPr>
              <a:t> are </a:t>
            </a:r>
            <a:r>
              <a:rPr lang="fr-FR" sz="1050" err="1">
                <a:latin typeface="+mj-lt"/>
              </a:rPr>
              <a:t>beside</a:t>
            </a:r>
            <a:r>
              <a:rPr lang="fr-FR" sz="1050">
                <a:latin typeface="+mj-lt"/>
              </a:rPr>
              <a:t> a </a:t>
            </a:r>
            <a:r>
              <a:rPr lang="fr-FR" sz="1050" err="1">
                <a:latin typeface="+mj-lt"/>
              </a:rPr>
              <a:t>congress</a:t>
            </a:r>
            <a:r>
              <a:rPr lang="fr-FR" sz="1050">
                <a:latin typeface="+mj-lt"/>
              </a:rPr>
              <a:t> -&gt; </a:t>
            </a:r>
            <a:r>
              <a:rPr lang="fr-FR" sz="1050" err="1">
                <a:latin typeface="+mj-lt"/>
              </a:rPr>
              <a:t>possibility</a:t>
            </a:r>
            <a:r>
              <a:rPr lang="fr-FR" sz="1050">
                <a:latin typeface="+mj-lt"/>
              </a:rPr>
              <a:t> to </a:t>
            </a:r>
            <a:r>
              <a:rPr lang="fr-FR" sz="1050" err="1">
                <a:latin typeface="+mj-lt"/>
              </a:rPr>
              <a:t>link</a:t>
            </a:r>
            <a:r>
              <a:rPr lang="fr-FR" sz="1050">
                <a:latin typeface="+mj-lt"/>
              </a:rPr>
              <a:t> all </a:t>
            </a:r>
            <a:r>
              <a:rPr lang="fr-FR" sz="1050" err="1">
                <a:latin typeface="+mj-lt"/>
              </a:rPr>
              <a:t>activities</a:t>
            </a:r>
            <a:r>
              <a:rPr lang="fr-FR" sz="1050">
                <a:latin typeface="+mj-lt"/>
              </a:rPr>
              <a:t> to the </a:t>
            </a:r>
            <a:r>
              <a:rPr lang="fr-FR" sz="1050" err="1">
                <a:latin typeface="+mj-lt"/>
              </a:rPr>
              <a:t>congress</a:t>
            </a:r>
            <a:endParaRPr lang="fr-FR" sz="1050">
              <a:latin typeface="+mj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50" err="1">
                <a:latin typeface="+mj-lt"/>
              </a:rPr>
              <a:t>Only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events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with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hospitality</a:t>
            </a:r>
            <a:r>
              <a:rPr lang="fr-FR" sz="1050">
                <a:latin typeface="+mj-lt"/>
              </a:rPr>
              <a:t> are </a:t>
            </a:r>
            <a:r>
              <a:rPr lang="fr-FR" sz="1050" err="1">
                <a:latin typeface="+mj-lt"/>
              </a:rPr>
              <a:t>managed</a:t>
            </a:r>
            <a:r>
              <a:rPr lang="fr-FR" sz="1050">
                <a:latin typeface="+mj-lt"/>
              </a:rPr>
              <a:t> in the </a:t>
            </a:r>
            <a:r>
              <a:rPr lang="fr-FR" sz="1050" err="1">
                <a:latin typeface="+mj-lt"/>
              </a:rPr>
              <a:t>event</a:t>
            </a:r>
            <a:r>
              <a:rPr lang="fr-FR" sz="1050">
                <a:latin typeface="+mj-lt"/>
              </a:rPr>
              <a:t> management </a:t>
            </a:r>
            <a:r>
              <a:rPr lang="fr-FR" sz="1050" err="1">
                <a:latin typeface="+mj-lt"/>
              </a:rPr>
              <a:t>tool</a:t>
            </a:r>
            <a:endParaRPr lang="fr-FR" sz="1050">
              <a:latin typeface="+mj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50" err="1">
                <a:latin typeface="+mj-lt"/>
              </a:rPr>
              <a:t>Congresses</a:t>
            </a:r>
            <a:r>
              <a:rPr lang="fr-FR" sz="1050">
                <a:latin typeface="+mj-lt"/>
              </a:rPr>
              <a:t> and standalones and </a:t>
            </a:r>
            <a:r>
              <a:rPr lang="fr-FR" sz="1050" err="1">
                <a:latin typeface="+mj-lt"/>
              </a:rPr>
              <a:t>some</a:t>
            </a:r>
            <a:r>
              <a:rPr lang="fr-FR" sz="1050">
                <a:latin typeface="+mj-lt"/>
              </a:rPr>
              <a:t> MASR are </a:t>
            </a:r>
            <a:r>
              <a:rPr lang="fr-FR" sz="1050" err="1">
                <a:latin typeface="+mj-lt"/>
              </a:rPr>
              <a:t>managed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with</a:t>
            </a:r>
            <a:r>
              <a:rPr lang="fr-FR" sz="1050">
                <a:latin typeface="+mj-lt"/>
              </a:rPr>
              <a:t> the implication of M&amp;E team and an </a:t>
            </a:r>
            <a:r>
              <a:rPr lang="fr-FR" sz="1050" err="1">
                <a:latin typeface="+mj-lt"/>
              </a:rPr>
              <a:t>external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logistical</a:t>
            </a:r>
            <a:r>
              <a:rPr lang="fr-FR" sz="1050">
                <a:latin typeface="+mj-lt"/>
              </a:rPr>
              <a:t> arrangement </a:t>
            </a:r>
            <a:r>
              <a:rPr lang="fr-FR" sz="1050" err="1">
                <a:latin typeface="+mj-lt"/>
              </a:rPr>
              <a:t>agency</a:t>
            </a:r>
            <a:endParaRPr lang="fr-FR" sz="1050">
              <a:latin typeface="+mj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50" err="1">
                <a:latin typeface="+mj-lt"/>
              </a:rPr>
              <a:t>When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advantages</a:t>
            </a:r>
            <a:r>
              <a:rPr lang="fr-FR" sz="1050">
                <a:latin typeface="+mj-lt"/>
              </a:rPr>
              <a:t> in meeting for </a:t>
            </a:r>
            <a:r>
              <a:rPr lang="fr-FR" sz="1050" err="1">
                <a:latin typeface="+mj-lt"/>
              </a:rPr>
              <a:t>attendees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exceeds</a:t>
            </a:r>
            <a:r>
              <a:rPr lang="fr-FR" sz="1050">
                <a:latin typeface="+mj-lt"/>
              </a:rPr>
              <a:t> one </a:t>
            </a:r>
            <a:r>
              <a:rPr lang="fr-FR" sz="1050" err="1">
                <a:latin typeface="+mj-lt"/>
              </a:rPr>
              <a:t>meal</a:t>
            </a:r>
            <a:r>
              <a:rPr lang="fr-FR" sz="1050">
                <a:latin typeface="+mj-lt"/>
              </a:rPr>
              <a:t> and 2 breaks ( = MASR = </a:t>
            </a:r>
            <a:r>
              <a:rPr lang="fr-FR" sz="1050" err="1">
                <a:latin typeface="+mj-lt"/>
              </a:rPr>
              <a:t>around</a:t>
            </a:r>
            <a:r>
              <a:rPr lang="fr-FR" sz="1050">
                <a:latin typeface="+mj-lt"/>
              </a:rPr>
              <a:t> one </a:t>
            </a:r>
            <a:r>
              <a:rPr lang="fr-FR" sz="1050" err="1">
                <a:latin typeface="+mj-lt"/>
              </a:rPr>
              <a:t>day</a:t>
            </a:r>
            <a:r>
              <a:rPr lang="fr-FR" sz="1050">
                <a:latin typeface="+mj-lt"/>
              </a:rPr>
              <a:t> duration ) 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050">
                <a:latin typeface="+mj-lt"/>
              </a:rPr>
              <a:t> the </a:t>
            </a:r>
            <a:r>
              <a:rPr lang="fr-FR" sz="1050" err="1">
                <a:latin typeface="+mj-lt"/>
              </a:rPr>
              <a:t>event</a:t>
            </a:r>
            <a:r>
              <a:rPr lang="fr-FR" sz="1050">
                <a:latin typeface="+mj-lt"/>
              </a:rPr>
              <a:t> must </a:t>
            </a:r>
            <a:r>
              <a:rPr lang="fr-FR" sz="1050" err="1">
                <a:latin typeface="+mj-lt"/>
              </a:rPr>
              <a:t>be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authorized</a:t>
            </a:r>
            <a:r>
              <a:rPr lang="fr-FR" sz="1050">
                <a:latin typeface="+mj-lt"/>
              </a:rPr>
              <a:t> by </a:t>
            </a:r>
            <a:r>
              <a:rPr lang="fr-FR" sz="1050" err="1">
                <a:latin typeface="+mj-lt"/>
              </a:rPr>
              <a:t>medical</a:t>
            </a:r>
            <a:r>
              <a:rPr lang="fr-FR" sz="1050">
                <a:latin typeface="+mj-lt"/>
              </a:rPr>
              <a:t> (</a:t>
            </a:r>
            <a:r>
              <a:rPr lang="fr-FR" sz="1050" err="1">
                <a:latin typeface="+mj-lt"/>
              </a:rPr>
              <a:t>today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managed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through</a:t>
            </a:r>
            <a:r>
              <a:rPr lang="fr-FR" sz="1050">
                <a:latin typeface="+mj-lt"/>
              </a:rPr>
              <a:t> a </a:t>
            </a:r>
            <a:r>
              <a:rPr lang="fr-FR" sz="1050" err="1">
                <a:latin typeface="+mj-lt"/>
              </a:rPr>
              <a:t>list</a:t>
            </a:r>
            <a:r>
              <a:rPr lang="fr-FR" sz="1050">
                <a:latin typeface="+mj-lt"/>
              </a:rPr>
              <a:t> of </a:t>
            </a:r>
            <a:r>
              <a:rPr lang="fr-FR" sz="1050" err="1">
                <a:latin typeface="+mj-lt"/>
              </a:rPr>
              <a:t>validated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events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signed</a:t>
            </a:r>
            <a:r>
              <a:rPr lang="fr-FR" sz="1050">
                <a:latin typeface="+mj-lt"/>
              </a:rPr>
              <a:t> in </a:t>
            </a:r>
            <a:r>
              <a:rPr lang="fr-FR" sz="1050" err="1">
                <a:latin typeface="+mj-lt"/>
              </a:rPr>
              <a:t>yearly</a:t>
            </a:r>
            <a:r>
              <a:rPr lang="fr-FR" sz="1050">
                <a:latin typeface="+mj-lt"/>
              </a:rPr>
              <a:t> basis.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050" err="1">
                <a:latin typeface="+mj-lt"/>
              </a:rPr>
              <a:t>Only</a:t>
            </a:r>
            <a:r>
              <a:rPr lang="fr-FR" sz="1050">
                <a:latin typeface="+mj-lt"/>
              </a:rPr>
              <a:t> T1, T2 and T3 (</a:t>
            </a:r>
            <a:r>
              <a:rPr lang="fr-FR" sz="1050" err="1">
                <a:latin typeface="+mj-lt"/>
              </a:rPr>
              <a:t>veeva</a:t>
            </a:r>
            <a:r>
              <a:rPr lang="fr-FR" sz="1050">
                <a:latin typeface="+mj-lt"/>
              </a:rPr>
              <a:t>) are </a:t>
            </a:r>
            <a:r>
              <a:rPr lang="fr-FR" sz="1050" err="1">
                <a:latin typeface="+mj-lt"/>
              </a:rPr>
              <a:t>authorized</a:t>
            </a:r>
            <a:r>
              <a:rPr lang="fr-FR" sz="1050">
                <a:latin typeface="+mj-lt"/>
              </a:rPr>
              <a:t> for international </a:t>
            </a:r>
            <a:r>
              <a:rPr lang="fr-FR" sz="1050" err="1">
                <a:latin typeface="+mj-lt"/>
              </a:rPr>
              <a:t>events</a:t>
            </a:r>
            <a:r>
              <a:rPr lang="fr-FR" sz="1050">
                <a:latin typeface="+mj-lt"/>
              </a:rPr>
              <a:t> and T1, T2, T3 and T4 for national </a:t>
            </a:r>
            <a:r>
              <a:rPr lang="fr-FR" sz="1050" err="1">
                <a:latin typeface="+mj-lt"/>
              </a:rPr>
              <a:t>events</a:t>
            </a:r>
            <a:r>
              <a:rPr lang="fr-FR" sz="1050">
                <a:latin typeface="+mj-lt"/>
              </a:rPr>
              <a:t>. Medical must </a:t>
            </a:r>
            <a:r>
              <a:rPr lang="fr-FR" sz="1050" err="1">
                <a:latin typeface="+mj-lt"/>
              </a:rPr>
              <a:t>validate</a:t>
            </a:r>
            <a:r>
              <a:rPr lang="fr-FR" sz="1050">
                <a:latin typeface="+mj-lt"/>
              </a:rPr>
              <a:t> the </a:t>
            </a:r>
            <a:r>
              <a:rPr lang="fr-FR" sz="1050" err="1">
                <a:latin typeface="+mj-lt"/>
              </a:rPr>
              <a:t>list</a:t>
            </a:r>
            <a:r>
              <a:rPr lang="fr-FR" sz="1050">
                <a:latin typeface="+mj-lt"/>
              </a:rPr>
              <a:t> of </a:t>
            </a:r>
            <a:r>
              <a:rPr lang="fr-FR" sz="1050" err="1">
                <a:latin typeface="+mj-lt"/>
              </a:rPr>
              <a:t>attendees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outside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those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requirements</a:t>
            </a:r>
            <a:r>
              <a:rPr lang="fr-FR" sz="1050">
                <a:latin typeface="+mj-lt"/>
              </a:rPr>
              <a:t>. The validation process </a:t>
            </a:r>
            <a:r>
              <a:rPr lang="fr-FR" sz="1050" err="1">
                <a:latin typeface="+mj-lt"/>
              </a:rPr>
              <a:t>undergo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through</a:t>
            </a:r>
            <a:r>
              <a:rPr lang="fr-FR" sz="1050">
                <a:latin typeface="+mj-lt"/>
              </a:rPr>
              <a:t> Fusion and a </a:t>
            </a:r>
            <a:r>
              <a:rPr lang="fr-FR" sz="1050" err="1">
                <a:latin typeface="+mj-lt"/>
              </a:rPr>
              <a:t>versionnned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signed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list</a:t>
            </a:r>
            <a:r>
              <a:rPr lang="fr-FR" sz="1050">
                <a:latin typeface="+mj-lt"/>
              </a:rPr>
              <a:t> of </a:t>
            </a:r>
            <a:r>
              <a:rPr lang="fr-FR" sz="1050" err="1">
                <a:latin typeface="+mj-lt"/>
              </a:rPr>
              <a:t>validated</a:t>
            </a:r>
            <a:r>
              <a:rPr lang="fr-FR" sz="1050">
                <a:latin typeface="+mj-lt"/>
              </a:rPr>
              <a:t> HCP.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50">
              <a:latin typeface="+mj-lt"/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5CD58A3-664C-7944-23D8-E8DCBA68ACC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2773" y="1134599"/>
            <a:ext cx="10969627" cy="536519"/>
          </a:xfrm>
        </p:spPr>
        <p:txBody>
          <a:bodyPr/>
          <a:lstStyle/>
          <a:p>
            <a:r>
              <a:rPr lang="fr-FR" sz="1200"/>
              <a:t>AbbVie </a:t>
            </a:r>
            <a:r>
              <a:rPr lang="fr-FR" sz="1200" err="1"/>
              <a:t>organizes</a:t>
            </a:r>
            <a:r>
              <a:rPr lang="fr-FR" sz="1200"/>
              <a:t> the meeting and invites HCP for </a:t>
            </a:r>
            <a:r>
              <a:rPr lang="fr-FR" sz="1200" err="1"/>
              <a:t>promotional</a:t>
            </a:r>
            <a:r>
              <a:rPr lang="fr-FR" sz="1200"/>
              <a:t> and non </a:t>
            </a:r>
            <a:r>
              <a:rPr lang="fr-FR" sz="1200" err="1"/>
              <a:t>promotional</a:t>
            </a:r>
            <a:r>
              <a:rPr lang="fr-FR" sz="1200"/>
              <a:t> meetings. </a:t>
            </a:r>
            <a:r>
              <a:rPr lang="fr-FR" sz="1200" err="1"/>
              <a:t>They</a:t>
            </a:r>
            <a:r>
              <a:rPr lang="fr-FR" sz="1200"/>
              <a:t> are </a:t>
            </a:r>
            <a:r>
              <a:rPr lang="fr-FR" sz="1200" err="1"/>
              <a:t>initiated</a:t>
            </a:r>
            <a:r>
              <a:rPr lang="fr-FR" sz="1200"/>
              <a:t> by BU (</a:t>
            </a:r>
            <a:r>
              <a:rPr lang="fr-FR" sz="1200" err="1"/>
              <a:t>promotional</a:t>
            </a:r>
            <a:r>
              <a:rPr lang="fr-FR" sz="1200"/>
              <a:t> meetings) or MU (non </a:t>
            </a:r>
            <a:r>
              <a:rPr lang="fr-FR" sz="1200" err="1"/>
              <a:t>promotional</a:t>
            </a:r>
            <a:r>
              <a:rPr lang="fr-FR" sz="1200"/>
              <a:t> meetings) A </a:t>
            </a:r>
            <a:r>
              <a:rPr lang="fr-FR" sz="1200" err="1"/>
              <a:t>contract</a:t>
            </a:r>
            <a:r>
              <a:rPr lang="fr-FR" sz="1200"/>
              <a:t> must </a:t>
            </a:r>
            <a:r>
              <a:rPr lang="fr-FR" sz="1200" err="1"/>
              <a:t>be</a:t>
            </a:r>
            <a:r>
              <a:rPr lang="fr-FR" sz="1200"/>
              <a:t> </a:t>
            </a:r>
            <a:r>
              <a:rPr lang="fr-FR" sz="1200" err="1"/>
              <a:t>initiated</a:t>
            </a:r>
            <a:r>
              <a:rPr lang="fr-FR" sz="1200"/>
              <a:t> for </a:t>
            </a:r>
            <a:r>
              <a:rPr lang="fr-FR" sz="1200" err="1"/>
              <a:t>each</a:t>
            </a:r>
            <a:r>
              <a:rPr lang="fr-FR" sz="1200"/>
              <a:t> speaker </a:t>
            </a:r>
            <a:r>
              <a:rPr lang="fr-FR" sz="1200" err="1"/>
              <a:t>when</a:t>
            </a:r>
            <a:r>
              <a:rPr lang="fr-FR" sz="1200"/>
              <a:t> applicable (</a:t>
            </a:r>
            <a:r>
              <a:rPr lang="fr-FR" sz="1200" err="1"/>
              <a:t>contract</a:t>
            </a:r>
            <a:r>
              <a:rPr lang="fr-FR" sz="1200"/>
              <a:t> </a:t>
            </a:r>
            <a:r>
              <a:rPr lang="fr-FR" sz="1200" err="1"/>
              <a:t>with</a:t>
            </a:r>
            <a:r>
              <a:rPr lang="fr-FR" sz="1200"/>
              <a:t> HCP process)</a:t>
            </a:r>
          </a:p>
          <a:p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398998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503F66F-F0B1-2AD5-348A-21EA2806C3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0A1ADC-B1C9-539E-D874-14D4760C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69625" cy="525463"/>
          </a:xfrm>
        </p:spPr>
        <p:txBody>
          <a:bodyPr/>
          <a:lstStyle/>
          <a:p>
            <a:r>
              <a:rPr lang="fr-FR"/>
              <a:t>List of </a:t>
            </a:r>
            <a:r>
              <a:rPr lang="fr-FR" err="1"/>
              <a:t>activities</a:t>
            </a:r>
            <a:r>
              <a:rPr lang="fr-FR"/>
              <a:t> – Abbvie </a:t>
            </a:r>
            <a:r>
              <a:rPr lang="fr-FR" err="1"/>
              <a:t>initiated</a:t>
            </a:r>
            <a:r>
              <a:rPr lang="fr-FR"/>
              <a:t> meetings – </a:t>
            </a:r>
            <a:r>
              <a:rPr lang="fr-FR" b="1"/>
              <a:t>Non </a:t>
            </a:r>
            <a:r>
              <a:rPr lang="fr-FR" b="1" err="1"/>
              <a:t>simplified</a:t>
            </a:r>
            <a:r>
              <a:rPr lang="fr-FR" b="1"/>
              <a:t> </a:t>
            </a:r>
            <a:r>
              <a:rPr lang="fr-FR" b="1" err="1"/>
              <a:t>events</a:t>
            </a:r>
            <a:r>
              <a:rPr lang="fr-FR" b="1"/>
              <a:t> </a:t>
            </a:r>
            <a:br>
              <a:rPr lang="fr-FR" b="1"/>
            </a:br>
            <a:r>
              <a:rPr lang="fr-FR" b="1"/>
              <a:t>Stratification </a:t>
            </a:r>
            <a:r>
              <a:rPr lang="fr-FR" b="1" err="1"/>
              <a:t>criteria</a:t>
            </a:r>
            <a:r>
              <a:rPr lang="fr-FR" b="1"/>
              <a:t> for non </a:t>
            </a:r>
            <a:r>
              <a:rPr lang="fr-FR" b="1" err="1"/>
              <a:t>simplified</a:t>
            </a:r>
            <a:r>
              <a:rPr lang="fr-FR" b="1"/>
              <a:t> RP </a:t>
            </a:r>
            <a:r>
              <a:rPr lang="fr-FR" b="1" err="1"/>
              <a:t>creation</a:t>
            </a:r>
            <a:r>
              <a:rPr lang="fr-FR" b="1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7561AE-FEB3-CC04-06BB-654F3843B9F0}"/>
              </a:ext>
            </a:extLst>
          </p:cNvPr>
          <p:cNvSpPr txBox="1"/>
          <p:nvPr/>
        </p:nvSpPr>
        <p:spPr>
          <a:xfrm>
            <a:off x="543208" y="1547108"/>
            <a:ext cx="8392562" cy="4570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b="1">
                <a:solidFill>
                  <a:schemeClr val="tx2"/>
                </a:solidFill>
                <a:latin typeface="+mj-lt"/>
              </a:rPr>
              <a:t>1/ RP </a:t>
            </a:r>
            <a:r>
              <a:rPr lang="fr-FR" sz="1100" b="1" err="1">
                <a:solidFill>
                  <a:schemeClr val="tx2"/>
                </a:solidFill>
                <a:latin typeface="+mj-lt"/>
              </a:rPr>
              <a:t>ad’hoc</a:t>
            </a:r>
            <a:r>
              <a:rPr lang="fr-FR" sz="1100" b="1">
                <a:solidFill>
                  <a:schemeClr val="tx2"/>
                </a:solidFill>
                <a:latin typeface="+mj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Promo/ non promo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Avec agence/ Sans agence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Autorisation / déclaration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Avec orateurs / sans orateurs (-&gt; distinction à éviter si workflows dynamiques)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If speaker : </a:t>
            </a:r>
            <a:r>
              <a:rPr lang="fr-FR" sz="1100" err="1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AbbVie’s</a:t>
            </a:r>
            <a:r>
              <a:rPr lang="fr-FR" sz="1100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 </a:t>
            </a:r>
            <a:r>
              <a:rPr lang="fr-FR" sz="1100" err="1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presentation</a:t>
            </a:r>
            <a:r>
              <a:rPr lang="fr-FR" sz="1100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 / speakers’ </a:t>
            </a:r>
            <a:r>
              <a:rPr lang="fr-FR" sz="1100" err="1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presentations</a:t>
            </a:r>
            <a:r>
              <a:rPr lang="fr-FR" sz="1100">
                <a:solidFill>
                  <a:schemeClr val="tx2"/>
                </a:solidFill>
                <a:highlight>
                  <a:srgbClr val="FFFF00"/>
                </a:highlight>
                <a:latin typeface="+mj-lt"/>
              </a:rPr>
              <a:t> (à éviter si workflows dynamiques)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MASR / non MASR (-&gt;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trigered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medical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validation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required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in case of MASR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with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T4/T0) -&gt;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Find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a best nomenclature</a:t>
            </a: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r>
              <a:rPr lang="fr-FR" sz="1100" b="1">
                <a:solidFill>
                  <a:schemeClr val="tx2"/>
                </a:solidFill>
                <a:latin typeface="+mj-lt"/>
              </a:rPr>
              <a:t>2/ Réunion d’experts</a:t>
            </a:r>
          </a:p>
          <a:p>
            <a:r>
              <a:rPr lang="fr-FR" sz="1100">
                <a:solidFill>
                  <a:schemeClr val="tx2"/>
                </a:solidFill>
                <a:latin typeface="+mj-lt"/>
              </a:rPr>
              <a:t>Promo / non promo (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advisory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bord)</a:t>
            </a:r>
          </a:p>
          <a:p>
            <a:endParaRPr lang="fr-FR" sz="1100" b="1">
              <a:solidFill>
                <a:schemeClr val="tx2"/>
              </a:solidFill>
              <a:latin typeface="+mj-lt"/>
            </a:endParaRPr>
          </a:p>
          <a:p>
            <a:r>
              <a:rPr lang="fr-FR" sz="1100" b="1">
                <a:solidFill>
                  <a:schemeClr val="tx2"/>
                </a:solidFill>
                <a:latin typeface="+mj-lt"/>
              </a:rPr>
              <a:t>3/ Standalone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Promo/ non promo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Autorisation / Déclaration </a:t>
            </a:r>
          </a:p>
          <a:p>
            <a:r>
              <a:rPr lang="fr-FR" sz="1100" err="1">
                <a:solidFill>
                  <a:schemeClr val="tx2"/>
                </a:solidFill>
                <a:latin typeface="+mj-lt"/>
              </a:rPr>
              <a:t>Systematic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validation by the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medical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if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attendees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exception management in the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activity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(T4/T0)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100">
              <a:solidFill>
                <a:schemeClr val="tx2"/>
              </a:solidFill>
              <a:latin typeface="+mj-lt"/>
            </a:endParaRPr>
          </a:p>
          <a:p>
            <a:r>
              <a:rPr lang="fr-FR" sz="1100" b="1">
                <a:solidFill>
                  <a:schemeClr val="tx2"/>
                </a:solidFill>
                <a:latin typeface="+mj-lt"/>
              </a:rPr>
              <a:t>4/ Congrès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Autorisation / Déclaration </a:t>
            </a:r>
          </a:p>
          <a:p>
            <a:r>
              <a:rPr lang="fr-FR" sz="1100" err="1">
                <a:solidFill>
                  <a:schemeClr val="tx2"/>
                </a:solidFill>
                <a:latin typeface="+mj-lt"/>
              </a:rPr>
              <a:t>Systematic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validation by the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medical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if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attendees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exception management in the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activity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 (T4/T0)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2"/>
                </a:solidFill>
                <a:latin typeface="+mj-lt"/>
              </a:rPr>
              <a:t>National / international -&gt;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medical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validation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required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for T4 and T0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when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international, and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only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for T0 </a:t>
            </a:r>
            <a:r>
              <a:rPr lang="fr-FR" sz="1100" err="1">
                <a:solidFill>
                  <a:schemeClr val="tx2"/>
                </a:solidFill>
                <a:latin typeface="+mj-lt"/>
              </a:rPr>
              <a:t>when</a:t>
            </a:r>
            <a:r>
              <a:rPr lang="fr-FR" sz="1100">
                <a:solidFill>
                  <a:schemeClr val="tx2"/>
                </a:solidFill>
                <a:latin typeface="+mj-lt"/>
              </a:rPr>
              <a:t> national </a:t>
            </a: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r>
              <a:rPr lang="fr-FR" sz="1100" b="1">
                <a:solidFill>
                  <a:schemeClr val="tx2"/>
                </a:solidFill>
                <a:latin typeface="+mj-lt"/>
              </a:rPr>
              <a:t>5/ Symposium </a:t>
            </a: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endParaRPr lang="fr-FR" sz="1100">
              <a:solidFill>
                <a:schemeClr val="tx2"/>
              </a:solidFill>
              <a:latin typeface="+mj-lt"/>
            </a:endParaRPr>
          </a:p>
          <a:p>
            <a:endParaRPr lang="fr-FR" sz="1100" err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10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30F3A-F1AD-4757-65DA-9F6C418E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of </a:t>
            </a:r>
            <a:r>
              <a:rPr lang="fr-FR" err="1"/>
              <a:t>activities</a:t>
            </a:r>
            <a:r>
              <a:rPr lang="fr-FR"/>
              <a:t> – Abbvie </a:t>
            </a:r>
            <a:r>
              <a:rPr lang="fr-FR" err="1"/>
              <a:t>initiated</a:t>
            </a:r>
            <a:r>
              <a:rPr lang="fr-FR"/>
              <a:t> meetings – </a:t>
            </a:r>
            <a:r>
              <a:rPr lang="fr-FR" b="1" err="1"/>
              <a:t>Simplified</a:t>
            </a:r>
            <a:r>
              <a:rPr lang="fr-FR" b="1"/>
              <a:t> </a:t>
            </a:r>
            <a:r>
              <a:rPr lang="fr-FR" b="1" err="1"/>
              <a:t>events</a:t>
            </a:r>
            <a:endParaRPr lang="fr-FR" b="1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07915B-3202-2E8F-28C7-0C4E2CB435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141FF703-146C-63C7-8829-B67319A74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0338"/>
              </p:ext>
            </p:extLst>
          </p:nvPr>
        </p:nvGraphicFramePr>
        <p:xfrm>
          <a:off x="610309" y="1456551"/>
          <a:ext cx="11276892" cy="3201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594">
                  <a:extLst>
                    <a:ext uri="{9D8B030D-6E8A-4147-A177-3AD203B41FA5}">
                      <a16:colId xmlns:a16="http://schemas.microsoft.com/office/drawing/2014/main" val="2090330168"/>
                    </a:ext>
                  </a:extLst>
                </a:gridCol>
                <a:gridCol w="8686298">
                  <a:extLst>
                    <a:ext uri="{9D8B030D-6E8A-4147-A177-3AD203B41FA5}">
                      <a16:colId xmlns:a16="http://schemas.microsoft.com/office/drawing/2014/main" val="1654478984"/>
                    </a:ext>
                  </a:extLst>
                </a:gridCol>
              </a:tblGrid>
              <a:tr h="319824">
                <a:tc>
                  <a:txBody>
                    <a:bodyPr/>
                    <a:lstStyle/>
                    <a:p>
                      <a:r>
                        <a:rPr lang="fr-FR" sz="1100" b="1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1" err="1"/>
                        <a:t>Specificity</a:t>
                      </a:r>
                      <a:r>
                        <a:rPr lang="fr-FR" sz="1100" b="1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2289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/>
                        <a:t>Convention mère RP simplifiée  (</a:t>
                      </a:r>
                      <a:r>
                        <a:rPr lang="fr-FR" sz="1100" err="1"/>
                        <a:t>mother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08403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/>
                        <a:t>RP simplifiée (</a:t>
                      </a:r>
                      <a:r>
                        <a:rPr lang="fr-FR" sz="1100" err="1"/>
                        <a:t>child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04231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 err="1"/>
                        <a:t>Convntion</a:t>
                      </a:r>
                      <a:r>
                        <a:rPr lang="fr-FR" sz="1100"/>
                        <a:t> mère RP staff (</a:t>
                      </a:r>
                      <a:r>
                        <a:rPr lang="fr-FR" sz="1100" err="1"/>
                        <a:t>mother</a:t>
                      </a:r>
                      <a:r>
                        <a:rPr lang="fr-FR" sz="110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3082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/>
                        <a:t>Staff (</a:t>
                      </a:r>
                      <a:r>
                        <a:rPr lang="fr-FR" sz="1100" err="1"/>
                        <a:t>child</a:t>
                      </a:r>
                      <a:r>
                        <a:rPr lang="fr-FR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4336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/>
                        <a:t>Convention mère (AMI)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81569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/>
                        <a:t>AMI simplifiée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92301"/>
                  </a:ext>
                </a:extLst>
              </a:tr>
              <a:tr h="326180">
                <a:tc>
                  <a:txBody>
                    <a:bodyPr/>
                    <a:lstStyle/>
                    <a:p>
                      <a:r>
                        <a:rPr lang="fr-FR" sz="1100" err="1"/>
                        <a:t>Other</a:t>
                      </a:r>
                      <a:r>
                        <a:rPr lang="fr-FR" sz="1100"/>
                        <a:t> conventions mères / </a:t>
                      </a:r>
                      <a:r>
                        <a:rPr lang="fr-FR" sz="1100" err="1"/>
                        <a:t>child</a:t>
                      </a:r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The new </a:t>
                      </a:r>
                      <a:r>
                        <a:rPr lang="fr-FR" sz="1100" err="1"/>
                        <a:t>tool</a:t>
                      </a:r>
                      <a:r>
                        <a:rPr lang="fr-FR" sz="1100"/>
                        <a:t> must open the </a:t>
                      </a:r>
                      <a:r>
                        <a:rPr lang="fr-FR" sz="1100" err="1"/>
                        <a:t>possibility</a:t>
                      </a:r>
                      <a:r>
                        <a:rPr lang="fr-FR" sz="1100"/>
                        <a:t> to </a:t>
                      </a:r>
                      <a:r>
                        <a:rPr lang="fr-FR" sz="1100" err="1"/>
                        <a:t>create</a:t>
                      </a:r>
                      <a:r>
                        <a:rPr lang="fr-FR" sz="1100"/>
                        <a:t> new couples of </a:t>
                      </a:r>
                      <a:r>
                        <a:rPr lang="fr-FR" sz="1100" err="1"/>
                        <a:t>mother</a:t>
                      </a:r>
                      <a:r>
                        <a:rPr lang="fr-FR" sz="1100"/>
                        <a:t> and </a:t>
                      </a:r>
                      <a:r>
                        <a:rPr lang="fr-FR" sz="1100" err="1"/>
                        <a:t>child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because</a:t>
                      </a:r>
                      <a:r>
                        <a:rPr lang="fr-FR" sz="1100"/>
                        <a:t> AbbVie </a:t>
                      </a:r>
                      <a:r>
                        <a:rPr lang="fr-FR" sz="1100" err="1"/>
                        <a:t>does</a:t>
                      </a:r>
                      <a:r>
                        <a:rPr lang="fr-FR" sz="1100"/>
                        <a:t> not use </a:t>
                      </a:r>
                      <a:r>
                        <a:rPr lang="fr-FR" sz="1100" err="1"/>
                        <a:t>today</a:t>
                      </a:r>
                      <a:r>
                        <a:rPr lang="fr-FR" sz="1100"/>
                        <a:t> 4 CNOM </a:t>
                      </a:r>
                      <a:r>
                        <a:rPr lang="fr-FR" sz="1100" err="1"/>
                        <a:t>existing</a:t>
                      </a:r>
                      <a:r>
                        <a:rPr lang="fr-FR" sz="1100"/>
                        <a:t> conventions mères (no business </a:t>
                      </a:r>
                      <a:r>
                        <a:rPr lang="fr-FR" sz="1100" err="1"/>
                        <a:t>need</a:t>
                      </a:r>
                      <a:r>
                        <a:rPr lang="fr-FR" sz="1100"/>
                        <a:t> to date) and </a:t>
                      </a:r>
                      <a:r>
                        <a:rPr lang="fr-FR" sz="1100" err="1"/>
                        <a:t>other</a:t>
                      </a:r>
                      <a:r>
                        <a:rPr lang="fr-FR" sz="1100"/>
                        <a:t> instances can open the </a:t>
                      </a:r>
                      <a:r>
                        <a:rPr lang="fr-FR" sz="1100" err="1"/>
                        <a:t>possibility</a:t>
                      </a:r>
                      <a:r>
                        <a:rPr lang="fr-FR" sz="1100"/>
                        <a:t> of </a:t>
                      </a:r>
                      <a:r>
                        <a:rPr lang="fr-FR" sz="1100" err="1"/>
                        <a:t>simplified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events</a:t>
                      </a:r>
                      <a:r>
                        <a:rPr lang="fr-FR" sz="1100"/>
                        <a:t> : nurses/ </a:t>
                      </a:r>
                      <a:r>
                        <a:rPr lang="fr-FR" sz="1100" err="1"/>
                        <a:t>pharmacists</a:t>
                      </a:r>
                      <a:r>
                        <a:rPr lang="fr-FR" sz="110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43142"/>
                  </a:ext>
                </a:extLst>
              </a:tr>
              <a:tr h="326180">
                <a:tc>
                  <a:txBody>
                    <a:bodyPr/>
                    <a:lstStyle/>
                    <a:p>
                      <a:r>
                        <a:rPr lang="fr-FR" sz="1100"/>
                        <a:t>Convention mère- </a:t>
                      </a:r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template</a:t>
                      </a:r>
                      <a:r>
                        <a:rPr lang="fr-FR" sz="1100"/>
                        <a:t> and </a:t>
                      </a:r>
                      <a:r>
                        <a:rPr lang="fr-FR" sz="1100" err="1"/>
                        <a:t>associated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childs</a:t>
                      </a:r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In </a:t>
                      </a:r>
                      <a:r>
                        <a:rPr lang="fr-FR" sz="1100" dirty="0" err="1"/>
                        <a:t>order</a:t>
                      </a:r>
                      <a:r>
                        <a:rPr lang="fr-FR" sz="1100" dirty="0"/>
                        <a:t> to </a:t>
                      </a:r>
                      <a:r>
                        <a:rPr lang="fr-FR" sz="1100" dirty="0" err="1"/>
                        <a:t>simplify</a:t>
                      </a:r>
                      <a:r>
                        <a:rPr lang="fr-FR" sz="1100" dirty="0"/>
                        <a:t> the organisation of </a:t>
                      </a:r>
                      <a:r>
                        <a:rPr lang="fr-FR" sz="1100" dirty="0" err="1"/>
                        <a:t>simplified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events</a:t>
                      </a:r>
                      <a:r>
                        <a:rPr lang="fr-FR" sz="1100" dirty="0"/>
                        <a:t> </a:t>
                      </a:r>
                      <a:r>
                        <a:rPr lang="fr-FR" sz="1100" dirty="0" err="1"/>
                        <a:t>with</a:t>
                      </a:r>
                      <a:r>
                        <a:rPr lang="fr-FR" sz="1100" dirty="0"/>
                        <a:t> a speaker</a:t>
                      </a:r>
                      <a:r>
                        <a:rPr lang="fr-FR" sz="1100" baseline="0" dirty="0"/>
                        <a:t> -&gt; </a:t>
                      </a:r>
                      <a:r>
                        <a:rPr lang="fr-FR" sz="1100" baseline="0" dirty="0" err="1"/>
                        <a:t>creation</a:t>
                      </a:r>
                      <a:r>
                        <a:rPr lang="fr-FR" sz="1100" baseline="0" dirty="0"/>
                        <a:t> of </a:t>
                      </a:r>
                      <a:r>
                        <a:rPr lang="fr-FR" sz="1100" baseline="0" dirty="0" err="1"/>
                        <a:t>two</a:t>
                      </a:r>
                      <a:r>
                        <a:rPr lang="fr-FR" sz="1100" baseline="0" dirty="0"/>
                        <a:t> </a:t>
                      </a:r>
                      <a:r>
                        <a:rPr lang="fr-FR" sz="1100" baseline="0" dirty="0" err="1"/>
                        <a:t>activities</a:t>
                      </a:r>
                      <a:r>
                        <a:rPr lang="fr-FR" sz="1100" baseline="0" dirty="0"/>
                        <a:t> convention mère avec possibilité contrat d’orateur. </a:t>
                      </a:r>
                      <a:r>
                        <a:rPr lang="fr-FR" sz="1100" baseline="0" dirty="0" err="1"/>
                        <a:t>Two</a:t>
                      </a:r>
                      <a:r>
                        <a:rPr lang="fr-FR" sz="1100" baseline="0" dirty="0"/>
                        <a:t> possible </a:t>
                      </a:r>
                      <a:r>
                        <a:rPr lang="fr-FR" sz="1100" baseline="0" dirty="0" err="1"/>
                        <a:t>childs</a:t>
                      </a:r>
                      <a:r>
                        <a:rPr lang="fr-FR" sz="1100" baseline="0" dirty="0"/>
                        <a:t> </a:t>
                      </a:r>
                      <a:r>
                        <a:rPr lang="fr-FR" sz="1100" baseline="0" dirty="0" err="1"/>
                        <a:t>liked</a:t>
                      </a:r>
                      <a:r>
                        <a:rPr lang="fr-FR" sz="1100" baseline="0" dirty="0"/>
                        <a:t> to </a:t>
                      </a:r>
                      <a:r>
                        <a:rPr lang="fr-FR" sz="1100" baseline="0" dirty="0" err="1"/>
                        <a:t>this</a:t>
                      </a:r>
                      <a:r>
                        <a:rPr lang="fr-FR" sz="1100" baseline="0" dirty="0"/>
                        <a:t> convention : RP simplifié avec orateur/ RP simplifiée sans orateur. The </a:t>
                      </a:r>
                      <a:r>
                        <a:rPr lang="fr-FR" sz="1100" baseline="0" dirty="0" err="1"/>
                        <a:t>same</a:t>
                      </a:r>
                      <a:r>
                        <a:rPr lang="fr-FR" sz="1100" baseline="0" dirty="0"/>
                        <a:t> for AMI.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19053"/>
                  </a:ext>
                </a:extLst>
              </a:tr>
            </a:tbl>
          </a:graphicData>
        </a:graphic>
      </p:graphicFrame>
      <p:sp>
        <p:nvSpPr>
          <p:cNvPr id="4" name="Étoile : 32 branches 3">
            <a:extLst>
              <a:ext uri="{FF2B5EF4-FFF2-40B4-BE49-F238E27FC236}">
                <a16:creationId xmlns:a16="http://schemas.microsoft.com/office/drawing/2014/main" id="{42894620-8E0C-29C6-FAD5-757854E5E1CE}"/>
              </a:ext>
            </a:extLst>
          </p:cNvPr>
          <p:cNvSpPr/>
          <p:nvPr/>
        </p:nvSpPr>
        <p:spPr>
          <a:xfrm>
            <a:off x="-82421" y="3908607"/>
            <a:ext cx="774441" cy="458788"/>
          </a:xfrm>
          <a:prstGeom prst="star32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New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16765-D83F-F0B4-0D28-5638425C6C42}"/>
              </a:ext>
            </a:extLst>
          </p:cNvPr>
          <p:cNvSpPr/>
          <p:nvPr/>
        </p:nvSpPr>
        <p:spPr>
          <a:xfrm>
            <a:off x="610308" y="5131972"/>
            <a:ext cx="11276893" cy="45878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100" err="1">
                <a:latin typeface="+mj-lt"/>
              </a:rPr>
              <a:t>Only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events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with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hospitality</a:t>
            </a:r>
            <a:r>
              <a:rPr lang="fr-FR" sz="1100">
                <a:latin typeface="+mj-lt"/>
              </a:rPr>
              <a:t> are </a:t>
            </a:r>
            <a:r>
              <a:rPr lang="fr-FR" sz="1100" err="1">
                <a:latin typeface="+mj-lt"/>
              </a:rPr>
              <a:t>managed</a:t>
            </a:r>
            <a:r>
              <a:rPr lang="fr-FR" sz="1100">
                <a:latin typeface="+mj-lt"/>
              </a:rPr>
              <a:t> in the </a:t>
            </a:r>
            <a:r>
              <a:rPr lang="fr-FR" sz="1100" err="1">
                <a:latin typeface="+mj-lt"/>
              </a:rPr>
              <a:t>event</a:t>
            </a:r>
            <a:r>
              <a:rPr lang="fr-FR" sz="1100">
                <a:latin typeface="+mj-lt"/>
              </a:rPr>
              <a:t> management </a:t>
            </a:r>
            <a:r>
              <a:rPr lang="fr-FR" sz="1100" err="1">
                <a:latin typeface="+mj-lt"/>
              </a:rPr>
              <a:t>tool</a:t>
            </a:r>
            <a:endParaRPr lang="fr-FR" sz="1100">
              <a:latin typeface="+mj-lt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941679C-51C1-092A-7D4E-B52E067577C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1" y="914400"/>
            <a:ext cx="11276892" cy="604317"/>
          </a:xfrm>
        </p:spPr>
        <p:txBody>
          <a:bodyPr/>
          <a:lstStyle/>
          <a:p>
            <a:r>
              <a:rPr lang="fr-FR" sz="1200" dirty="0"/>
              <a:t>A group of </a:t>
            </a:r>
            <a:r>
              <a:rPr lang="fr-FR" sz="1200" dirty="0" err="1"/>
              <a:t>similar</a:t>
            </a:r>
            <a:r>
              <a:rPr lang="fr-FR" sz="1200" dirty="0"/>
              <a:t> </a:t>
            </a:r>
            <a:r>
              <a:rPr lang="fr-FR" sz="1200" dirty="0" err="1"/>
              <a:t>events</a:t>
            </a:r>
            <a:r>
              <a:rPr lang="fr-FR" sz="1200" dirty="0"/>
              <a:t> are </a:t>
            </a:r>
            <a:r>
              <a:rPr lang="fr-FR" sz="1200" dirty="0" err="1"/>
              <a:t>submitted</a:t>
            </a:r>
            <a:r>
              <a:rPr lang="fr-FR" sz="1200" dirty="0"/>
              <a:t> to </a:t>
            </a:r>
            <a:r>
              <a:rPr lang="fr-FR" sz="1200" dirty="0" err="1"/>
              <a:t>professional</a:t>
            </a:r>
            <a:r>
              <a:rPr lang="fr-FR" sz="1200" dirty="0"/>
              <a:t> bodies in one </a:t>
            </a:r>
            <a:r>
              <a:rPr lang="fr-FR" sz="1200" dirty="0" err="1"/>
              <a:t>procedure</a:t>
            </a:r>
            <a:r>
              <a:rPr lang="fr-FR" sz="1200" dirty="0"/>
              <a:t> and are </a:t>
            </a:r>
            <a:r>
              <a:rPr lang="fr-FR" sz="1200" dirty="0" err="1"/>
              <a:t>recorded</a:t>
            </a:r>
            <a:r>
              <a:rPr lang="fr-FR" sz="1200" dirty="0"/>
              <a:t> as a « Main </a:t>
            </a:r>
            <a:r>
              <a:rPr lang="fr-FR" sz="1200" dirty="0" err="1"/>
              <a:t>Form</a:t>
            </a:r>
            <a:r>
              <a:rPr lang="fr-FR" sz="1200" dirty="0"/>
              <a:t> » in Atrium (</a:t>
            </a:r>
            <a:r>
              <a:rPr lang="fr-FR" sz="1200" dirty="0" err="1"/>
              <a:t>mother</a:t>
            </a:r>
            <a:r>
              <a:rPr lang="fr-FR" sz="1200" dirty="0"/>
              <a:t>). </a:t>
            </a:r>
            <a:r>
              <a:rPr lang="fr-FR" sz="1200" dirty="0" err="1"/>
              <a:t>They</a:t>
            </a:r>
            <a:r>
              <a:rPr lang="fr-FR" sz="1200" dirty="0"/>
              <a:t> all have the </a:t>
            </a:r>
            <a:r>
              <a:rPr lang="fr-FR" sz="1200" dirty="0" err="1"/>
              <a:t>same</a:t>
            </a:r>
            <a:r>
              <a:rPr lang="fr-FR" sz="1200" dirty="0"/>
              <a:t> program, duration, </a:t>
            </a:r>
            <a:r>
              <a:rPr lang="fr-FR" sz="1200" dirty="0" err="1"/>
              <a:t>hospitality</a:t>
            </a:r>
            <a:r>
              <a:rPr lang="fr-FR" sz="1200" dirty="0"/>
              <a:t>, </a:t>
            </a:r>
            <a:r>
              <a:rPr lang="fr-FR" sz="1200" dirty="0" err="1"/>
              <a:t>therapeutic</a:t>
            </a:r>
            <a:r>
              <a:rPr lang="fr-FR" sz="1200" dirty="0"/>
              <a:t> area. IFT can </a:t>
            </a:r>
            <a:r>
              <a:rPr lang="fr-FR" sz="1200" dirty="0" err="1"/>
              <a:t>initiate</a:t>
            </a:r>
            <a:r>
              <a:rPr lang="fr-FR" sz="1200" dirty="0"/>
              <a:t> meetings compliant to </a:t>
            </a:r>
            <a:r>
              <a:rPr lang="fr-FR" sz="1200" dirty="0" err="1"/>
              <a:t>submitted</a:t>
            </a:r>
            <a:r>
              <a:rPr lang="fr-FR" sz="1200" dirty="0"/>
              <a:t> conditions by </a:t>
            </a:r>
            <a:r>
              <a:rPr lang="fr-FR" sz="1200" dirty="0" err="1"/>
              <a:t>creating</a:t>
            </a:r>
            <a:r>
              <a:rPr lang="fr-FR" sz="1200" dirty="0"/>
              <a:t> a </a:t>
            </a:r>
            <a:r>
              <a:rPr lang="fr-FR" sz="1200" dirty="0" err="1"/>
              <a:t>subform</a:t>
            </a:r>
            <a:r>
              <a:rPr lang="fr-FR" sz="1200" dirty="0"/>
              <a:t> </a:t>
            </a:r>
            <a:r>
              <a:rPr lang="fr-FR" sz="1200" dirty="0" err="1"/>
              <a:t>linked</a:t>
            </a:r>
            <a:r>
              <a:rPr lang="fr-FR" sz="1200" dirty="0"/>
              <a:t> to the main </a:t>
            </a:r>
            <a:r>
              <a:rPr lang="fr-FR" sz="1200" dirty="0" err="1"/>
              <a:t>form</a:t>
            </a:r>
            <a:r>
              <a:rPr lang="fr-FR" sz="1200" dirty="0"/>
              <a:t> (</a:t>
            </a:r>
            <a:r>
              <a:rPr lang="fr-FR" sz="1200" dirty="0" err="1"/>
              <a:t>child</a:t>
            </a:r>
            <a:r>
              <a:rPr lang="fr-FR" sz="1200" dirty="0"/>
              <a:t>).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22610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FD1D1-310D-E0E4-4FD5-C7BD8571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List of </a:t>
            </a:r>
            <a:r>
              <a:rPr lang="fr-FR" err="1"/>
              <a:t>activities</a:t>
            </a:r>
            <a:r>
              <a:rPr lang="fr-FR"/>
              <a:t> - </a:t>
            </a:r>
            <a:r>
              <a:rPr lang="fr-FR" b="1" err="1"/>
              <a:t>Contracts</a:t>
            </a:r>
            <a:endParaRPr lang="fr-FR" b="1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E066C1-5F73-EF2E-CD49-9B533EF956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383E4C3-B4B4-5AA7-26E8-C4FB13247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49127"/>
              </p:ext>
            </p:extLst>
          </p:nvPr>
        </p:nvGraphicFramePr>
        <p:xfrm>
          <a:off x="610309" y="1435746"/>
          <a:ext cx="11276892" cy="3626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594">
                  <a:extLst>
                    <a:ext uri="{9D8B030D-6E8A-4147-A177-3AD203B41FA5}">
                      <a16:colId xmlns:a16="http://schemas.microsoft.com/office/drawing/2014/main" val="3523696772"/>
                    </a:ext>
                  </a:extLst>
                </a:gridCol>
                <a:gridCol w="8686298">
                  <a:extLst>
                    <a:ext uri="{9D8B030D-6E8A-4147-A177-3AD203B41FA5}">
                      <a16:colId xmlns:a16="http://schemas.microsoft.com/office/drawing/2014/main" val="595391783"/>
                    </a:ext>
                  </a:extLst>
                </a:gridCol>
              </a:tblGrid>
              <a:tr h="319824">
                <a:tc>
                  <a:txBody>
                    <a:bodyPr/>
                    <a:lstStyle/>
                    <a:p>
                      <a:r>
                        <a:rPr lang="fr-FR" sz="1100" b="1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1" err="1"/>
                        <a:t>Definition</a:t>
                      </a:r>
                      <a:r>
                        <a:rPr lang="fr-FR" sz="1100" b="1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31425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HCP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(one shot / </a:t>
                      </a:r>
                      <a:r>
                        <a:rPr lang="fr-FR" sz="1100" err="1">
                          <a:highlight>
                            <a:srgbClr val="FFFF00"/>
                          </a:highlight>
                        </a:rPr>
                        <a:t>multictivity</a:t>
                      </a: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44578"/>
                  </a:ext>
                </a:extLst>
              </a:tr>
              <a:tr h="403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HCP’s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campany</a:t>
                      </a:r>
                      <a:r>
                        <a:rPr lang="fr-FR" sz="1100"/>
                        <a:t>  and HCP (3 parties)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(one shot / </a:t>
                      </a:r>
                      <a:r>
                        <a:rPr lang="fr-FR" sz="1100" err="1">
                          <a:highlight>
                            <a:srgbClr val="FFFF00"/>
                          </a:highlight>
                        </a:rPr>
                        <a:t>multictivity</a:t>
                      </a: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10688"/>
                  </a:ext>
                </a:extLst>
              </a:tr>
              <a:tr h="403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HCP’s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healthcare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facility</a:t>
                      </a:r>
                      <a:r>
                        <a:rPr lang="fr-FR" sz="1100"/>
                        <a:t> and HCP (3 parties)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(one shot / </a:t>
                      </a:r>
                      <a:r>
                        <a:rPr lang="fr-FR" sz="1100" err="1">
                          <a:highlight>
                            <a:srgbClr val="FFFF00"/>
                          </a:highlight>
                        </a:rPr>
                        <a:t>multictivity</a:t>
                      </a: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018050"/>
                  </a:ext>
                </a:extLst>
              </a:tr>
              <a:tr h="411922">
                <a:tc>
                  <a:txBody>
                    <a:bodyPr/>
                    <a:lstStyle/>
                    <a:p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HCP’s</a:t>
                      </a:r>
                      <a:r>
                        <a:rPr lang="fr-FR" sz="1100"/>
                        <a:t> association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78019"/>
                  </a:ext>
                </a:extLst>
              </a:tr>
              <a:tr h="237838">
                <a:tc>
                  <a:txBody>
                    <a:bodyPr/>
                    <a:lstStyle/>
                    <a:p>
                      <a:r>
                        <a:rPr lang="fr-FR" sz="1100" err="1"/>
                        <a:t>Contract</a:t>
                      </a:r>
                      <a:r>
                        <a:rPr lang="fr-FR" sz="1100"/>
                        <a:t> </a:t>
                      </a:r>
                      <a:r>
                        <a:rPr lang="fr-FR" sz="1100" err="1"/>
                        <a:t>with</a:t>
                      </a:r>
                      <a:r>
                        <a:rPr lang="fr-FR" sz="1100"/>
                        <a:t> HCP and </a:t>
                      </a:r>
                      <a:r>
                        <a:rPr lang="fr-FR" sz="1100" err="1"/>
                        <a:t>HCP’s</a:t>
                      </a:r>
                      <a:r>
                        <a:rPr lang="fr-FR" sz="1100"/>
                        <a:t> association  (3 parties)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/>
                        <a:t>(</a:t>
                      </a:r>
                      <a:r>
                        <a:rPr lang="fr-FR" sz="1100" err="1"/>
                        <a:t>declaration</a:t>
                      </a:r>
                      <a:r>
                        <a:rPr lang="fr-FR" sz="1100"/>
                        <a:t> / autorisation </a:t>
                      </a:r>
                      <a:r>
                        <a:rPr lang="fr-FR" sz="1100" err="1"/>
                        <a:t>procedure</a:t>
                      </a:r>
                      <a:r>
                        <a:rPr lang="fr-FR" sz="110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(one shot / </a:t>
                      </a:r>
                      <a:r>
                        <a:rPr lang="fr-FR" sz="1100" err="1">
                          <a:highlight>
                            <a:srgbClr val="FFFF00"/>
                          </a:highlight>
                        </a:rPr>
                        <a:t>multictivity</a:t>
                      </a:r>
                      <a:r>
                        <a:rPr lang="fr-FR" sz="110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2481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2FD1C86-8DC7-8527-EFB6-4C727FC7381A}"/>
              </a:ext>
            </a:extLst>
          </p:cNvPr>
          <p:cNvSpPr/>
          <p:nvPr/>
        </p:nvSpPr>
        <p:spPr>
          <a:xfrm>
            <a:off x="610309" y="5103844"/>
            <a:ext cx="11276892" cy="121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100">
                <a:latin typeface="+mj-lt"/>
              </a:rPr>
              <a:t>For one shot :</a:t>
            </a:r>
          </a:p>
          <a:p>
            <a:r>
              <a:rPr lang="fr-FR" sz="1100">
                <a:latin typeface="+mj-lt"/>
              </a:rPr>
              <a:t>-&gt; </a:t>
            </a:r>
            <a:r>
              <a:rPr lang="fr-FR" sz="1100" err="1">
                <a:latin typeface="+mj-lt"/>
              </a:rPr>
              <a:t>possibility</a:t>
            </a:r>
            <a:r>
              <a:rPr lang="fr-FR" sz="1100">
                <a:latin typeface="+mj-lt"/>
              </a:rPr>
              <a:t> of </a:t>
            </a:r>
            <a:r>
              <a:rPr lang="fr-FR" sz="1100" err="1">
                <a:latin typeface="+mj-lt"/>
              </a:rPr>
              <a:t>template</a:t>
            </a:r>
            <a:r>
              <a:rPr lang="fr-FR" sz="1100">
                <a:latin typeface="+mj-lt"/>
              </a:rPr>
              <a:t> and </a:t>
            </a:r>
            <a:r>
              <a:rPr lang="fr-FR" sz="1100" err="1">
                <a:latin typeface="+mj-lt"/>
              </a:rPr>
              <a:t>creation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from</a:t>
            </a:r>
            <a:r>
              <a:rPr lang="fr-FR" sz="1100">
                <a:latin typeface="+mj-lt"/>
              </a:rPr>
              <a:t> a </a:t>
            </a:r>
            <a:r>
              <a:rPr lang="fr-FR" sz="1100" err="1">
                <a:latin typeface="+mj-lt"/>
              </a:rPr>
              <a:t>predefined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template</a:t>
            </a:r>
            <a:endParaRPr lang="fr-FR" sz="1100">
              <a:latin typeface="+mj-lt"/>
            </a:endParaRPr>
          </a:p>
          <a:p>
            <a:r>
              <a:rPr lang="fr-FR" sz="1100">
                <a:latin typeface="+mj-lt"/>
              </a:rPr>
              <a:t>-&gt; </a:t>
            </a:r>
            <a:r>
              <a:rPr lang="fr-FR" sz="1100" err="1">
                <a:latin typeface="+mj-lt"/>
              </a:rPr>
              <a:t>creation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from</a:t>
            </a:r>
            <a:r>
              <a:rPr lang="fr-FR" sz="1100">
                <a:latin typeface="+mj-lt"/>
              </a:rPr>
              <a:t> an </a:t>
            </a:r>
            <a:r>
              <a:rPr lang="fr-FR" sz="1100" err="1">
                <a:latin typeface="+mj-lt"/>
              </a:rPr>
              <a:t>event</a:t>
            </a:r>
            <a:r>
              <a:rPr lang="fr-FR" sz="1100">
                <a:latin typeface="+mj-lt"/>
              </a:rPr>
              <a:t> : </a:t>
            </a:r>
            <a:r>
              <a:rPr lang="fr-FR" sz="1100" err="1">
                <a:latin typeface="+mj-lt"/>
              </a:rPr>
              <a:t>link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betwwen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both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activities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with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shared</a:t>
            </a:r>
            <a:r>
              <a:rPr lang="fr-FR" sz="1100">
                <a:latin typeface="+mj-lt"/>
              </a:rPr>
              <a:t> data and documentation)</a:t>
            </a:r>
          </a:p>
          <a:p>
            <a:r>
              <a:rPr lang="fr-FR" sz="1100">
                <a:latin typeface="+mj-lt"/>
              </a:rPr>
              <a:t>-&gt; </a:t>
            </a:r>
            <a:r>
              <a:rPr lang="fr-FR" sz="1100" err="1">
                <a:latin typeface="+mj-lt"/>
              </a:rPr>
              <a:t>possibility</a:t>
            </a:r>
            <a:r>
              <a:rPr lang="fr-FR" sz="1100">
                <a:latin typeface="+mj-lt"/>
              </a:rPr>
              <a:t> to </a:t>
            </a:r>
            <a:r>
              <a:rPr lang="fr-FR" sz="1100" err="1">
                <a:latin typeface="+mj-lt"/>
              </a:rPr>
              <a:t>create</a:t>
            </a:r>
            <a:r>
              <a:rPr lang="fr-FR" sz="1100">
                <a:latin typeface="+mj-lt"/>
              </a:rPr>
              <a:t> a one shot </a:t>
            </a:r>
            <a:r>
              <a:rPr lang="fr-FR" sz="1100" err="1">
                <a:latin typeface="+mj-lt"/>
              </a:rPr>
              <a:t>contract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independant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from</a:t>
            </a:r>
            <a:r>
              <a:rPr lang="fr-FR" sz="1100">
                <a:latin typeface="+mj-lt"/>
              </a:rPr>
              <a:t> the </a:t>
            </a:r>
            <a:r>
              <a:rPr lang="fr-FR" sz="1100" err="1">
                <a:latin typeface="+mj-lt"/>
              </a:rPr>
              <a:t>event</a:t>
            </a:r>
            <a:endParaRPr lang="fr-FR" sz="1100">
              <a:latin typeface="+mj-lt"/>
            </a:endParaRPr>
          </a:p>
          <a:p>
            <a:r>
              <a:rPr lang="fr-FR" sz="1100">
                <a:latin typeface="+mj-lt"/>
              </a:rPr>
              <a:t> </a:t>
            </a:r>
          </a:p>
          <a:p>
            <a:r>
              <a:rPr lang="fr-FR" sz="1100" err="1">
                <a:latin typeface="+mj-lt"/>
              </a:rPr>
              <a:t>Multiactivity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contracts</a:t>
            </a:r>
            <a:r>
              <a:rPr lang="fr-FR" sz="1100">
                <a:latin typeface="+mj-lt"/>
              </a:rPr>
              <a:t> are </a:t>
            </a:r>
            <a:r>
              <a:rPr lang="fr-FR" sz="1100" err="1">
                <a:latin typeface="+mj-lt"/>
              </a:rPr>
              <a:t>created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independatly</a:t>
            </a:r>
            <a:r>
              <a:rPr lang="fr-FR" sz="1100">
                <a:latin typeface="+mj-lt"/>
              </a:rPr>
              <a:t> and </a:t>
            </a:r>
            <a:r>
              <a:rPr lang="fr-FR" sz="1100" err="1">
                <a:latin typeface="+mj-lt"/>
              </a:rPr>
              <a:t>linked</a:t>
            </a:r>
            <a:r>
              <a:rPr lang="fr-FR" sz="1100">
                <a:latin typeface="+mj-lt"/>
              </a:rPr>
              <a:t> to all </a:t>
            </a:r>
            <a:r>
              <a:rPr lang="fr-FR" sz="1100" err="1">
                <a:latin typeface="+mj-lt"/>
              </a:rPr>
              <a:t>relevent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events</a:t>
            </a:r>
            <a:r>
              <a:rPr lang="fr-FR" sz="1100">
                <a:latin typeface="+mj-lt"/>
              </a:rPr>
              <a:t> by a </a:t>
            </a:r>
            <a:r>
              <a:rPr lang="fr-FR" sz="1100" err="1">
                <a:latin typeface="+mj-lt"/>
              </a:rPr>
              <a:t>link</a:t>
            </a:r>
            <a:r>
              <a:rPr lang="fr-FR" sz="1100">
                <a:latin typeface="+mj-lt"/>
              </a:rPr>
              <a:t> (and </a:t>
            </a:r>
            <a:r>
              <a:rPr lang="fr-FR" sz="1100" err="1">
                <a:latin typeface="+mj-lt"/>
              </a:rPr>
              <a:t>shared</a:t>
            </a:r>
            <a:r>
              <a:rPr lang="fr-FR" sz="1100">
                <a:latin typeface="+mj-lt"/>
              </a:rPr>
              <a:t> data and files)</a:t>
            </a:r>
          </a:p>
          <a:p>
            <a:r>
              <a:rPr lang="fr-FR" sz="1100" err="1">
                <a:latin typeface="+mj-lt"/>
              </a:rPr>
              <a:t>Other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strat</a:t>
            </a:r>
            <a:r>
              <a:rPr lang="fr-FR" sz="1100">
                <a:latin typeface="+mj-lt"/>
              </a:rPr>
              <a:t> factor to </a:t>
            </a:r>
            <a:r>
              <a:rPr lang="fr-FR" sz="1100" err="1">
                <a:latin typeface="+mj-lt"/>
              </a:rPr>
              <a:t>be</a:t>
            </a:r>
            <a:r>
              <a:rPr lang="fr-FR" sz="1100">
                <a:latin typeface="+mj-lt"/>
              </a:rPr>
              <a:t> </a:t>
            </a:r>
            <a:r>
              <a:rPr lang="fr-FR" sz="1100" err="1">
                <a:latin typeface="+mj-lt"/>
              </a:rPr>
              <a:t>considered</a:t>
            </a:r>
            <a:r>
              <a:rPr lang="fr-FR" sz="1100">
                <a:latin typeface="+mj-lt"/>
              </a:rPr>
              <a:t> : ACA/ </a:t>
            </a:r>
            <a:r>
              <a:rPr lang="fr-FR" sz="1100" err="1">
                <a:latin typeface="+mj-lt"/>
              </a:rPr>
              <a:t>without</a:t>
            </a:r>
            <a:r>
              <a:rPr lang="fr-FR" sz="1100">
                <a:latin typeface="+mj-lt"/>
              </a:rPr>
              <a:t> ACA, Bulletin de paiement / URSSAF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E123C43-441B-C8C1-1051-CD0ADD78CB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0309" y="831429"/>
            <a:ext cx="11276892" cy="604317"/>
          </a:xfrm>
        </p:spPr>
        <p:txBody>
          <a:bodyPr/>
          <a:lstStyle/>
          <a:p>
            <a:r>
              <a:rPr lang="fr-FR" sz="1200"/>
              <a:t>This </a:t>
            </a:r>
            <a:r>
              <a:rPr lang="fr-FR" sz="1200" err="1"/>
              <a:t>includes</a:t>
            </a:r>
            <a:r>
              <a:rPr lang="fr-FR" sz="1200"/>
              <a:t> </a:t>
            </a:r>
            <a:r>
              <a:rPr lang="fr-FR" sz="1200" err="1"/>
              <a:t>any</a:t>
            </a:r>
            <a:r>
              <a:rPr lang="fr-FR" sz="1200"/>
              <a:t> </a:t>
            </a:r>
            <a:r>
              <a:rPr lang="fr-FR" sz="1200" err="1"/>
              <a:t>professional</a:t>
            </a:r>
            <a:r>
              <a:rPr lang="fr-FR" sz="1200"/>
              <a:t> </a:t>
            </a:r>
            <a:r>
              <a:rPr lang="fr-FR" sz="1200" err="1"/>
              <a:t>individual</a:t>
            </a:r>
            <a:r>
              <a:rPr lang="fr-FR" sz="1200"/>
              <a:t> </a:t>
            </a:r>
            <a:r>
              <a:rPr lang="fr-FR" sz="1200" err="1"/>
              <a:t>consultancy</a:t>
            </a:r>
            <a:r>
              <a:rPr lang="fr-FR" sz="1200"/>
              <a:t> services </a:t>
            </a:r>
            <a:r>
              <a:rPr lang="fr-FR" sz="1200" err="1"/>
              <a:t>provided</a:t>
            </a:r>
            <a:r>
              <a:rPr lang="fr-FR" sz="1200"/>
              <a:t> to AbbVie by an </a:t>
            </a:r>
            <a:r>
              <a:rPr lang="fr-FR" sz="1200" err="1"/>
              <a:t>individual</a:t>
            </a:r>
            <a:r>
              <a:rPr lang="fr-FR" sz="1200"/>
              <a:t> (HCP)/ an </a:t>
            </a:r>
            <a:r>
              <a:rPr lang="fr-FR" sz="1200" err="1"/>
              <a:t>HCP’s</a:t>
            </a:r>
            <a:r>
              <a:rPr lang="fr-FR" sz="1200"/>
              <a:t> </a:t>
            </a:r>
            <a:r>
              <a:rPr lang="fr-FR" sz="1200" err="1"/>
              <a:t>Campany</a:t>
            </a:r>
            <a:r>
              <a:rPr lang="fr-FR" sz="1200"/>
              <a:t>/ </a:t>
            </a:r>
            <a:r>
              <a:rPr lang="fr-FR" sz="1200" err="1"/>
              <a:t>HCP’s</a:t>
            </a:r>
            <a:r>
              <a:rPr lang="fr-FR" sz="1200"/>
              <a:t> association/ </a:t>
            </a:r>
            <a:r>
              <a:rPr lang="fr-FR" sz="1200" err="1"/>
              <a:t>HCP’s</a:t>
            </a:r>
            <a:r>
              <a:rPr lang="fr-FR" sz="1200"/>
              <a:t> </a:t>
            </a:r>
            <a:r>
              <a:rPr lang="fr-FR" sz="1200" err="1"/>
              <a:t>healcare</a:t>
            </a:r>
            <a:r>
              <a:rPr lang="fr-FR" sz="1200"/>
              <a:t> </a:t>
            </a:r>
            <a:r>
              <a:rPr lang="fr-FR" sz="1200" err="1"/>
              <a:t>facility</a:t>
            </a:r>
            <a:r>
              <a:rPr lang="fr-FR" sz="1200"/>
              <a:t>  . This </a:t>
            </a:r>
            <a:r>
              <a:rPr lang="fr-FR" sz="1200" err="1"/>
              <a:t>activity</a:t>
            </a:r>
            <a:r>
              <a:rPr lang="fr-FR" sz="1200"/>
              <a:t> </a:t>
            </a:r>
            <a:r>
              <a:rPr lang="fr-FR" sz="1200" err="1"/>
              <a:t>occures</a:t>
            </a:r>
            <a:r>
              <a:rPr lang="fr-FR" sz="1200"/>
              <a:t> in relation to a meeting or not (consulting, </a:t>
            </a:r>
            <a:r>
              <a:rPr lang="fr-FR" sz="1200" err="1"/>
              <a:t>internal</a:t>
            </a:r>
            <a:r>
              <a:rPr lang="fr-FR" sz="1200"/>
              <a:t> training of </a:t>
            </a:r>
            <a:r>
              <a:rPr lang="fr-FR" sz="1200" err="1"/>
              <a:t>AbbVie’s</a:t>
            </a:r>
            <a:r>
              <a:rPr lang="fr-FR" sz="1200"/>
              <a:t> </a:t>
            </a:r>
            <a:r>
              <a:rPr lang="fr-FR" sz="1200" err="1"/>
              <a:t>employees</a:t>
            </a:r>
            <a:r>
              <a:rPr lang="fr-FR" sz="1200"/>
              <a:t>…) . </a:t>
            </a:r>
          </a:p>
        </p:txBody>
      </p:sp>
    </p:spTree>
    <p:extLst>
      <p:ext uri="{BB962C8B-B14F-4D97-AF65-F5344CB8AC3E}">
        <p14:creationId xmlns:p14="http://schemas.microsoft.com/office/powerpoint/2010/main" val="187666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 2022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443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6017CB-ABB6-44A4-A28F-6D21E5F0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5DD79-5C11-485D-915E-0D58B7D92D66}" type="datetime1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12/04/2024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331865" y="93782"/>
            <a:ext cx="991906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Taux de dossiers soumis aux instances tous types de dossiers confondus</a:t>
            </a:r>
            <a:endParaRPr kumimoji="0" lang="fr-FR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173" name="Groupe 172" descr="Cette image est une icône représentant une zone.">
            <a:extLst>
              <a:ext uri="{FF2B5EF4-FFF2-40B4-BE49-F238E27FC236}">
                <a16:creationId xmlns:a16="http://schemas.microsoft.com/office/drawing/2014/main" id="{B4DADF5D-D10D-4DAE-BA2F-AAB6EC9DAD5C}"/>
              </a:ext>
            </a:extLst>
          </p:cNvPr>
          <p:cNvGrpSpPr/>
          <p:nvPr/>
        </p:nvGrpSpPr>
        <p:grpSpPr>
          <a:xfrm>
            <a:off x="8568309" y="1538304"/>
            <a:ext cx="196255" cy="194086"/>
            <a:chOff x="2598738" y="1919288"/>
            <a:chExt cx="287338" cy="284163"/>
          </a:xfrm>
          <a:solidFill>
            <a:schemeClr val="bg1"/>
          </a:solidFill>
        </p:grpSpPr>
        <p:sp>
          <p:nvSpPr>
            <p:cNvPr id="174" name="Forme libre 505">
              <a:extLst>
                <a:ext uri="{FF2B5EF4-FFF2-40B4-BE49-F238E27FC236}">
                  <a16:creationId xmlns:a16="http://schemas.microsoft.com/office/drawing/2014/main" id="{50CB5A38-494C-48D6-84EE-6074ECAF0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5" name="Forme libre 506">
              <a:extLst>
                <a:ext uri="{FF2B5EF4-FFF2-40B4-BE49-F238E27FC236}">
                  <a16:creationId xmlns:a16="http://schemas.microsoft.com/office/drawing/2014/main" id="{69EB9D60-F066-4676-AA31-F92F598AA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6" name="Forme libre 507">
              <a:extLst>
                <a:ext uri="{FF2B5EF4-FFF2-40B4-BE49-F238E27FC236}">
                  <a16:creationId xmlns:a16="http://schemas.microsoft.com/office/drawing/2014/main" id="{422D29BA-01AC-4044-8474-764B99850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7" name="Forme libre 508">
              <a:extLst>
                <a:ext uri="{FF2B5EF4-FFF2-40B4-BE49-F238E27FC236}">
                  <a16:creationId xmlns:a16="http://schemas.microsoft.com/office/drawing/2014/main" id="{70FA0C93-9F6B-41AF-A5E6-97D89CE6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78" name="Groupe 177" descr="Cette image est une icône représentant un camion. ">
            <a:extLst>
              <a:ext uri="{FF2B5EF4-FFF2-40B4-BE49-F238E27FC236}">
                <a16:creationId xmlns:a16="http://schemas.microsoft.com/office/drawing/2014/main" id="{08905B85-E6BE-44CA-B230-B498D7457F46}"/>
              </a:ext>
            </a:extLst>
          </p:cNvPr>
          <p:cNvGrpSpPr/>
          <p:nvPr/>
        </p:nvGrpSpPr>
        <p:grpSpPr>
          <a:xfrm>
            <a:off x="5653034" y="2505225"/>
            <a:ext cx="215881" cy="187256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79" name="Forme libre 527">
              <a:extLst>
                <a:ext uri="{FF2B5EF4-FFF2-40B4-BE49-F238E27FC236}">
                  <a16:creationId xmlns:a16="http://schemas.microsoft.com/office/drawing/2014/main" id="{9D5D291A-EE04-4BBB-A753-B9585AC75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0" name="Forme libre 528">
              <a:extLst>
                <a:ext uri="{FF2B5EF4-FFF2-40B4-BE49-F238E27FC236}">
                  <a16:creationId xmlns:a16="http://schemas.microsoft.com/office/drawing/2014/main" id="{EB2747B3-FD70-4CD7-AD46-B5E325FB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1" name="Forme libre 529">
              <a:extLst>
                <a:ext uri="{FF2B5EF4-FFF2-40B4-BE49-F238E27FC236}">
                  <a16:creationId xmlns:a16="http://schemas.microsoft.com/office/drawing/2014/main" id="{F64736AE-FBBC-434D-9228-01D50D433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2" name="Forme libre 530">
              <a:extLst>
                <a:ext uri="{FF2B5EF4-FFF2-40B4-BE49-F238E27FC236}">
                  <a16:creationId xmlns:a16="http://schemas.microsoft.com/office/drawing/2014/main" id="{654504E9-D8C6-406C-9420-7CA51364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3" name="Forme libre 531">
              <a:extLst>
                <a:ext uri="{FF2B5EF4-FFF2-40B4-BE49-F238E27FC236}">
                  <a16:creationId xmlns:a16="http://schemas.microsoft.com/office/drawing/2014/main" id="{772896F4-70A5-48C1-AAF4-08544CD8B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4" name="Forme libre 532">
              <a:extLst>
                <a:ext uri="{FF2B5EF4-FFF2-40B4-BE49-F238E27FC236}">
                  <a16:creationId xmlns:a16="http://schemas.microsoft.com/office/drawing/2014/main" id="{BD43402D-9E7D-4E9C-98DC-87507F6A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5" name="Forme libre 533">
              <a:extLst>
                <a:ext uri="{FF2B5EF4-FFF2-40B4-BE49-F238E27FC236}">
                  <a16:creationId xmlns:a16="http://schemas.microsoft.com/office/drawing/2014/main" id="{922A9BE5-B035-4BE9-B224-A631D6499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6" name="Forme libre 534">
              <a:extLst>
                <a:ext uri="{FF2B5EF4-FFF2-40B4-BE49-F238E27FC236}">
                  <a16:creationId xmlns:a16="http://schemas.microsoft.com/office/drawing/2014/main" id="{AE4B17A5-F296-4E67-A197-56215DF0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6" name="Graphisme 5" descr="Argent">
            <a:extLst>
              <a:ext uri="{FF2B5EF4-FFF2-40B4-BE49-F238E27FC236}">
                <a16:creationId xmlns:a16="http://schemas.microsoft.com/office/drawing/2014/main" id="{3CE7A446-42FD-4639-BB09-5157124A09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3898" y="1290315"/>
            <a:ext cx="215444" cy="215444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7217EEA-E98B-4BA9-9E36-FD6D1BD3DFD8}"/>
              </a:ext>
            </a:extLst>
          </p:cNvPr>
          <p:cNvGrpSpPr/>
          <p:nvPr/>
        </p:nvGrpSpPr>
        <p:grpSpPr>
          <a:xfrm>
            <a:off x="8963350" y="1732389"/>
            <a:ext cx="3228650" cy="2489505"/>
            <a:chOff x="6545404" y="1732389"/>
            <a:chExt cx="3228650" cy="2489505"/>
          </a:xfrm>
        </p:grpSpPr>
        <p:graphicFrame>
          <p:nvGraphicFramePr>
            <p:cNvPr id="18" name="Graphique 17">
              <a:extLst>
                <a:ext uri="{FF2B5EF4-FFF2-40B4-BE49-F238E27FC236}">
                  <a16:creationId xmlns:a16="http://schemas.microsoft.com/office/drawing/2014/main" id="{9C9628D5-0269-4D32-8E91-BFFE4C2F59E7}"/>
                </a:ext>
              </a:extLst>
            </p:cNvPr>
            <p:cNvGraphicFramePr/>
            <p:nvPr/>
          </p:nvGraphicFramePr>
          <p:xfrm>
            <a:off x="6545404" y="1732389"/>
            <a:ext cx="3228650" cy="24895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6" name="Zone de texte 90">
              <a:extLst>
                <a:ext uri="{FF2B5EF4-FFF2-40B4-BE49-F238E27FC236}">
                  <a16:creationId xmlns:a16="http://schemas.microsoft.com/office/drawing/2014/main" id="{20670222-9D25-4C9E-8566-1B91DFF4FABF}"/>
                </a:ext>
              </a:extLst>
            </p:cNvPr>
            <p:cNvSpPr txBox="1"/>
            <p:nvPr/>
          </p:nvSpPr>
          <p:spPr>
            <a:xfrm>
              <a:off x="7669649" y="2576788"/>
              <a:ext cx="102745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>
                  <a:ln>
                    <a:noFill/>
                  </a:ln>
                  <a:solidFill>
                    <a:srgbClr val="FFC42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99,9% </a:t>
              </a:r>
              <a:endParaRPr kumimoji="0" lang="fr-FR" sz="2800" b="0" i="0" u="none" strike="noStrike" kern="1200" cap="none" spc="0" normalizeH="0" baseline="0" noProof="1">
                <a:ln>
                  <a:noFill/>
                </a:ln>
                <a:solidFill>
                  <a:srgbClr val="FFC42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44" name="Zone de texte 12">
            <a:extLst>
              <a:ext uri="{FF2B5EF4-FFF2-40B4-BE49-F238E27FC236}">
                <a16:creationId xmlns:a16="http://schemas.microsoft.com/office/drawing/2014/main" id="{08AFE129-D7C9-45D6-98C4-FE8DCCE38668}"/>
              </a:ext>
            </a:extLst>
          </p:cNvPr>
          <p:cNvSpPr txBox="1"/>
          <p:nvPr/>
        </p:nvSpPr>
        <p:spPr>
          <a:xfrm>
            <a:off x="9324974" y="4459744"/>
            <a:ext cx="2943769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En régime de déclaration J-9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En régime d’autorisaion J-60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AA84AA-2485-44CC-96DE-3A4173286273}"/>
              </a:ext>
            </a:extLst>
          </p:cNvPr>
          <p:cNvSpPr txBox="1"/>
          <p:nvPr/>
        </p:nvSpPr>
        <p:spPr>
          <a:xfrm>
            <a:off x="9348340" y="4980317"/>
            <a:ext cx="243408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Fiche écart: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DMOS-22-007: retard par rapport à la date de l’évènement mais prestation a été annulée.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DMOS-22-021: soumission hors délai jour férié du 6/06 n'a pas été pris en compte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A8B9CF-6450-4CA6-AFAA-D5A1777D062A}"/>
              </a:ext>
            </a:extLst>
          </p:cNvPr>
          <p:cNvGrpSpPr/>
          <p:nvPr/>
        </p:nvGrpSpPr>
        <p:grpSpPr>
          <a:xfrm>
            <a:off x="560122" y="1395885"/>
            <a:ext cx="8128000" cy="4733834"/>
            <a:chOff x="560122" y="1395885"/>
            <a:chExt cx="8128000" cy="4733834"/>
          </a:xfrm>
        </p:grpSpPr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E8824B71-5C23-44BB-81DC-99FB35B54C79}"/>
                </a:ext>
              </a:extLst>
            </p:cNvPr>
            <p:cNvGraphicFramePr/>
            <p:nvPr/>
          </p:nvGraphicFramePr>
          <p:xfrm>
            <a:off x="560122" y="1395885"/>
            <a:ext cx="8128000" cy="4733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8FF807CC-5739-47EB-AF42-87FF029966AE}"/>
                </a:ext>
              </a:extLst>
            </p:cNvPr>
            <p:cNvGrpSpPr/>
            <p:nvPr/>
          </p:nvGrpSpPr>
          <p:grpSpPr>
            <a:xfrm>
              <a:off x="1027772" y="5165267"/>
              <a:ext cx="6221995" cy="246222"/>
              <a:chOff x="1027772" y="5165267"/>
              <a:chExt cx="6221995" cy="246222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6360935-665A-4D59-8547-59E49E872837}"/>
                  </a:ext>
                </a:extLst>
              </p:cNvPr>
              <p:cNvSpPr txBox="1"/>
              <p:nvPr/>
            </p:nvSpPr>
            <p:spPr>
              <a:xfrm>
                <a:off x="1027772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2540667-2C42-4B0F-B3F5-2ED1B1654606}"/>
                  </a:ext>
                </a:extLst>
              </p:cNvPr>
              <p:cNvSpPr txBox="1"/>
              <p:nvPr/>
            </p:nvSpPr>
            <p:spPr>
              <a:xfrm>
                <a:off x="1653388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6EA93E66-9B6B-41CF-AE0C-A948CBDA5848}"/>
                  </a:ext>
                </a:extLst>
              </p:cNvPr>
              <p:cNvSpPr txBox="1"/>
              <p:nvPr/>
            </p:nvSpPr>
            <p:spPr>
              <a:xfrm>
                <a:off x="2267321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99,6%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F071A548-6A98-403A-BB07-A9C6F8458589}"/>
                  </a:ext>
                </a:extLst>
              </p:cNvPr>
              <p:cNvSpPr txBox="1"/>
              <p:nvPr/>
            </p:nvSpPr>
            <p:spPr>
              <a:xfrm>
                <a:off x="2915856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AEE2134-4ACD-4215-8C6A-76822314DC4F}"/>
                  </a:ext>
                </a:extLst>
              </p:cNvPr>
              <p:cNvSpPr txBox="1"/>
              <p:nvPr/>
            </p:nvSpPr>
            <p:spPr>
              <a:xfrm>
                <a:off x="3554039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99%</a:t>
                </a:r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63F38B4-E010-29FD-12E9-9A637E97162F}"/>
                  </a:ext>
                </a:extLst>
              </p:cNvPr>
              <p:cNvSpPr txBox="1"/>
              <p:nvPr/>
            </p:nvSpPr>
            <p:spPr>
              <a:xfrm>
                <a:off x="4159282" y="5165268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56545D5-52AB-C932-4E32-D15D89989735}"/>
                  </a:ext>
                </a:extLst>
              </p:cNvPr>
              <p:cNvSpPr txBox="1"/>
              <p:nvPr/>
            </p:nvSpPr>
            <p:spPr>
              <a:xfrm>
                <a:off x="4805271" y="5165267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C783848-3141-8740-0C8A-F783DD1C2BF5}"/>
                  </a:ext>
                </a:extLst>
              </p:cNvPr>
              <p:cNvSpPr txBox="1"/>
              <p:nvPr/>
            </p:nvSpPr>
            <p:spPr>
              <a:xfrm>
                <a:off x="5428090" y="5165267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4A56A08-FCDA-B60A-1F33-7734F5959076}"/>
                  </a:ext>
                </a:extLst>
              </p:cNvPr>
              <p:cNvSpPr txBox="1"/>
              <p:nvPr/>
            </p:nvSpPr>
            <p:spPr>
              <a:xfrm>
                <a:off x="6067739" y="5165267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04B4FE-9A1A-3653-6ED3-EE21B20F7401}"/>
                  </a:ext>
                </a:extLst>
              </p:cNvPr>
              <p:cNvSpPr txBox="1"/>
              <p:nvPr/>
            </p:nvSpPr>
            <p:spPr>
              <a:xfrm>
                <a:off x="6658753" y="5165267"/>
                <a:ext cx="5910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100%</a:t>
                </a:r>
              </a:p>
            </p:txBody>
          </p:sp>
        </p:grp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FC187D4F-9D66-43BF-92FC-4138DAF1C3BE}"/>
              </a:ext>
            </a:extLst>
          </p:cNvPr>
          <p:cNvSpPr txBox="1"/>
          <p:nvPr/>
        </p:nvSpPr>
        <p:spPr>
          <a:xfrm>
            <a:off x="10369744" y="4032014"/>
            <a:ext cx="6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YTD</a:t>
            </a:r>
          </a:p>
        </p:txBody>
      </p:sp>
    </p:spTree>
    <p:extLst>
      <p:ext uri="{BB962C8B-B14F-4D97-AF65-F5344CB8AC3E}">
        <p14:creationId xmlns:p14="http://schemas.microsoft.com/office/powerpoint/2010/main" val="413521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5B7494B-63CD-DD1C-BA12-34BCACE4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v 07072023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806BA6-DDEF-CD4D-9FC2-C5F3027465F5}"/>
              </a:ext>
            </a:extLst>
          </p:cNvPr>
          <p:cNvSpPr txBox="1"/>
          <p:nvPr/>
        </p:nvSpPr>
        <p:spPr>
          <a:xfrm>
            <a:off x="473725" y="539826"/>
            <a:ext cx="10157552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Textes des hospitalités nécessaire sur le carton pour les RP non simplifiées?</a:t>
            </a:r>
          </a:p>
          <a:p>
            <a:r>
              <a:rPr lang="fr-FR"/>
              <a:t>Délai validation programme par le </a:t>
            </a:r>
            <a:r>
              <a:rPr lang="fr-FR" err="1"/>
              <a:t>regulatory</a:t>
            </a:r>
            <a:endParaRPr lang="fr-FR"/>
          </a:p>
          <a:p>
            <a:endParaRPr lang="fr-FR"/>
          </a:p>
          <a:p>
            <a:r>
              <a:rPr lang="fr-FR"/>
              <a:t>OEC ok avec contrat cadre avec lettre de mission?</a:t>
            </a:r>
          </a:p>
          <a:p>
            <a:endParaRPr lang="fr-FR"/>
          </a:p>
          <a:p>
            <a:r>
              <a:rPr lang="fr-FR"/>
              <a:t>Possibilité PO annuel?</a:t>
            </a:r>
          </a:p>
          <a:p>
            <a:endParaRPr lang="fr-FR"/>
          </a:p>
          <a:p>
            <a:r>
              <a:rPr lang="fr-FR"/>
              <a:t>Management of Attendance </a:t>
            </a:r>
            <a:r>
              <a:rPr lang="fr-FR" err="1"/>
              <a:t>list</a:t>
            </a:r>
            <a:endParaRPr lang="fr-FR"/>
          </a:p>
          <a:p>
            <a:endParaRPr lang="fr-FR" sz="1800">
              <a:solidFill>
                <a:schemeClr val="tx1"/>
              </a:solidFill>
            </a:endParaRPr>
          </a:p>
          <a:p>
            <a:r>
              <a:rPr lang="fr-FR" sz="1800">
                <a:solidFill>
                  <a:schemeClr val="tx1"/>
                </a:solidFill>
              </a:rPr>
              <a:t>Signature électronique (tablette, QR code, </a:t>
            </a:r>
            <a:r>
              <a:rPr lang="fr-FR" sz="1800" err="1">
                <a:solidFill>
                  <a:schemeClr val="tx1"/>
                </a:solidFill>
              </a:rPr>
              <a:t>etc</a:t>
            </a:r>
            <a:r>
              <a:rPr lang="fr-FR" sz="1800">
                <a:solidFill>
                  <a:schemeClr val="tx1"/>
                </a:solidFill>
              </a:rPr>
              <a:t>) ?</a:t>
            </a:r>
          </a:p>
          <a:p>
            <a:endParaRPr lang="fr-FR"/>
          </a:p>
          <a:p>
            <a:r>
              <a:rPr lang="fr-FR"/>
              <a:t>TOV réelle à intégrer dans outil Option 1: saisie manuelle par frais, Option 2: télécharger NDF, Option 3: monitoring renforcé</a:t>
            </a:r>
          </a:p>
          <a:p>
            <a:endParaRPr lang="fr-FR">
              <a:cs typeface="Calibri" panose="020F0502020204030204"/>
            </a:endParaRPr>
          </a:p>
          <a:p>
            <a:r>
              <a:rPr lang="fr-FR" err="1">
                <a:cs typeface="Calibri" panose="020F0502020204030204"/>
              </a:rPr>
              <a:t>Ennov</a:t>
            </a:r>
            <a:r>
              <a:rPr lang="fr-FR">
                <a:cs typeface="Calibri" panose="020F0502020204030204"/>
              </a:rPr>
              <a:t> propose site pour PDS voir ce qu'ils proposent</a:t>
            </a:r>
          </a:p>
          <a:p>
            <a:endParaRPr lang="fr-FR">
              <a:cs typeface="Calibri" panose="020F0502020204030204"/>
            </a:endParaRPr>
          </a:p>
          <a:p>
            <a:endParaRPr lang="fr-F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953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801A5B70-0945-4308-BD01-6A64F7CEF967}"/>
              </a:ext>
            </a:extLst>
          </p:cNvPr>
          <p:cNvGraphicFramePr/>
          <p:nvPr/>
        </p:nvGraphicFramePr>
        <p:xfrm>
          <a:off x="6543682" y="2598256"/>
          <a:ext cx="5575562" cy="3137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90AC1E30-C7FA-47B6-AE0D-813B99961870}"/>
              </a:ext>
            </a:extLst>
          </p:cNvPr>
          <p:cNvGraphicFramePr/>
          <p:nvPr/>
        </p:nvGraphicFramePr>
        <p:xfrm>
          <a:off x="351086" y="2641194"/>
          <a:ext cx="5779127" cy="3220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6017CB-ABB6-44A4-A28F-6D21E5F0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5DD79-5C11-485D-915E-0D58B7D92D66}" type="datetime1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12/04/2024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428724" y="227159"/>
            <a:ext cx="3679791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Taux de CCS et contrats association de PDS en régime autorisation datés et signés avant le début de la prestation</a:t>
            </a:r>
          </a:p>
        </p:txBody>
      </p:sp>
      <p:grpSp>
        <p:nvGrpSpPr>
          <p:cNvPr id="173" name="Groupe 172" descr="Cette image est une icône représentant une zone.">
            <a:extLst>
              <a:ext uri="{FF2B5EF4-FFF2-40B4-BE49-F238E27FC236}">
                <a16:creationId xmlns:a16="http://schemas.microsoft.com/office/drawing/2014/main" id="{B4DADF5D-D10D-4DAE-BA2F-AAB6EC9DAD5C}"/>
              </a:ext>
            </a:extLst>
          </p:cNvPr>
          <p:cNvGrpSpPr/>
          <p:nvPr/>
        </p:nvGrpSpPr>
        <p:grpSpPr>
          <a:xfrm>
            <a:off x="8568309" y="1538304"/>
            <a:ext cx="196255" cy="194086"/>
            <a:chOff x="2598738" y="1919288"/>
            <a:chExt cx="287338" cy="284163"/>
          </a:xfrm>
          <a:solidFill>
            <a:schemeClr val="bg1"/>
          </a:solidFill>
        </p:grpSpPr>
        <p:sp>
          <p:nvSpPr>
            <p:cNvPr id="174" name="Forme libre 505">
              <a:extLst>
                <a:ext uri="{FF2B5EF4-FFF2-40B4-BE49-F238E27FC236}">
                  <a16:creationId xmlns:a16="http://schemas.microsoft.com/office/drawing/2014/main" id="{50CB5A38-494C-48D6-84EE-6074ECAF0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5" name="Forme libre 506">
              <a:extLst>
                <a:ext uri="{FF2B5EF4-FFF2-40B4-BE49-F238E27FC236}">
                  <a16:creationId xmlns:a16="http://schemas.microsoft.com/office/drawing/2014/main" id="{69EB9D60-F066-4676-AA31-F92F598AA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6" name="Forme libre 507">
              <a:extLst>
                <a:ext uri="{FF2B5EF4-FFF2-40B4-BE49-F238E27FC236}">
                  <a16:creationId xmlns:a16="http://schemas.microsoft.com/office/drawing/2014/main" id="{422D29BA-01AC-4044-8474-764B99850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7" name="Forme libre 508">
              <a:extLst>
                <a:ext uri="{FF2B5EF4-FFF2-40B4-BE49-F238E27FC236}">
                  <a16:creationId xmlns:a16="http://schemas.microsoft.com/office/drawing/2014/main" id="{70FA0C93-9F6B-41AF-A5E6-97D89CE6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78" name="Groupe 177" descr="Cette image est une icône représentant un camion. ">
            <a:extLst>
              <a:ext uri="{FF2B5EF4-FFF2-40B4-BE49-F238E27FC236}">
                <a16:creationId xmlns:a16="http://schemas.microsoft.com/office/drawing/2014/main" id="{08905B85-E6BE-44CA-B230-B498D7457F46}"/>
              </a:ext>
            </a:extLst>
          </p:cNvPr>
          <p:cNvGrpSpPr/>
          <p:nvPr/>
        </p:nvGrpSpPr>
        <p:grpSpPr>
          <a:xfrm>
            <a:off x="5653034" y="2505225"/>
            <a:ext cx="215881" cy="187256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79" name="Forme libre 527">
              <a:extLst>
                <a:ext uri="{FF2B5EF4-FFF2-40B4-BE49-F238E27FC236}">
                  <a16:creationId xmlns:a16="http://schemas.microsoft.com/office/drawing/2014/main" id="{9D5D291A-EE04-4BBB-A753-B9585AC75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0" name="Forme libre 528">
              <a:extLst>
                <a:ext uri="{FF2B5EF4-FFF2-40B4-BE49-F238E27FC236}">
                  <a16:creationId xmlns:a16="http://schemas.microsoft.com/office/drawing/2014/main" id="{EB2747B3-FD70-4CD7-AD46-B5E325FB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1" name="Forme libre 529">
              <a:extLst>
                <a:ext uri="{FF2B5EF4-FFF2-40B4-BE49-F238E27FC236}">
                  <a16:creationId xmlns:a16="http://schemas.microsoft.com/office/drawing/2014/main" id="{F64736AE-FBBC-434D-9228-01D50D433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2" name="Forme libre 530">
              <a:extLst>
                <a:ext uri="{FF2B5EF4-FFF2-40B4-BE49-F238E27FC236}">
                  <a16:creationId xmlns:a16="http://schemas.microsoft.com/office/drawing/2014/main" id="{654504E9-D8C6-406C-9420-7CA51364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3" name="Forme libre 531">
              <a:extLst>
                <a:ext uri="{FF2B5EF4-FFF2-40B4-BE49-F238E27FC236}">
                  <a16:creationId xmlns:a16="http://schemas.microsoft.com/office/drawing/2014/main" id="{772896F4-70A5-48C1-AAF4-08544CD8B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4" name="Forme libre 532">
              <a:extLst>
                <a:ext uri="{FF2B5EF4-FFF2-40B4-BE49-F238E27FC236}">
                  <a16:creationId xmlns:a16="http://schemas.microsoft.com/office/drawing/2014/main" id="{BD43402D-9E7D-4E9C-98DC-87507F6A6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5" name="Forme libre 533">
              <a:extLst>
                <a:ext uri="{FF2B5EF4-FFF2-40B4-BE49-F238E27FC236}">
                  <a16:creationId xmlns:a16="http://schemas.microsoft.com/office/drawing/2014/main" id="{922A9BE5-B035-4BE9-B224-A631D6499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6" name="Forme libre 534">
              <a:extLst>
                <a:ext uri="{FF2B5EF4-FFF2-40B4-BE49-F238E27FC236}">
                  <a16:creationId xmlns:a16="http://schemas.microsoft.com/office/drawing/2014/main" id="{AE4B17A5-F296-4E67-A197-56215DF0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49" name="Zone de texte 12">
            <a:extLst>
              <a:ext uri="{FF2B5EF4-FFF2-40B4-BE49-F238E27FC236}">
                <a16:creationId xmlns:a16="http://schemas.microsoft.com/office/drawing/2014/main" id="{AC040894-E5F5-4C8F-848B-39EC86E63564}"/>
              </a:ext>
            </a:extLst>
          </p:cNvPr>
          <p:cNvSpPr txBox="1"/>
          <p:nvPr/>
        </p:nvSpPr>
        <p:spPr>
          <a:xfrm>
            <a:off x="6517940" y="227159"/>
            <a:ext cx="3600947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Taux de Conventions datées et signés avant le début de l’évènement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CFD11B9-83E2-400A-AC9B-61D6899EA1D5}"/>
              </a:ext>
            </a:extLst>
          </p:cNvPr>
          <p:cNvGrpSpPr/>
          <p:nvPr/>
        </p:nvGrpSpPr>
        <p:grpSpPr>
          <a:xfrm>
            <a:off x="3894500" y="409823"/>
            <a:ext cx="7459300" cy="1693892"/>
            <a:chOff x="6545404" y="1732389"/>
            <a:chExt cx="10534966" cy="2489505"/>
          </a:xfrm>
        </p:grpSpPr>
        <p:graphicFrame>
          <p:nvGraphicFramePr>
            <p:cNvPr id="34" name="Graphique 33">
              <a:extLst>
                <a:ext uri="{FF2B5EF4-FFF2-40B4-BE49-F238E27FC236}">
                  <a16:creationId xmlns:a16="http://schemas.microsoft.com/office/drawing/2014/main" id="{08E68022-3B9A-4348-BBEE-221325769443}"/>
                </a:ext>
              </a:extLst>
            </p:cNvPr>
            <p:cNvGraphicFramePr/>
            <p:nvPr/>
          </p:nvGraphicFramePr>
          <p:xfrm>
            <a:off x="6545404" y="1732389"/>
            <a:ext cx="3228650" cy="24895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5" name="Zone de texte 90">
              <a:extLst>
                <a:ext uri="{FF2B5EF4-FFF2-40B4-BE49-F238E27FC236}">
                  <a16:creationId xmlns:a16="http://schemas.microsoft.com/office/drawing/2014/main" id="{F862CB42-62D3-4C7A-B37C-99B083F139AA}"/>
                </a:ext>
              </a:extLst>
            </p:cNvPr>
            <p:cNvSpPr txBox="1"/>
            <p:nvPr/>
          </p:nvSpPr>
          <p:spPr>
            <a:xfrm>
              <a:off x="7579857" y="2594771"/>
              <a:ext cx="1027458" cy="4523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srgbClr val="FFC42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100% </a:t>
              </a:r>
              <a:endParaRPr kumimoji="0" lang="fr-FR" sz="2000" b="0" i="0" u="none" strike="noStrike" kern="1200" cap="none" spc="0" normalizeH="0" baseline="0" noProof="1">
                <a:ln>
                  <a:noFill/>
                </a:ln>
                <a:solidFill>
                  <a:srgbClr val="FFC42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8" name="Zone de texte 90">
              <a:extLst>
                <a:ext uri="{FF2B5EF4-FFF2-40B4-BE49-F238E27FC236}">
                  <a16:creationId xmlns:a16="http://schemas.microsoft.com/office/drawing/2014/main" id="{A7ABE3A9-DFAA-4749-8ED4-07314570ACB8}"/>
                </a:ext>
              </a:extLst>
            </p:cNvPr>
            <p:cNvSpPr txBox="1"/>
            <p:nvPr/>
          </p:nvSpPr>
          <p:spPr>
            <a:xfrm>
              <a:off x="16052912" y="2436260"/>
              <a:ext cx="1027458" cy="4523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srgbClr val="FFC42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100% </a:t>
              </a:r>
              <a:endParaRPr kumimoji="0" lang="fr-FR" sz="2000" b="0" i="0" u="none" strike="noStrike" kern="1200" cap="none" spc="0" normalizeH="0" baseline="0" noProof="1">
                <a:ln>
                  <a:noFill/>
                </a:ln>
                <a:solidFill>
                  <a:srgbClr val="FFC42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aphicFrame>
        <p:nvGraphicFramePr>
          <p:cNvPr id="37" name="Graphique 36">
            <a:extLst>
              <a:ext uri="{FF2B5EF4-FFF2-40B4-BE49-F238E27FC236}">
                <a16:creationId xmlns:a16="http://schemas.microsoft.com/office/drawing/2014/main" id="{7576D2E8-8849-4FE0-91CE-7BE77A96C4F5}"/>
              </a:ext>
            </a:extLst>
          </p:cNvPr>
          <p:cNvGraphicFramePr/>
          <p:nvPr/>
        </p:nvGraphicFramePr>
        <p:xfrm>
          <a:off x="9910626" y="320709"/>
          <a:ext cx="2286051" cy="1693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87507333-8B2D-4EC2-A237-B68196B477CD}"/>
              </a:ext>
            </a:extLst>
          </p:cNvPr>
          <p:cNvSpPr txBox="1"/>
          <p:nvPr/>
        </p:nvSpPr>
        <p:spPr>
          <a:xfrm>
            <a:off x="629250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1AB1DA4-73B5-48F7-860F-D8F1088DE121}"/>
              </a:ext>
            </a:extLst>
          </p:cNvPr>
          <p:cNvSpPr txBox="1"/>
          <p:nvPr/>
        </p:nvSpPr>
        <p:spPr>
          <a:xfrm>
            <a:off x="1082980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C97D435-98EB-4BE8-B1FF-EA8B520CE716}"/>
              </a:ext>
            </a:extLst>
          </p:cNvPr>
          <p:cNvSpPr txBox="1"/>
          <p:nvPr/>
        </p:nvSpPr>
        <p:spPr>
          <a:xfrm>
            <a:off x="1524461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FFF6A01-0CC1-4819-8A10-FB2D77FA1A35}"/>
              </a:ext>
            </a:extLst>
          </p:cNvPr>
          <p:cNvSpPr txBox="1"/>
          <p:nvPr/>
        </p:nvSpPr>
        <p:spPr>
          <a:xfrm>
            <a:off x="7346361" y="498527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C8A3AE7-1EFC-4C3B-9721-ED8F80FBBB19}"/>
              </a:ext>
            </a:extLst>
          </p:cNvPr>
          <p:cNvSpPr txBox="1"/>
          <p:nvPr/>
        </p:nvSpPr>
        <p:spPr>
          <a:xfrm>
            <a:off x="7735281" y="498527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AAB5B5A-65E5-4390-91A9-1D9D658046F2}"/>
              </a:ext>
            </a:extLst>
          </p:cNvPr>
          <p:cNvSpPr txBox="1"/>
          <p:nvPr/>
        </p:nvSpPr>
        <p:spPr>
          <a:xfrm>
            <a:off x="1952470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8BEDDD5-6970-4D74-91A9-8D940CB355CC}"/>
              </a:ext>
            </a:extLst>
          </p:cNvPr>
          <p:cNvSpPr txBox="1"/>
          <p:nvPr/>
        </p:nvSpPr>
        <p:spPr>
          <a:xfrm>
            <a:off x="4687611" y="1949386"/>
            <a:ext cx="6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YTD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458DF99-3F7B-42C0-83BA-60AB38BFF232}"/>
              </a:ext>
            </a:extLst>
          </p:cNvPr>
          <p:cNvSpPr txBox="1"/>
          <p:nvPr/>
        </p:nvSpPr>
        <p:spPr>
          <a:xfrm>
            <a:off x="10754747" y="1832562"/>
            <a:ext cx="6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YTD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25A5FE7-2923-49A8-AB60-26256820039A}"/>
              </a:ext>
            </a:extLst>
          </p:cNvPr>
          <p:cNvSpPr txBox="1"/>
          <p:nvPr/>
        </p:nvSpPr>
        <p:spPr>
          <a:xfrm>
            <a:off x="2443978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D19FAEC-B7FC-466D-0496-B5AE36D8E6EA}"/>
              </a:ext>
            </a:extLst>
          </p:cNvPr>
          <p:cNvSpPr txBox="1"/>
          <p:nvPr/>
        </p:nvSpPr>
        <p:spPr>
          <a:xfrm>
            <a:off x="2866352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FA4D23-E5F8-B6BA-1A22-A4418F6CF3AD}"/>
              </a:ext>
            </a:extLst>
          </p:cNvPr>
          <p:cNvSpPr txBox="1"/>
          <p:nvPr/>
        </p:nvSpPr>
        <p:spPr>
          <a:xfrm>
            <a:off x="7101370" y="5634588"/>
            <a:ext cx="3524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Fiche écart: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DMOS-22-020 et DMOS-22-023: conventions d’hospitalités signées avant obtention de l’autorisation des instances (18 au total)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E01DE5-08B9-7DB2-3237-7F2302468258}"/>
              </a:ext>
            </a:extLst>
          </p:cNvPr>
          <p:cNvSpPr txBox="1"/>
          <p:nvPr/>
        </p:nvSpPr>
        <p:spPr>
          <a:xfrm>
            <a:off x="3317825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2EA20C4-DEAA-7947-BE43-B449BA13C1A3}"/>
              </a:ext>
            </a:extLst>
          </p:cNvPr>
          <p:cNvSpPr txBox="1"/>
          <p:nvPr/>
        </p:nvSpPr>
        <p:spPr>
          <a:xfrm>
            <a:off x="4202775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B95E419-07BE-2484-053E-A8A87A627DED}"/>
              </a:ext>
            </a:extLst>
          </p:cNvPr>
          <p:cNvSpPr txBox="1"/>
          <p:nvPr/>
        </p:nvSpPr>
        <p:spPr>
          <a:xfrm>
            <a:off x="3731294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1D461C2-8D9D-DB1F-5D60-CAC0AD522BF2}"/>
              </a:ext>
            </a:extLst>
          </p:cNvPr>
          <p:cNvSpPr txBox="1"/>
          <p:nvPr/>
        </p:nvSpPr>
        <p:spPr>
          <a:xfrm>
            <a:off x="8568309" y="4969218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FB0DFF-14C8-9183-A620-5D3A02A5431E}"/>
              </a:ext>
            </a:extLst>
          </p:cNvPr>
          <p:cNvSpPr txBox="1"/>
          <p:nvPr/>
        </p:nvSpPr>
        <p:spPr>
          <a:xfrm>
            <a:off x="10244085" y="4912820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7B7F9EF-DC59-857F-2EC3-D1DF1B87DEF9}"/>
              </a:ext>
            </a:extLst>
          </p:cNvPr>
          <p:cNvSpPr txBox="1"/>
          <p:nvPr/>
        </p:nvSpPr>
        <p:spPr>
          <a:xfrm>
            <a:off x="10621625" y="4912820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07500D-BFC1-7EE1-DF7C-62415CBE98A5}"/>
              </a:ext>
            </a:extLst>
          </p:cNvPr>
          <p:cNvSpPr txBox="1"/>
          <p:nvPr/>
        </p:nvSpPr>
        <p:spPr>
          <a:xfrm>
            <a:off x="4629664" y="4739058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E6A9FD-49A8-20F8-3724-D67118A3E3C8}"/>
              </a:ext>
            </a:extLst>
          </p:cNvPr>
          <p:cNvSpPr txBox="1"/>
          <p:nvPr/>
        </p:nvSpPr>
        <p:spPr>
          <a:xfrm>
            <a:off x="5068340" y="4732009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BA2F136-2628-0F46-D527-3D8BBAE799E8}"/>
              </a:ext>
            </a:extLst>
          </p:cNvPr>
          <p:cNvSpPr txBox="1"/>
          <p:nvPr/>
        </p:nvSpPr>
        <p:spPr>
          <a:xfrm>
            <a:off x="11067555" y="4912820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1B246F-9CBC-1BD2-620B-091EAA41D07E}"/>
              </a:ext>
            </a:extLst>
          </p:cNvPr>
          <p:cNvSpPr txBox="1"/>
          <p:nvPr/>
        </p:nvSpPr>
        <p:spPr>
          <a:xfrm>
            <a:off x="8967025" y="4969218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4C4FB9-E99A-C5E2-2FC6-63263F0DCCEC}"/>
              </a:ext>
            </a:extLst>
          </p:cNvPr>
          <p:cNvSpPr txBox="1"/>
          <p:nvPr/>
        </p:nvSpPr>
        <p:spPr>
          <a:xfrm>
            <a:off x="5504986" y="4760873"/>
            <a:ext cx="591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7250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7C7E22A-DB7B-443F-BC6B-6EEFAAF48574}"/>
              </a:ext>
            </a:extLst>
          </p:cNvPr>
          <p:cNvGraphicFramePr/>
          <p:nvPr/>
        </p:nvGraphicFramePr>
        <p:xfrm>
          <a:off x="208665" y="1266467"/>
          <a:ext cx="6689586" cy="4296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6017CB-ABB6-44A4-A28F-6D21E5F0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5DD79-5C11-485D-915E-0D58B7D92D66}" type="datetime1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12/04/2024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77003" y="136525"/>
            <a:ext cx="51010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Volumétrie de RP simplifiées et Staff réalisés dans la période</a:t>
            </a:r>
          </a:p>
        </p:txBody>
      </p:sp>
      <p:grpSp>
        <p:nvGrpSpPr>
          <p:cNvPr id="173" name="Groupe 172" descr="Cette image est une icône représentant une zone.">
            <a:extLst>
              <a:ext uri="{FF2B5EF4-FFF2-40B4-BE49-F238E27FC236}">
                <a16:creationId xmlns:a16="http://schemas.microsoft.com/office/drawing/2014/main" id="{B4DADF5D-D10D-4DAE-BA2F-AAB6EC9DAD5C}"/>
              </a:ext>
            </a:extLst>
          </p:cNvPr>
          <p:cNvGrpSpPr/>
          <p:nvPr/>
        </p:nvGrpSpPr>
        <p:grpSpPr>
          <a:xfrm>
            <a:off x="8568309" y="1538304"/>
            <a:ext cx="196255" cy="194086"/>
            <a:chOff x="2598738" y="1919288"/>
            <a:chExt cx="287338" cy="284163"/>
          </a:xfrm>
          <a:solidFill>
            <a:schemeClr val="bg1"/>
          </a:solidFill>
        </p:grpSpPr>
        <p:sp>
          <p:nvSpPr>
            <p:cNvPr id="174" name="Forme libre 505">
              <a:extLst>
                <a:ext uri="{FF2B5EF4-FFF2-40B4-BE49-F238E27FC236}">
                  <a16:creationId xmlns:a16="http://schemas.microsoft.com/office/drawing/2014/main" id="{50CB5A38-494C-48D6-84EE-6074ECAF0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5" name="Forme libre 506">
              <a:extLst>
                <a:ext uri="{FF2B5EF4-FFF2-40B4-BE49-F238E27FC236}">
                  <a16:creationId xmlns:a16="http://schemas.microsoft.com/office/drawing/2014/main" id="{69EB9D60-F066-4676-AA31-F92F598AA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6" name="Forme libre 507">
              <a:extLst>
                <a:ext uri="{FF2B5EF4-FFF2-40B4-BE49-F238E27FC236}">
                  <a16:creationId xmlns:a16="http://schemas.microsoft.com/office/drawing/2014/main" id="{422D29BA-01AC-4044-8474-764B99850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7" name="Forme libre 508">
              <a:extLst>
                <a:ext uri="{FF2B5EF4-FFF2-40B4-BE49-F238E27FC236}">
                  <a16:creationId xmlns:a16="http://schemas.microsoft.com/office/drawing/2014/main" id="{70FA0C93-9F6B-41AF-A5E6-97D89CE6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33" name="Zone de texte 12">
            <a:extLst>
              <a:ext uri="{FF2B5EF4-FFF2-40B4-BE49-F238E27FC236}">
                <a16:creationId xmlns:a16="http://schemas.microsoft.com/office/drawing/2014/main" id="{ECC92911-DB77-4B27-9AFE-709124D74789}"/>
              </a:ext>
            </a:extLst>
          </p:cNvPr>
          <p:cNvSpPr txBox="1"/>
          <p:nvPr/>
        </p:nvSpPr>
        <p:spPr>
          <a:xfrm>
            <a:off x="7026772" y="29875"/>
            <a:ext cx="5101054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Taux de dossiers de conformité des MOE Staff et RP simplifiée soumis sous le dispositif Encadrement des Avantages (YTD)</a:t>
            </a:r>
          </a:p>
        </p:txBody>
      </p:sp>
      <p:sp>
        <p:nvSpPr>
          <p:cNvPr id="42" name="Zone de texte 12">
            <a:extLst>
              <a:ext uri="{FF2B5EF4-FFF2-40B4-BE49-F238E27FC236}">
                <a16:creationId xmlns:a16="http://schemas.microsoft.com/office/drawing/2014/main" id="{CDDBDBC0-37C5-4519-B289-141F1DA97930}"/>
              </a:ext>
            </a:extLst>
          </p:cNvPr>
          <p:cNvSpPr txBox="1"/>
          <p:nvPr/>
        </p:nvSpPr>
        <p:spPr>
          <a:xfrm>
            <a:off x="7257502" y="1928301"/>
            <a:ext cx="472549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* Délai de mise en œuvre à j+60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** RP et staff réalisés à J-60 de la période analysée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4974B97-2474-450E-8F9A-A2C2766340CF}"/>
              </a:ext>
            </a:extLst>
          </p:cNvPr>
          <p:cNvGrpSpPr/>
          <p:nvPr/>
        </p:nvGrpSpPr>
        <p:grpSpPr>
          <a:xfrm>
            <a:off x="7794137" y="2894380"/>
            <a:ext cx="3228650" cy="2489505"/>
            <a:chOff x="6545404" y="1732389"/>
            <a:chExt cx="3228650" cy="2489505"/>
          </a:xfrm>
        </p:grpSpPr>
        <p:graphicFrame>
          <p:nvGraphicFramePr>
            <p:cNvPr id="31" name="Graphique 30">
              <a:extLst>
                <a:ext uri="{FF2B5EF4-FFF2-40B4-BE49-F238E27FC236}">
                  <a16:creationId xmlns:a16="http://schemas.microsoft.com/office/drawing/2014/main" id="{FDFF51F7-B3C7-42E1-90BF-DE2FD9030A3C}"/>
                </a:ext>
              </a:extLst>
            </p:cNvPr>
            <p:cNvGraphicFramePr/>
            <p:nvPr/>
          </p:nvGraphicFramePr>
          <p:xfrm>
            <a:off x="6545404" y="1732389"/>
            <a:ext cx="3228650" cy="24895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Zone de texte 90">
              <a:extLst>
                <a:ext uri="{FF2B5EF4-FFF2-40B4-BE49-F238E27FC236}">
                  <a16:creationId xmlns:a16="http://schemas.microsoft.com/office/drawing/2014/main" id="{7AD75A83-20CF-47B5-932E-DF3082CF1E4F}"/>
                </a:ext>
              </a:extLst>
            </p:cNvPr>
            <p:cNvSpPr txBox="1"/>
            <p:nvPr/>
          </p:nvSpPr>
          <p:spPr>
            <a:xfrm>
              <a:off x="7631549" y="2567263"/>
              <a:ext cx="102745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>
                  <a:ln>
                    <a:noFill/>
                  </a:ln>
                  <a:solidFill>
                    <a:srgbClr val="FFC42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73% </a:t>
              </a:r>
              <a:endParaRPr kumimoji="0" lang="fr-FR" sz="2800" b="0" i="0" u="none" strike="noStrike" kern="1200" cap="none" spc="0" normalizeH="0" baseline="0" noProof="1">
                <a:ln>
                  <a:noFill/>
                </a:ln>
                <a:solidFill>
                  <a:srgbClr val="FFC427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CD78C5A-9C68-4CB7-B4E6-930F19A97F47}"/>
              </a:ext>
            </a:extLst>
          </p:cNvPr>
          <p:cNvSpPr txBox="1"/>
          <p:nvPr/>
        </p:nvSpPr>
        <p:spPr>
          <a:xfrm>
            <a:off x="695325" y="4684760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85%</a:t>
            </a:r>
          </a:p>
        </p:txBody>
      </p:sp>
      <p:sp>
        <p:nvSpPr>
          <p:cNvPr id="27" name="Zone de texte 12">
            <a:extLst>
              <a:ext uri="{FF2B5EF4-FFF2-40B4-BE49-F238E27FC236}">
                <a16:creationId xmlns:a16="http://schemas.microsoft.com/office/drawing/2014/main" id="{8877B17F-C581-43BE-9BDD-803A8C766862}"/>
              </a:ext>
            </a:extLst>
          </p:cNvPr>
          <p:cNvSpPr txBox="1"/>
          <p:nvPr/>
        </p:nvSpPr>
        <p:spPr>
          <a:xfrm>
            <a:off x="1251335" y="5666575"/>
            <a:ext cx="88892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73% des RP/staff simplifiés qui ont eu lieu entre novembre 2021 et octobre 2022 ont été MOE dans les délais.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88% RP/staff simplifiés qui ont eu lieu en octobre 2022 on été MOE dans les délais.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D6B480-9C12-43F9-B13A-675E8F694C8B}"/>
              </a:ext>
            </a:extLst>
          </p:cNvPr>
          <p:cNvSpPr txBox="1"/>
          <p:nvPr/>
        </p:nvSpPr>
        <p:spPr>
          <a:xfrm>
            <a:off x="1203710" y="4684760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69%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A0D2B08-5F9F-4AE9-89CC-E8D7B13161A6}"/>
              </a:ext>
            </a:extLst>
          </p:cNvPr>
          <p:cNvSpPr txBox="1"/>
          <p:nvPr/>
        </p:nvSpPr>
        <p:spPr>
          <a:xfrm>
            <a:off x="1689330" y="4667490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91%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58355F-0AA8-8546-BB3B-1A978CF15E12}"/>
              </a:ext>
            </a:extLst>
          </p:cNvPr>
          <p:cNvSpPr txBox="1"/>
          <p:nvPr/>
        </p:nvSpPr>
        <p:spPr>
          <a:xfrm>
            <a:off x="2197715" y="4688800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96%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434A53-61B3-3D48-691D-F5B01E280F9D}"/>
              </a:ext>
            </a:extLst>
          </p:cNvPr>
          <p:cNvSpPr txBox="1"/>
          <p:nvPr/>
        </p:nvSpPr>
        <p:spPr>
          <a:xfrm>
            <a:off x="2729216" y="4684759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82%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F11EB3-D17A-C955-FA20-B89486A32C45}"/>
              </a:ext>
            </a:extLst>
          </p:cNvPr>
          <p:cNvSpPr txBox="1"/>
          <p:nvPr/>
        </p:nvSpPr>
        <p:spPr>
          <a:xfrm>
            <a:off x="3192760" y="4684758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90%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E66CF2B-00B1-4EBF-DE7B-3213B6CB2F54}"/>
              </a:ext>
            </a:extLst>
          </p:cNvPr>
          <p:cNvSpPr txBox="1"/>
          <p:nvPr/>
        </p:nvSpPr>
        <p:spPr>
          <a:xfrm>
            <a:off x="3751598" y="4667490"/>
            <a:ext cx="28800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82%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4615D6-E2BD-6CAA-665E-493DBD74ECB7}"/>
              </a:ext>
            </a:extLst>
          </p:cNvPr>
          <p:cNvSpPr txBox="1"/>
          <p:nvPr/>
        </p:nvSpPr>
        <p:spPr>
          <a:xfrm>
            <a:off x="4039598" y="4667490"/>
            <a:ext cx="447943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100%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4BCB5-4B91-A7FA-8691-754270DE889F}"/>
              </a:ext>
            </a:extLst>
          </p:cNvPr>
          <p:cNvSpPr txBox="1"/>
          <p:nvPr/>
        </p:nvSpPr>
        <p:spPr>
          <a:xfrm>
            <a:off x="4678434" y="4667002"/>
            <a:ext cx="447943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82%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4B059C-B071-D81E-41D0-67C4A108F49E}"/>
              </a:ext>
            </a:extLst>
          </p:cNvPr>
          <p:cNvSpPr txBox="1"/>
          <p:nvPr/>
        </p:nvSpPr>
        <p:spPr>
          <a:xfrm>
            <a:off x="5217222" y="4667002"/>
            <a:ext cx="447943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19849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pPr rtl="0"/>
            <a:r>
              <a:rPr lang="fr"/>
              <a:t>Diapositive de tableau de bord 3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Volumétrie Avis reçus au 31/12/2022</a:t>
            </a:r>
            <a:endParaRPr kumimoji="0" lang="fr-FR" sz="36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Zone de texte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-460183" y="2550341"/>
            <a:ext cx="51689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EN DECLARATION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9C86F-80F3-4ADC-BEE2-6D45C711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fr-FR" sz="1200" b="0" i="0" u="none" strike="noStrike" kern="1200" cap="none" spc="0" normalizeH="0" baseline="0" noProof="1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D47FE40-6341-4344-BD04-2CE7E017880C}"/>
              </a:ext>
            </a:extLst>
          </p:cNvPr>
          <p:cNvGraphicFramePr>
            <a:graphicFrameLocks noGrp="1"/>
          </p:cNvGraphicFramePr>
          <p:nvPr/>
        </p:nvGraphicFramePr>
        <p:xfrm>
          <a:off x="4293326" y="904629"/>
          <a:ext cx="3983536" cy="1333500"/>
        </p:xfrm>
        <a:graphic>
          <a:graphicData uri="http://schemas.openxmlformats.org/drawingml/2006/table">
            <a:tbl>
              <a:tblPr/>
              <a:tblGrid>
                <a:gridCol w="2812868">
                  <a:extLst>
                    <a:ext uri="{9D8B030D-6E8A-4147-A177-3AD203B41FA5}">
                      <a16:colId xmlns:a16="http://schemas.microsoft.com/office/drawing/2014/main" val="429811883"/>
                    </a:ext>
                  </a:extLst>
                </a:gridCol>
                <a:gridCol w="1170668">
                  <a:extLst>
                    <a:ext uri="{9D8B030D-6E8A-4147-A177-3AD203B41FA5}">
                      <a16:colId xmlns:a16="http://schemas.microsoft.com/office/drawing/2014/main" val="39823028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Nombre par Ordre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fr-FR"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145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CNOM 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107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CNOP H 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691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CNOP G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41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ARS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67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CNOI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70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DCSSA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426235"/>
                  </a:ext>
                </a:extLst>
              </a:tr>
            </a:tbl>
          </a:graphicData>
        </a:graphic>
      </p:graphicFrame>
      <p:sp>
        <p:nvSpPr>
          <p:cNvPr id="19" name="Zone de texte 13">
            <a:extLst>
              <a:ext uri="{FF2B5EF4-FFF2-40B4-BE49-F238E27FC236}">
                <a16:creationId xmlns:a16="http://schemas.microsoft.com/office/drawing/2014/main" id="{46BEE37B-4C1C-4426-9070-715169356C0B}"/>
              </a:ext>
            </a:extLst>
          </p:cNvPr>
          <p:cNvSpPr txBox="1"/>
          <p:nvPr/>
        </p:nvSpPr>
        <p:spPr>
          <a:xfrm>
            <a:off x="5811185" y="2485993"/>
            <a:ext cx="5168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EN AUTORISATION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ED98F1CF-ACBC-489B-A7F6-0D5A7F31115D}"/>
              </a:ext>
            </a:extLst>
          </p:cNvPr>
          <p:cNvGraphicFramePr>
            <a:graphicFrameLocks noGrp="1"/>
          </p:cNvGraphicFramePr>
          <p:nvPr/>
        </p:nvGraphicFramePr>
        <p:xfrm>
          <a:off x="198330" y="2887146"/>
          <a:ext cx="4047099" cy="3557147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908764">
                  <a:extLst>
                    <a:ext uri="{9D8B030D-6E8A-4147-A177-3AD203B41FA5}">
                      <a16:colId xmlns:a16="http://schemas.microsoft.com/office/drawing/2014/main" val="493333831"/>
                    </a:ext>
                  </a:extLst>
                </a:gridCol>
                <a:gridCol w="1138335">
                  <a:extLst>
                    <a:ext uri="{9D8B030D-6E8A-4147-A177-3AD203B41FA5}">
                      <a16:colId xmlns:a16="http://schemas.microsoft.com/office/drawing/2014/main" val="55693482"/>
                    </a:ext>
                  </a:extLst>
                </a:gridCol>
              </a:tblGrid>
              <a:tr h="30106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Recommandations (38)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FR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31638"/>
                  </a:ext>
                </a:extLst>
              </a:tr>
              <a:tr h="30106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CNOM (33)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252239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Rémunération NETTE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43615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Autres / Absence convention / erreur régime / Bulletin inscription manquant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779156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ACA incomplète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647690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PADHUE = Etudiant hospitalité interdite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845959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Hors délai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44287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ARS (1)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518326"/>
                  </a:ext>
                </a:extLst>
              </a:tr>
              <a:tr h="2932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ARS non compétent et avantage octroyé non conforme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268006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fr-F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CNOP G (2)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741433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Absence date de signature de l’industriel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653700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Notification absence ACA non justifiée</a:t>
                      </a:r>
                      <a:endParaRPr lang="fr-FR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846552"/>
                  </a:ext>
                </a:extLst>
              </a:tr>
              <a:tr h="23520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CNOP H (2)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59702"/>
                  </a:ext>
                </a:extLst>
              </a:tr>
              <a:tr h="13489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Cocher la lase agent public </a:t>
                      </a:r>
                      <a:endParaRPr lang="fr-FR" sz="14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919656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BFD4AD4F-83F8-4454-B51D-668C1ABC2CD2}"/>
              </a:ext>
            </a:extLst>
          </p:cNvPr>
          <p:cNvGraphicFramePr>
            <a:graphicFrameLocks noGrp="1"/>
          </p:cNvGraphicFramePr>
          <p:nvPr/>
        </p:nvGraphicFramePr>
        <p:xfrm>
          <a:off x="5143242" y="2793770"/>
          <a:ext cx="3133620" cy="367903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144575">
                  <a:extLst>
                    <a:ext uri="{9D8B030D-6E8A-4147-A177-3AD203B41FA5}">
                      <a16:colId xmlns:a16="http://schemas.microsoft.com/office/drawing/2014/main" val="142085409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616932913"/>
                    </a:ext>
                  </a:extLst>
                </a:gridCol>
              </a:tblGrid>
              <a:tr h="34716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Demande de compléments (13)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632095"/>
                  </a:ext>
                </a:extLst>
              </a:tr>
              <a:tr h="287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CNOM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6386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d'identité du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PdS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03786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Spécialités sans lien avec la manifestation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47548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Rémunération nette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33633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Programme/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details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des droits ouvert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6392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ACA</a:t>
                      </a:r>
                    </a:p>
                  </a:txBody>
                  <a:tcPr marL="257175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77912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17547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d'identité du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PdS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63221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CNOP H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44859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Hospitalité disproportionnée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874937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CNOP G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70680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identité du PDS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03709"/>
                  </a:ext>
                </a:extLst>
              </a:tr>
              <a:tr h="2249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Sous réserve de billets d’avion en classe ECO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0059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D69B8B4C-4B86-490F-98F4-35FBCBE7DFF8}"/>
              </a:ext>
            </a:extLst>
          </p:cNvPr>
          <p:cNvGraphicFramePr>
            <a:graphicFrameLocks noGrp="1"/>
          </p:cNvGraphicFramePr>
          <p:nvPr/>
        </p:nvGraphicFramePr>
        <p:xfrm>
          <a:off x="8496355" y="2793770"/>
          <a:ext cx="3129588" cy="202190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137092">
                  <a:extLst>
                    <a:ext uri="{9D8B030D-6E8A-4147-A177-3AD203B41FA5}">
                      <a16:colId xmlns:a16="http://schemas.microsoft.com/office/drawing/2014/main" val="142085409"/>
                    </a:ext>
                  </a:extLst>
                </a:gridCol>
                <a:gridCol w="992496">
                  <a:extLst>
                    <a:ext uri="{9D8B030D-6E8A-4147-A177-3AD203B41FA5}">
                      <a16:colId xmlns:a16="http://schemas.microsoft.com/office/drawing/2014/main" val="616932913"/>
                    </a:ext>
                  </a:extLst>
                </a:gridCol>
              </a:tblGrid>
              <a:tr h="347165">
                <a:tc>
                  <a:txBody>
                    <a:bodyPr/>
                    <a:lstStyle/>
                    <a:p>
                      <a:pPr algn="l" fontAlgn="b"/>
                      <a:r>
                        <a:rPr lang="fr-FR" sz="135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Autorisations après un refus 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632095"/>
                  </a:ext>
                </a:extLst>
              </a:tr>
              <a:tr h="287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CNOM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6386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Rémunération déraisonnable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03786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Programme manquant et détail des droits ouverts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2612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87313" indent="0" algn="l" defTabSz="914400" rtl="0" eaLnBrk="1" fontAlgn="b" latinLnBrk="0" hangingPunct="1"/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Spécialité PS sans lien avec la manifestation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85034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DCSSA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99176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Tarif hospitalité trop élevé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539357"/>
                  </a:ext>
                </a:extLst>
              </a:tr>
            </a:tbl>
          </a:graphicData>
        </a:graphic>
      </p:graphicFrame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6DCA04C-2462-0DA0-04C6-1B324FCBF925}"/>
              </a:ext>
            </a:extLst>
          </p:cNvPr>
          <p:cNvGraphicFramePr>
            <a:graphicFrameLocks noGrp="1"/>
          </p:cNvGraphicFramePr>
          <p:nvPr/>
        </p:nvGraphicFramePr>
        <p:xfrm>
          <a:off x="8496355" y="4928991"/>
          <a:ext cx="3129588" cy="154096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137092">
                  <a:extLst>
                    <a:ext uri="{9D8B030D-6E8A-4147-A177-3AD203B41FA5}">
                      <a16:colId xmlns:a16="http://schemas.microsoft.com/office/drawing/2014/main" val="142085409"/>
                    </a:ext>
                  </a:extLst>
                </a:gridCol>
                <a:gridCol w="992496">
                  <a:extLst>
                    <a:ext uri="{9D8B030D-6E8A-4147-A177-3AD203B41FA5}">
                      <a16:colId xmlns:a16="http://schemas.microsoft.com/office/drawing/2014/main" val="616932913"/>
                    </a:ext>
                  </a:extLst>
                </a:gridCol>
              </a:tblGrid>
              <a:tr h="347165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Refus Définitifs (3)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632095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CNOI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95833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Absence inscription à l’ordre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566852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DCSSA</a:t>
                      </a:r>
                    </a:p>
                  </a:txBody>
                  <a:tcPr marL="85725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85034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Tarif hospitalité trop élevé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99176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Rémunération déraisonnable</a:t>
                      </a:r>
                    </a:p>
                  </a:txBody>
                  <a:tcPr marL="17145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86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33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B74A46-D72B-8C2C-86B9-758356C4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CD1239B-222F-4485-B527-6BEE956E53DB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FBEA5D-C5BC-9338-52CF-673F779E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0" smtClean="0"/>
              <a:t>23</a:t>
            </a:fld>
            <a:endParaRPr lang="fr-FR" noProof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DF42FE-E243-965E-C16F-01CCA8B90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92653"/>
              </p:ext>
            </p:extLst>
          </p:nvPr>
        </p:nvGraphicFramePr>
        <p:xfrm>
          <a:off x="757646" y="1088571"/>
          <a:ext cx="10345782" cy="5088400"/>
        </p:xfrm>
        <a:graphic>
          <a:graphicData uri="http://schemas.openxmlformats.org/drawingml/2006/table">
            <a:tbl>
              <a:tblPr/>
              <a:tblGrid>
                <a:gridCol w="1806978">
                  <a:extLst>
                    <a:ext uri="{9D8B030D-6E8A-4147-A177-3AD203B41FA5}">
                      <a16:colId xmlns:a16="http://schemas.microsoft.com/office/drawing/2014/main" val="1274995390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660538622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2723288556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3149148225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1791386592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234249255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3181841169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2065268590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1231370410"/>
                    </a:ext>
                  </a:extLst>
                </a:gridCol>
                <a:gridCol w="778942">
                  <a:extLst>
                    <a:ext uri="{9D8B030D-6E8A-4147-A177-3AD203B41FA5}">
                      <a16:colId xmlns:a16="http://schemas.microsoft.com/office/drawing/2014/main" val="1285452438"/>
                    </a:ext>
                  </a:extLst>
                </a:gridCol>
                <a:gridCol w="700836">
                  <a:extLst>
                    <a:ext uri="{9D8B030D-6E8A-4147-A177-3AD203B41FA5}">
                      <a16:colId xmlns:a16="http://schemas.microsoft.com/office/drawing/2014/main" val="4247044973"/>
                    </a:ext>
                  </a:extLst>
                </a:gridCol>
                <a:gridCol w="734613">
                  <a:extLst>
                    <a:ext uri="{9D8B030D-6E8A-4147-A177-3AD203B41FA5}">
                      <a16:colId xmlns:a16="http://schemas.microsoft.com/office/drawing/2014/main" val="3877587718"/>
                    </a:ext>
                  </a:extLst>
                </a:gridCol>
                <a:gridCol w="717725">
                  <a:extLst>
                    <a:ext uri="{9D8B030D-6E8A-4147-A177-3AD203B41FA5}">
                      <a16:colId xmlns:a16="http://schemas.microsoft.com/office/drawing/2014/main" val="568628823"/>
                    </a:ext>
                  </a:extLst>
                </a:gridCol>
              </a:tblGrid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Soumission par typologie de dossier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JUIN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JUILLET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AOUT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SEPTEMBRE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OCTOBRE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NOVEMBRE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DECEMBRE</a:t>
                      </a:r>
                    </a:p>
                  </a:txBody>
                  <a:tcPr marL="5274" marR="5274" marT="5274" marB="253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30762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Autorisation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30267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Autorisation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20785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Déclaration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000179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Déclaration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379384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Autorisation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939127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Autorisation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83234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Déclarations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753487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Déclarations hors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911597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Conventions simplifiées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8294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Conventions simplifiées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127771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Autorisation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504700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Autorisation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261945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Déclaration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789489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Déclaration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620051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Autorisation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093276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Autorisation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465683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Déclaration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373830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Déclaration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547378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Autorisation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53218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Autorisation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39243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Déclaration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426528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Déclaration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241280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 liste de pressenties dans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91271"/>
                  </a:ext>
                </a:extLst>
              </a:tr>
              <a:tr h="2035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 liste de pressenties hors les délais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74" marR="5274" marT="5274" marB="2531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263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70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560F3E-E3C8-5184-2590-7399B9FE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CD1239B-222F-4485-B527-6BEE956E53DB}" type="datetime1">
              <a:rPr lang="fr-FR" noProof="0" smtClean="0"/>
              <a:t>12/04/2024</a:t>
            </a:fld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2FA355-90C9-A96F-E9D5-157E94D1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0" smtClean="0"/>
              <a:t>24</a:t>
            </a:fld>
            <a:endParaRPr lang="fr-FR" noProof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DAAF856-D3A2-03CB-D239-C78A5A855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56889"/>
              </p:ext>
            </p:extLst>
          </p:nvPr>
        </p:nvGraphicFramePr>
        <p:xfrm>
          <a:off x="646614" y="1642661"/>
          <a:ext cx="10515596" cy="2696875"/>
        </p:xfrm>
        <a:graphic>
          <a:graphicData uri="http://schemas.openxmlformats.org/drawingml/2006/table">
            <a:tbl>
              <a:tblPr/>
              <a:tblGrid>
                <a:gridCol w="1835829">
                  <a:extLst>
                    <a:ext uri="{9D8B030D-6E8A-4147-A177-3AD203B41FA5}">
                      <a16:colId xmlns:a16="http://schemas.microsoft.com/office/drawing/2014/main" val="1723895679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3367990787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611448425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721707152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1466302844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3997015297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2179169854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2514436486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749617112"/>
                    </a:ext>
                  </a:extLst>
                </a:gridCol>
                <a:gridCol w="794093">
                  <a:extLst>
                    <a:ext uri="{9D8B030D-6E8A-4147-A177-3AD203B41FA5}">
                      <a16:colId xmlns:a16="http://schemas.microsoft.com/office/drawing/2014/main" val="1722058578"/>
                    </a:ext>
                  </a:extLst>
                </a:gridCol>
                <a:gridCol w="712228">
                  <a:extLst>
                    <a:ext uri="{9D8B030D-6E8A-4147-A177-3AD203B41FA5}">
                      <a16:colId xmlns:a16="http://schemas.microsoft.com/office/drawing/2014/main" val="893400160"/>
                    </a:ext>
                  </a:extLst>
                </a:gridCol>
                <a:gridCol w="744974">
                  <a:extLst>
                    <a:ext uri="{9D8B030D-6E8A-4147-A177-3AD203B41FA5}">
                      <a16:colId xmlns:a16="http://schemas.microsoft.com/office/drawing/2014/main" val="1535771898"/>
                    </a:ext>
                  </a:extLst>
                </a:gridCol>
                <a:gridCol w="730648">
                  <a:extLst>
                    <a:ext uri="{9D8B030D-6E8A-4147-A177-3AD203B41FA5}">
                      <a16:colId xmlns:a16="http://schemas.microsoft.com/office/drawing/2014/main" val="1671096442"/>
                    </a:ext>
                  </a:extLst>
                </a:gridCol>
              </a:tblGrid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Conformité signature contrats et conventions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JUIN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JUILLET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AOUT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OCTOBRE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801629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conventions date conforme 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59972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conventions date non conforme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19649"/>
                  </a:ext>
                </a:extLst>
              </a:tr>
              <a:tr h="222351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CCS et APDS Autorisation date conforme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395108"/>
                  </a:ext>
                </a:extLst>
              </a:tr>
              <a:tr h="222351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CCS et APDS Autorisation date non conforme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266616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41926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RP et Staff simplifiées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JUIN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JUILLET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AOUT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SEPTEMBRE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OCTOBRE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NOVEMBRE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DECEMBRE</a:t>
                      </a:r>
                    </a:p>
                  </a:txBody>
                  <a:tcPr marL="6142" marR="6142" marT="61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88332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Simplifiées réalisées dans la période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995690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simplifié réalisées dans la période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5459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Réunions simplifiées MOE dans les délais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99778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Réunions simplifiées MOE hors les délais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856928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avr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jui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juil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aou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1749"/>
                  </a:ext>
                </a:extLst>
              </a:tr>
              <a:tr h="2047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6142" marR="6142" marT="61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696266"/>
                  </a:ext>
                </a:extLst>
              </a:tr>
            </a:tbl>
          </a:graphicData>
        </a:graphic>
      </p:graphicFrame>
      <p:sp>
        <p:nvSpPr>
          <p:cNvPr id="6" name="Bulle narrative : rectangle 5">
            <a:extLst>
              <a:ext uri="{FF2B5EF4-FFF2-40B4-BE49-F238E27FC236}">
                <a16:creationId xmlns:a16="http://schemas.microsoft.com/office/drawing/2014/main" id="{723B57CC-5958-FF03-BC62-17DD968EEE0F}"/>
              </a:ext>
            </a:extLst>
          </p:cNvPr>
          <p:cNvSpPr/>
          <p:nvPr/>
        </p:nvSpPr>
        <p:spPr>
          <a:xfrm>
            <a:off x="1010194" y="720086"/>
            <a:ext cx="3204755" cy="612325"/>
          </a:xfrm>
          <a:prstGeom prst="wedgeRectCallout">
            <a:avLst>
              <a:gd name="adj1" fmla="val -31703"/>
              <a:gd name="adj2" fmla="val 993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Tracked</a:t>
            </a:r>
            <a:r>
              <a:rPr lang="fr-FR"/>
              <a:t> </a:t>
            </a:r>
            <a:r>
              <a:rPr lang="fr-FR" err="1"/>
              <a:t>only</a:t>
            </a:r>
            <a:r>
              <a:rPr lang="fr-FR"/>
              <a:t> for </a:t>
            </a:r>
            <a:r>
              <a:rPr lang="fr-FR" err="1"/>
              <a:t>authorization</a:t>
            </a:r>
            <a:r>
              <a:rPr lang="fr-FR"/>
              <a:t>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78C9EB-944A-0840-44B3-3C39A4345460}"/>
              </a:ext>
            </a:extLst>
          </p:cNvPr>
          <p:cNvSpPr/>
          <p:nvPr/>
        </p:nvSpPr>
        <p:spPr>
          <a:xfrm>
            <a:off x="714102" y="4990011"/>
            <a:ext cx="10639697" cy="426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Ajouter nombre total de conventions d’hospitalité signées en 2022</a:t>
            </a:r>
          </a:p>
        </p:txBody>
      </p:sp>
    </p:spTree>
    <p:extLst>
      <p:ext uri="{BB962C8B-B14F-4D97-AF65-F5344CB8AC3E}">
        <p14:creationId xmlns:p14="http://schemas.microsoft.com/office/powerpoint/2010/main" val="275858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 2023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1" dirty="0" smtClean="0"/>
              <a:t>26</a:t>
            </a:fld>
            <a:endParaRPr lang="fr-FR" noProof="1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A8B9CF-6450-4CA6-AFAA-D5A1777D062A}"/>
              </a:ext>
            </a:extLst>
          </p:cNvPr>
          <p:cNvGrpSpPr/>
          <p:nvPr/>
        </p:nvGrpSpPr>
        <p:grpSpPr>
          <a:xfrm>
            <a:off x="335360" y="1465717"/>
            <a:ext cx="8128000" cy="4733834"/>
            <a:chOff x="560122" y="1395885"/>
            <a:chExt cx="8128000" cy="4733834"/>
          </a:xfrm>
        </p:grpSpPr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E8824B71-5C23-44BB-81DC-99FB35B54C79}"/>
                </a:ext>
              </a:extLst>
            </p:cNvPr>
            <p:cNvGraphicFramePr/>
            <p:nvPr/>
          </p:nvGraphicFramePr>
          <p:xfrm>
            <a:off x="560122" y="1395885"/>
            <a:ext cx="8128000" cy="4733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6360935-665A-4D59-8547-59E49E872837}"/>
                </a:ext>
              </a:extLst>
            </p:cNvPr>
            <p:cNvSpPr txBox="1"/>
            <p:nvPr/>
          </p:nvSpPr>
          <p:spPr>
            <a:xfrm>
              <a:off x="969922" y="5519988"/>
              <a:ext cx="432048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>
                  <a:solidFill>
                    <a:sysClr val="windowText" lastClr="000000"/>
                  </a:solidFill>
                </a:rPr>
                <a:t>99%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7A41C1A-776F-FA01-2C06-15C9868BC7DA}"/>
                </a:ext>
              </a:extLst>
            </p:cNvPr>
            <p:cNvSpPr txBox="1"/>
            <p:nvPr/>
          </p:nvSpPr>
          <p:spPr>
            <a:xfrm>
              <a:off x="1568234" y="5519988"/>
              <a:ext cx="468000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95565A3-086A-7311-8C10-D9D5DC3571FC}"/>
                </a:ext>
              </a:extLst>
            </p:cNvPr>
            <p:cNvSpPr txBox="1"/>
            <p:nvPr/>
          </p:nvSpPr>
          <p:spPr>
            <a:xfrm>
              <a:off x="2261161" y="5519988"/>
              <a:ext cx="432048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>
                  <a:solidFill>
                    <a:sysClr val="windowText" lastClr="000000"/>
                  </a:solidFill>
                </a:rPr>
                <a:t>99%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4BEF01A-1551-C310-81B1-C23C8E14B2A0}"/>
                </a:ext>
              </a:extLst>
            </p:cNvPr>
            <p:cNvSpPr txBox="1"/>
            <p:nvPr/>
          </p:nvSpPr>
          <p:spPr>
            <a:xfrm>
              <a:off x="2918136" y="5519988"/>
              <a:ext cx="432048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>
                  <a:solidFill>
                    <a:sysClr val="windowText" lastClr="000000"/>
                  </a:solidFill>
                </a:rPr>
                <a:t>99%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26384CC-A6BA-5CF4-815B-B551E9AC975D}"/>
                </a:ext>
              </a:extLst>
            </p:cNvPr>
            <p:cNvSpPr txBox="1"/>
            <p:nvPr/>
          </p:nvSpPr>
          <p:spPr>
            <a:xfrm>
              <a:off x="3546786" y="5519988"/>
              <a:ext cx="432048" cy="21544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>
                  <a:solidFill>
                    <a:sysClr val="windowText" lastClr="000000"/>
                  </a:solidFill>
                </a:rPr>
                <a:t>98%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CA8399EF-B1EF-9A40-7A09-B30CBC156777}"/>
              </a:ext>
            </a:extLst>
          </p:cNvPr>
          <p:cNvSpPr txBox="1"/>
          <p:nvPr/>
        </p:nvSpPr>
        <p:spPr>
          <a:xfrm>
            <a:off x="335360" y="830462"/>
            <a:ext cx="7992888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Suivi mensuel des dossiers soumis aux instances tous types de dossiers confondus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E0682B9-A488-F456-89A2-B48427662B0A}"/>
              </a:ext>
            </a:extLst>
          </p:cNvPr>
          <p:cNvSpPr txBox="1"/>
          <p:nvPr/>
        </p:nvSpPr>
        <p:spPr>
          <a:xfrm>
            <a:off x="8688288" y="830462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Nombre dossiers soumis en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2CA67D0-EFF5-7AF2-2E65-60931DA8A9DD}"/>
              </a:ext>
            </a:extLst>
          </p:cNvPr>
          <p:cNvSpPr txBox="1">
            <a:spLocks/>
          </p:cNvSpPr>
          <p:nvPr/>
        </p:nvSpPr>
        <p:spPr>
          <a:xfrm>
            <a:off x="335360" y="128163"/>
            <a:ext cx="7416824" cy="1175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Soumissions aux instances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C5E26F1-5470-116B-37F9-F677F8075F9B}"/>
              </a:ext>
            </a:extLst>
          </p:cNvPr>
          <p:cNvSpPr>
            <a:spLocks noGrp="1"/>
          </p:cNvSpPr>
          <p:nvPr/>
        </p:nvSpPr>
        <p:spPr>
          <a:xfrm>
            <a:off x="8688288" y="1351035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1639</a:t>
            </a:r>
          </a:p>
          <a:p>
            <a:pPr lvl="1" algn="r"/>
            <a:r>
              <a:rPr lang="en-US"/>
              <a:t>Year to Date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D1C1696-BBE6-CE20-0361-666BDA9D3C00}"/>
              </a:ext>
            </a:extLst>
          </p:cNvPr>
          <p:cNvSpPr txBox="1"/>
          <p:nvPr/>
        </p:nvSpPr>
        <p:spPr>
          <a:xfrm>
            <a:off x="8688288" y="4361958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Faits marquants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B0992E7D-10EC-A9BE-4AA2-ED6C6FA75EA6}"/>
              </a:ext>
            </a:extLst>
          </p:cNvPr>
          <p:cNvSpPr>
            <a:spLocks noGrp="1"/>
          </p:cNvSpPr>
          <p:nvPr/>
        </p:nvSpPr>
        <p:spPr>
          <a:xfrm>
            <a:off x="8688287" y="4889626"/>
            <a:ext cx="2943769" cy="987646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108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100" spc="0">
                <a:solidFill>
                  <a:schemeClr val="tx1"/>
                </a:solidFill>
              </a:rPr>
              <a:t>2023-046 : CCS declaration </a:t>
            </a:r>
            <a:r>
              <a:rPr lang="en-US" sz="1100" spc="0" err="1">
                <a:solidFill>
                  <a:schemeClr val="tx1"/>
                </a:solidFill>
              </a:rPr>
              <a:t>soumis</a:t>
            </a:r>
            <a:r>
              <a:rPr lang="en-US" sz="1100" spc="0">
                <a:solidFill>
                  <a:schemeClr val="tx1"/>
                </a:solidFill>
              </a:rPr>
              <a:t> hors </a:t>
            </a:r>
            <a:r>
              <a:rPr lang="en-US" sz="1100" spc="0" err="1">
                <a:solidFill>
                  <a:schemeClr val="tx1"/>
                </a:solidFill>
              </a:rPr>
              <a:t>délai</a:t>
            </a:r>
            <a:endParaRPr lang="en-US" sz="1100" spc="0">
              <a:solidFill>
                <a:schemeClr val="tx1"/>
              </a:solidFill>
            </a:endParaRPr>
          </a:p>
        </p:txBody>
      </p:sp>
      <p:sp>
        <p:nvSpPr>
          <p:cNvPr id="49" name="Zone de texte 12">
            <a:extLst>
              <a:ext uri="{FF2B5EF4-FFF2-40B4-BE49-F238E27FC236}">
                <a16:creationId xmlns:a16="http://schemas.microsoft.com/office/drawing/2014/main" id="{CB4A4009-AF3A-BABD-A1CF-8469017A1AA7}"/>
              </a:ext>
            </a:extLst>
          </p:cNvPr>
          <p:cNvSpPr txBox="1"/>
          <p:nvPr/>
        </p:nvSpPr>
        <p:spPr>
          <a:xfrm>
            <a:off x="5352754" y="1295955"/>
            <a:ext cx="2943769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rtl="0"/>
            <a:r>
              <a:rPr lang="fr-FR" sz="1200" i="1" noProof="1">
                <a:latin typeface="+mj-lt"/>
              </a:rPr>
              <a:t>Déclaration J-9 / Autorisaion J-60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DA5A05-EAE7-6331-7A95-82471404BE25}"/>
              </a:ext>
            </a:extLst>
          </p:cNvPr>
          <p:cNvSpPr txBox="1"/>
          <p:nvPr/>
        </p:nvSpPr>
        <p:spPr>
          <a:xfrm>
            <a:off x="9840416" y="6021288"/>
            <a:ext cx="1791640" cy="17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700"/>
              <a:t>Source: Atrium 27062023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D413BD-F507-B438-B0C1-1E9B58192203}"/>
              </a:ext>
            </a:extLst>
          </p:cNvPr>
          <p:cNvSpPr txBox="1"/>
          <p:nvPr/>
        </p:nvSpPr>
        <p:spPr>
          <a:xfrm>
            <a:off x="8696847" y="2581286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Taux de conformité délai soumission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52E6E8C-BDA3-B251-CF03-2C19D7537178}"/>
              </a:ext>
            </a:extLst>
          </p:cNvPr>
          <p:cNvSpPr>
            <a:spLocks noGrp="1"/>
          </p:cNvSpPr>
          <p:nvPr/>
        </p:nvSpPr>
        <p:spPr>
          <a:xfrm>
            <a:off x="8696847" y="3101859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99%</a:t>
            </a:r>
          </a:p>
          <a:p>
            <a:pPr lvl="1" algn="r"/>
            <a:r>
              <a:rPr lang="en-US"/>
              <a:t>Year to Date</a:t>
            </a:r>
          </a:p>
        </p:txBody>
      </p:sp>
      <p:grpSp>
        <p:nvGrpSpPr>
          <p:cNvPr id="35" name="Graphic 240" descr="Data analytics icon">
            <a:extLst>
              <a:ext uri="{FF2B5EF4-FFF2-40B4-BE49-F238E27FC236}">
                <a16:creationId xmlns:a16="http://schemas.microsoft.com/office/drawing/2014/main" id="{799FB9A6-3CCD-20B0-A5B8-1CDB9DCC332A}"/>
              </a:ext>
            </a:extLst>
          </p:cNvPr>
          <p:cNvGrpSpPr/>
          <p:nvPr/>
        </p:nvGrpSpPr>
        <p:grpSpPr>
          <a:xfrm>
            <a:off x="9002899" y="3231129"/>
            <a:ext cx="837517" cy="825624"/>
            <a:chOff x="9544170" y="1530351"/>
            <a:chExt cx="674479" cy="673638"/>
          </a:xfrm>
          <a:solidFill>
            <a:schemeClr val="tx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13B5C0D8-F7D4-5649-8B6C-EF42F2AD0832}"/>
                </a:ext>
              </a:extLst>
            </p:cNvPr>
            <p:cNvSpPr/>
            <p:nvPr/>
          </p:nvSpPr>
          <p:spPr>
            <a:xfrm flipV="1">
              <a:off x="9544170" y="1530351"/>
              <a:ext cx="674479" cy="673638"/>
            </a:xfrm>
            <a:custGeom>
              <a:avLst/>
              <a:gdLst>
                <a:gd name="connsiteX0" fmla="*/ 209153 w 674479"/>
                <a:gd name="connsiteY0" fmla="*/ 666560 h 673638"/>
                <a:gd name="connsiteX1" fmla="*/ 45248 w 674479"/>
                <a:gd name="connsiteY1" fmla="*/ 246265 h 673638"/>
                <a:gd name="connsiteX2" fmla="*/ 386499 w 674479"/>
                <a:gd name="connsiteY2" fmla="*/ 152376 h 673638"/>
                <a:gd name="connsiteX3" fmla="*/ 414786 w 674479"/>
                <a:gd name="connsiteY3" fmla="*/ 165818 h 673638"/>
                <a:gd name="connsiteX4" fmla="*/ 498444 w 674479"/>
                <a:gd name="connsiteY4" fmla="*/ 81959 h 673638"/>
                <a:gd name="connsiteX5" fmla="*/ 582302 w 674479"/>
                <a:gd name="connsiteY5" fmla="*/ -1899 h 673638"/>
                <a:gd name="connsiteX6" fmla="*/ 627441 w 674479"/>
                <a:gd name="connsiteY6" fmla="*/ 43240 h 673638"/>
                <a:gd name="connsiteX7" fmla="*/ 672580 w 674479"/>
                <a:gd name="connsiteY7" fmla="*/ 88379 h 673638"/>
                <a:gd name="connsiteX8" fmla="*/ 588521 w 674479"/>
                <a:gd name="connsiteY8" fmla="*/ 172639 h 673638"/>
                <a:gd name="connsiteX9" fmla="*/ 504663 w 674479"/>
                <a:gd name="connsiteY9" fmla="*/ 256898 h 673638"/>
                <a:gd name="connsiteX10" fmla="*/ 516499 w 674479"/>
                <a:gd name="connsiteY10" fmla="*/ 279969 h 673638"/>
                <a:gd name="connsiteX11" fmla="*/ 359014 w 674479"/>
                <a:gd name="connsiteY11" fmla="*/ 659137 h 673638"/>
                <a:gd name="connsiteX12" fmla="*/ 209153 w 674479"/>
                <a:gd name="connsiteY12" fmla="*/ 666560 h 673638"/>
                <a:gd name="connsiteX13" fmla="*/ 325712 w 674479"/>
                <a:gd name="connsiteY13" fmla="*/ 634059 h 673638"/>
                <a:gd name="connsiteX14" fmla="*/ 430635 w 674479"/>
                <a:gd name="connsiteY14" fmla="*/ 220586 h 673638"/>
                <a:gd name="connsiteX15" fmla="*/ 45048 w 674479"/>
                <a:gd name="connsiteY15" fmla="*/ 474970 h 673638"/>
                <a:gd name="connsiteX16" fmla="*/ 325712 w 674479"/>
                <a:gd name="connsiteY16" fmla="*/ 634059 h 673638"/>
                <a:gd name="connsiteX17" fmla="*/ 555219 w 674479"/>
                <a:gd name="connsiteY17" fmla="*/ 157592 h 673638"/>
                <a:gd name="connsiteX18" fmla="*/ 624432 w 674479"/>
                <a:gd name="connsiteY18" fmla="*/ 88179 h 673638"/>
                <a:gd name="connsiteX19" fmla="*/ 603367 w 674479"/>
                <a:gd name="connsiteY19" fmla="*/ 67314 h 673638"/>
                <a:gd name="connsiteX20" fmla="*/ 582101 w 674479"/>
                <a:gd name="connsiteY20" fmla="*/ 46249 h 673638"/>
                <a:gd name="connsiteX21" fmla="*/ 512688 w 674479"/>
                <a:gd name="connsiteY21" fmla="*/ 115864 h 673638"/>
                <a:gd name="connsiteX22" fmla="*/ 443073 w 674479"/>
                <a:gd name="connsiteY22" fmla="*/ 185478 h 673638"/>
                <a:gd name="connsiteX23" fmla="*/ 462533 w 674479"/>
                <a:gd name="connsiteY23" fmla="*/ 205741 h 673638"/>
                <a:gd name="connsiteX24" fmla="*/ 483999 w 674479"/>
                <a:gd name="connsiteY24" fmla="*/ 226404 h 673638"/>
                <a:gd name="connsiteX25" fmla="*/ 555219 w 674479"/>
                <a:gd name="connsiteY25" fmla="*/ 157592 h 67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479" h="673638">
                  <a:moveTo>
                    <a:pt x="209153" y="666560"/>
                  </a:moveTo>
                  <a:cubicBezTo>
                    <a:pt x="19569" y="613195"/>
                    <a:pt x="-60678" y="407161"/>
                    <a:pt x="45248" y="246265"/>
                  </a:cubicBezTo>
                  <a:cubicBezTo>
                    <a:pt x="117671" y="136126"/>
                    <a:pt x="267132" y="95000"/>
                    <a:pt x="386499" y="152376"/>
                  </a:cubicBezTo>
                  <a:lnTo>
                    <a:pt x="414786" y="165818"/>
                  </a:lnTo>
                  <a:lnTo>
                    <a:pt x="498444" y="81959"/>
                  </a:lnTo>
                  <a:lnTo>
                    <a:pt x="582302" y="-1899"/>
                  </a:lnTo>
                  <a:lnTo>
                    <a:pt x="627441" y="43240"/>
                  </a:lnTo>
                  <a:lnTo>
                    <a:pt x="672580" y="88379"/>
                  </a:lnTo>
                  <a:lnTo>
                    <a:pt x="588521" y="172639"/>
                  </a:lnTo>
                  <a:lnTo>
                    <a:pt x="504663" y="256898"/>
                  </a:lnTo>
                  <a:lnTo>
                    <a:pt x="516499" y="279969"/>
                  </a:lnTo>
                  <a:cubicBezTo>
                    <a:pt x="588922" y="421605"/>
                    <a:pt x="513089" y="604368"/>
                    <a:pt x="359014" y="659137"/>
                  </a:cubicBezTo>
                  <a:cubicBezTo>
                    <a:pt x="322502" y="671976"/>
                    <a:pt x="242857" y="675989"/>
                    <a:pt x="209153" y="666560"/>
                  </a:cubicBezTo>
                  <a:close/>
                  <a:moveTo>
                    <a:pt x="325712" y="634059"/>
                  </a:moveTo>
                  <a:cubicBezTo>
                    <a:pt x="513289" y="586513"/>
                    <a:pt x="573475" y="349985"/>
                    <a:pt x="430635" y="220586"/>
                  </a:cubicBezTo>
                  <a:cubicBezTo>
                    <a:pt x="249878" y="57083"/>
                    <a:pt x="-32792" y="243457"/>
                    <a:pt x="45048" y="474970"/>
                  </a:cubicBezTo>
                  <a:cubicBezTo>
                    <a:pt x="83967" y="591328"/>
                    <a:pt x="210758" y="663149"/>
                    <a:pt x="325712" y="634059"/>
                  </a:cubicBezTo>
                  <a:close/>
                  <a:moveTo>
                    <a:pt x="555219" y="157592"/>
                  </a:moveTo>
                  <a:lnTo>
                    <a:pt x="624432" y="88179"/>
                  </a:lnTo>
                  <a:lnTo>
                    <a:pt x="603367" y="67314"/>
                  </a:lnTo>
                  <a:lnTo>
                    <a:pt x="582101" y="46249"/>
                  </a:lnTo>
                  <a:lnTo>
                    <a:pt x="512688" y="115864"/>
                  </a:lnTo>
                  <a:lnTo>
                    <a:pt x="443073" y="185478"/>
                  </a:lnTo>
                  <a:lnTo>
                    <a:pt x="462533" y="205741"/>
                  </a:lnTo>
                  <a:cubicBezTo>
                    <a:pt x="473166" y="216975"/>
                    <a:pt x="482996" y="226204"/>
                    <a:pt x="483999" y="226404"/>
                  </a:cubicBezTo>
                  <a:cubicBezTo>
                    <a:pt x="485203" y="226605"/>
                    <a:pt x="517302" y="195710"/>
                    <a:pt x="555219" y="157592"/>
                  </a:cubicBez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841803F4-58D0-9A0A-ECEE-1218FA0CEDB7}"/>
                </a:ext>
              </a:extLst>
            </p:cNvPr>
            <p:cNvSpPr/>
            <p:nvPr/>
          </p:nvSpPr>
          <p:spPr>
            <a:xfrm flipV="1">
              <a:off x="9769265" y="1658310"/>
              <a:ext cx="96296" cy="224691"/>
            </a:xfrm>
            <a:custGeom>
              <a:avLst/>
              <a:gdLst>
                <a:gd name="connsiteX0" fmla="*/ -1596 w 96296"/>
                <a:gd name="connsiteY0" fmla="*/ 109942 h 224691"/>
                <a:gd name="connsiteX1" fmla="*/ -1596 w 96296"/>
                <a:gd name="connsiteY1" fmla="*/ -2404 h 224691"/>
                <a:gd name="connsiteX2" fmla="*/ 14453 w 96296"/>
                <a:gd name="connsiteY2" fmla="*/ -2404 h 224691"/>
                <a:gd name="connsiteX3" fmla="*/ 30503 w 96296"/>
                <a:gd name="connsiteY3" fmla="*/ -2404 h 224691"/>
                <a:gd name="connsiteX4" fmla="*/ 30503 w 96296"/>
                <a:gd name="connsiteY4" fmla="*/ 93893 h 224691"/>
                <a:gd name="connsiteX5" fmla="*/ 30503 w 96296"/>
                <a:gd name="connsiteY5" fmla="*/ 190189 h 224691"/>
                <a:gd name="connsiteX6" fmla="*/ 46552 w 96296"/>
                <a:gd name="connsiteY6" fmla="*/ 190189 h 224691"/>
                <a:gd name="connsiteX7" fmla="*/ 62602 w 96296"/>
                <a:gd name="connsiteY7" fmla="*/ 190189 h 224691"/>
                <a:gd name="connsiteX8" fmla="*/ 62602 w 96296"/>
                <a:gd name="connsiteY8" fmla="*/ 93893 h 224691"/>
                <a:gd name="connsiteX9" fmla="*/ 62602 w 96296"/>
                <a:gd name="connsiteY9" fmla="*/ -2404 h 224691"/>
                <a:gd name="connsiteX10" fmla="*/ 78651 w 96296"/>
                <a:gd name="connsiteY10" fmla="*/ -2404 h 224691"/>
                <a:gd name="connsiteX11" fmla="*/ 94701 w 96296"/>
                <a:gd name="connsiteY11" fmla="*/ -2404 h 224691"/>
                <a:gd name="connsiteX12" fmla="*/ 94701 w 96296"/>
                <a:gd name="connsiteY12" fmla="*/ 109942 h 224691"/>
                <a:gd name="connsiteX13" fmla="*/ 94701 w 96296"/>
                <a:gd name="connsiteY13" fmla="*/ 222288 h 224691"/>
                <a:gd name="connsiteX14" fmla="*/ 46552 w 96296"/>
                <a:gd name="connsiteY14" fmla="*/ 222288 h 224691"/>
                <a:gd name="connsiteX15" fmla="*/ -1596 w 96296"/>
                <a:gd name="connsiteY15" fmla="*/ 222288 h 224691"/>
                <a:gd name="connsiteX16" fmla="*/ -1596 w 96296"/>
                <a:gd name="connsiteY16" fmla="*/ 109942 h 2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224691">
                  <a:moveTo>
                    <a:pt x="-1596" y="109942"/>
                  </a:moveTo>
                  <a:lnTo>
                    <a:pt x="-1596" y="-2404"/>
                  </a:lnTo>
                  <a:lnTo>
                    <a:pt x="14453" y="-2404"/>
                  </a:lnTo>
                  <a:lnTo>
                    <a:pt x="30503" y="-2404"/>
                  </a:lnTo>
                  <a:lnTo>
                    <a:pt x="30503" y="93893"/>
                  </a:lnTo>
                  <a:lnTo>
                    <a:pt x="30503" y="190189"/>
                  </a:lnTo>
                  <a:lnTo>
                    <a:pt x="46552" y="190189"/>
                  </a:lnTo>
                  <a:lnTo>
                    <a:pt x="62602" y="190189"/>
                  </a:lnTo>
                  <a:lnTo>
                    <a:pt x="62602" y="93893"/>
                  </a:lnTo>
                  <a:lnTo>
                    <a:pt x="62602" y="-2404"/>
                  </a:lnTo>
                  <a:lnTo>
                    <a:pt x="78651" y="-2404"/>
                  </a:lnTo>
                  <a:lnTo>
                    <a:pt x="94701" y="-2404"/>
                  </a:lnTo>
                  <a:lnTo>
                    <a:pt x="94701" y="109942"/>
                  </a:lnTo>
                  <a:lnTo>
                    <a:pt x="94701" y="222288"/>
                  </a:lnTo>
                  <a:lnTo>
                    <a:pt x="46552" y="222288"/>
                  </a:lnTo>
                  <a:lnTo>
                    <a:pt x="-1596" y="222288"/>
                  </a:lnTo>
                  <a:lnTo>
                    <a:pt x="-1596" y="109942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56E1B587-D53F-32C9-6015-A3B419B2DF1F}"/>
                </a:ext>
              </a:extLst>
            </p:cNvPr>
            <p:cNvSpPr/>
            <p:nvPr/>
          </p:nvSpPr>
          <p:spPr>
            <a:xfrm flipV="1">
              <a:off x="9640870" y="1722507"/>
              <a:ext cx="96296" cy="160494"/>
            </a:xfrm>
            <a:custGeom>
              <a:avLst/>
              <a:gdLst>
                <a:gd name="connsiteX0" fmla="*/ -988 w 96296"/>
                <a:gd name="connsiteY0" fmla="*/ 78011 h 160494"/>
                <a:gd name="connsiteX1" fmla="*/ -988 w 96296"/>
                <a:gd name="connsiteY1" fmla="*/ -2236 h 160494"/>
                <a:gd name="connsiteX2" fmla="*/ 15061 w 96296"/>
                <a:gd name="connsiteY2" fmla="*/ -2236 h 160494"/>
                <a:gd name="connsiteX3" fmla="*/ 31111 w 96296"/>
                <a:gd name="connsiteY3" fmla="*/ -2236 h 160494"/>
                <a:gd name="connsiteX4" fmla="*/ 31111 w 96296"/>
                <a:gd name="connsiteY4" fmla="*/ 61962 h 160494"/>
                <a:gd name="connsiteX5" fmla="*/ 31111 w 96296"/>
                <a:gd name="connsiteY5" fmla="*/ 126159 h 160494"/>
                <a:gd name="connsiteX6" fmla="*/ 47160 w 96296"/>
                <a:gd name="connsiteY6" fmla="*/ 126159 h 160494"/>
                <a:gd name="connsiteX7" fmla="*/ 63210 w 96296"/>
                <a:gd name="connsiteY7" fmla="*/ 126159 h 160494"/>
                <a:gd name="connsiteX8" fmla="*/ 63210 w 96296"/>
                <a:gd name="connsiteY8" fmla="*/ 61962 h 160494"/>
                <a:gd name="connsiteX9" fmla="*/ 63210 w 96296"/>
                <a:gd name="connsiteY9" fmla="*/ -2236 h 160494"/>
                <a:gd name="connsiteX10" fmla="*/ 79259 w 96296"/>
                <a:gd name="connsiteY10" fmla="*/ -2236 h 160494"/>
                <a:gd name="connsiteX11" fmla="*/ 95309 w 96296"/>
                <a:gd name="connsiteY11" fmla="*/ -2236 h 160494"/>
                <a:gd name="connsiteX12" fmla="*/ 95309 w 96296"/>
                <a:gd name="connsiteY12" fmla="*/ 78011 h 160494"/>
                <a:gd name="connsiteX13" fmla="*/ 95309 w 96296"/>
                <a:gd name="connsiteY13" fmla="*/ 158258 h 160494"/>
                <a:gd name="connsiteX14" fmla="*/ 47160 w 96296"/>
                <a:gd name="connsiteY14" fmla="*/ 158258 h 160494"/>
                <a:gd name="connsiteX15" fmla="*/ -988 w 96296"/>
                <a:gd name="connsiteY15" fmla="*/ 158258 h 160494"/>
                <a:gd name="connsiteX16" fmla="*/ -988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988" y="78011"/>
                  </a:moveTo>
                  <a:lnTo>
                    <a:pt x="-988" y="-2236"/>
                  </a:lnTo>
                  <a:lnTo>
                    <a:pt x="15061" y="-2236"/>
                  </a:lnTo>
                  <a:lnTo>
                    <a:pt x="31111" y="-2236"/>
                  </a:lnTo>
                  <a:lnTo>
                    <a:pt x="31111" y="61962"/>
                  </a:lnTo>
                  <a:lnTo>
                    <a:pt x="31111" y="126159"/>
                  </a:lnTo>
                  <a:lnTo>
                    <a:pt x="47160" y="126159"/>
                  </a:lnTo>
                  <a:lnTo>
                    <a:pt x="63210" y="126159"/>
                  </a:lnTo>
                  <a:lnTo>
                    <a:pt x="63210" y="61962"/>
                  </a:lnTo>
                  <a:lnTo>
                    <a:pt x="63210" y="-2236"/>
                  </a:lnTo>
                  <a:lnTo>
                    <a:pt x="79259" y="-2236"/>
                  </a:lnTo>
                  <a:lnTo>
                    <a:pt x="95309" y="-2236"/>
                  </a:lnTo>
                  <a:lnTo>
                    <a:pt x="95309" y="78011"/>
                  </a:lnTo>
                  <a:lnTo>
                    <a:pt x="95309" y="158258"/>
                  </a:lnTo>
                  <a:lnTo>
                    <a:pt x="47160" y="158258"/>
                  </a:lnTo>
                  <a:lnTo>
                    <a:pt x="-988" y="158258"/>
                  </a:lnTo>
                  <a:lnTo>
                    <a:pt x="-988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16F96F98-2DA1-FB73-B93A-E73582B27AF4}"/>
                </a:ext>
              </a:extLst>
            </p:cNvPr>
            <p:cNvSpPr/>
            <p:nvPr/>
          </p:nvSpPr>
          <p:spPr>
            <a:xfrm flipV="1">
              <a:off x="9897660" y="1722507"/>
              <a:ext cx="96296" cy="160494"/>
            </a:xfrm>
            <a:custGeom>
              <a:avLst/>
              <a:gdLst>
                <a:gd name="connsiteX0" fmla="*/ -2204 w 96296"/>
                <a:gd name="connsiteY0" fmla="*/ 78011 h 160494"/>
                <a:gd name="connsiteX1" fmla="*/ -2204 w 96296"/>
                <a:gd name="connsiteY1" fmla="*/ -2236 h 160494"/>
                <a:gd name="connsiteX2" fmla="*/ 13845 w 96296"/>
                <a:gd name="connsiteY2" fmla="*/ -2236 h 160494"/>
                <a:gd name="connsiteX3" fmla="*/ 29895 w 96296"/>
                <a:gd name="connsiteY3" fmla="*/ -2236 h 160494"/>
                <a:gd name="connsiteX4" fmla="*/ 29895 w 96296"/>
                <a:gd name="connsiteY4" fmla="*/ 61962 h 160494"/>
                <a:gd name="connsiteX5" fmla="*/ 29895 w 96296"/>
                <a:gd name="connsiteY5" fmla="*/ 126159 h 160494"/>
                <a:gd name="connsiteX6" fmla="*/ 45944 w 96296"/>
                <a:gd name="connsiteY6" fmla="*/ 126159 h 160494"/>
                <a:gd name="connsiteX7" fmla="*/ 61994 w 96296"/>
                <a:gd name="connsiteY7" fmla="*/ 126159 h 160494"/>
                <a:gd name="connsiteX8" fmla="*/ 61994 w 96296"/>
                <a:gd name="connsiteY8" fmla="*/ 61962 h 160494"/>
                <a:gd name="connsiteX9" fmla="*/ 61994 w 96296"/>
                <a:gd name="connsiteY9" fmla="*/ -2236 h 160494"/>
                <a:gd name="connsiteX10" fmla="*/ 78043 w 96296"/>
                <a:gd name="connsiteY10" fmla="*/ -2236 h 160494"/>
                <a:gd name="connsiteX11" fmla="*/ 94093 w 96296"/>
                <a:gd name="connsiteY11" fmla="*/ -2236 h 160494"/>
                <a:gd name="connsiteX12" fmla="*/ 94093 w 96296"/>
                <a:gd name="connsiteY12" fmla="*/ 78011 h 160494"/>
                <a:gd name="connsiteX13" fmla="*/ 94093 w 96296"/>
                <a:gd name="connsiteY13" fmla="*/ 158258 h 160494"/>
                <a:gd name="connsiteX14" fmla="*/ 45944 w 96296"/>
                <a:gd name="connsiteY14" fmla="*/ 158258 h 160494"/>
                <a:gd name="connsiteX15" fmla="*/ -2204 w 96296"/>
                <a:gd name="connsiteY15" fmla="*/ 158258 h 160494"/>
                <a:gd name="connsiteX16" fmla="*/ -2204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2204" y="78011"/>
                  </a:moveTo>
                  <a:lnTo>
                    <a:pt x="-2204" y="-2236"/>
                  </a:lnTo>
                  <a:lnTo>
                    <a:pt x="13845" y="-2236"/>
                  </a:lnTo>
                  <a:lnTo>
                    <a:pt x="29895" y="-2236"/>
                  </a:lnTo>
                  <a:lnTo>
                    <a:pt x="29895" y="61962"/>
                  </a:lnTo>
                  <a:lnTo>
                    <a:pt x="29895" y="126159"/>
                  </a:lnTo>
                  <a:lnTo>
                    <a:pt x="45944" y="126159"/>
                  </a:lnTo>
                  <a:lnTo>
                    <a:pt x="61994" y="126159"/>
                  </a:lnTo>
                  <a:lnTo>
                    <a:pt x="61994" y="61962"/>
                  </a:lnTo>
                  <a:lnTo>
                    <a:pt x="61994" y="-2236"/>
                  </a:lnTo>
                  <a:lnTo>
                    <a:pt x="78043" y="-2236"/>
                  </a:lnTo>
                  <a:lnTo>
                    <a:pt x="94093" y="-2236"/>
                  </a:lnTo>
                  <a:lnTo>
                    <a:pt x="94093" y="78011"/>
                  </a:lnTo>
                  <a:lnTo>
                    <a:pt x="94093" y="158258"/>
                  </a:lnTo>
                  <a:lnTo>
                    <a:pt x="45944" y="158258"/>
                  </a:lnTo>
                  <a:lnTo>
                    <a:pt x="-2204" y="158258"/>
                  </a:lnTo>
                  <a:lnTo>
                    <a:pt x="-2204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B1ECF98-C249-3BA7-862A-E4A2A8EF2EC3}"/>
                </a:ext>
              </a:extLst>
            </p:cNvPr>
            <p:cNvSpPr/>
            <p:nvPr/>
          </p:nvSpPr>
          <p:spPr>
            <a:xfrm flipV="1">
              <a:off x="9640870" y="1915100"/>
              <a:ext cx="353087" cy="32098"/>
            </a:xfrm>
            <a:custGeom>
              <a:avLst/>
              <a:gdLst>
                <a:gd name="connsiteX0" fmla="*/ -1596 w 353087"/>
                <a:gd name="connsiteY0" fmla="*/ 14485 h 32098"/>
                <a:gd name="connsiteX1" fmla="*/ -1596 w 353087"/>
                <a:gd name="connsiteY1" fmla="*/ -1564 h 32098"/>
                <a:gd name="connsiteX2" fmla="*/ 174948 w 353087"/>
                <a:gd name="connsiteY2" fmla="*/ -1564 h 32098"/>
                <a:gd name="connsiteX3" fmla="*/ 351491 w 353087"/>
                <a:gd name="connsiteY3" fmla="*/ -1564 h 32098"/>
                <a:gd name="connsiteX4" fmla="*/ 351491 w 353087"/>
                <a:gd name="connsiteY4" fmla="*/ 14485 h 32098"/>
                <a:gd name="connsiteX5" fmla="*/ 351491 w 353087"/>
                <a:gd name="connsiteY5" fmla="*/ 30535 h 32098"/>
                <a:gd name="connsiteX6" fmla="*/ 174948 w 353087"/>
                <a:gd name="connsiteY6" fmla="*/ 30535 h 32098"/>
                <a:gd name="connsiteX7" fmla="*/ -1596 w 353087"/>
                <a:gd name="connsiteY7" fmla="*/ 30535 h 32098"/>
                <a:gd name="connsiteX8" fmla="*/ -1596 w 353087"/>
                <a:gd name="connsiteY8" fmla="*/ 14485 h 3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87" h="32098">
                  <a:moveTo>
                    <a:pt x="-1596" y="14485"/>
                  </a:moveTo>
                  <a:lnTo>
                    <a:pt x="-1596" y="-1564"/>
                  </a:lnTo>
                  <a:lnTo>
                    <a:pt x="174948" y="-1564"/>
                  </a:lnTo>
                  <a:lnTo>
                    <a:pt x="351491" y="-1564"/>
                  </a:lnTo>
                  <a:lnTo>
                    <a:pt x="351491" y="14485"/>
                  </a:lnTo>
                  <a:lnTo>
                    <a:pt x="351491" y="30535"/>
                  </a:lnTo>
                  <a:lnTo>
                    <a:pt x="174948" y="30535"/>
                  </a:lnTo>
                  <a:lnTo>
                    <a:pt x="-1596" y="30535"/>
                  </a:lnTo>
                  <a:lnTo>
                    <a:pt x="-1596" y="14485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241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fr-FR" noProof="1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A8B9CF-6450-4CA6-AFAA-D5A1777D062A}"/>
              </a:ext>
            </a:extLst>
          </p:cNvPr>
          <p:cNvGrpSpPr/>
          <p:nvPr/>
        </p:nvGrpSpPr>
        <p:grpSpPr>
          <a:xfrm>
            <a:off x="335360" y="1465717"/>
            <a:ext cx="8128000" cy="4733834"/>
            <a:chOff x="560122" y="1395885"/>
            <a:chExt cx="8128000" cy="4733834"/>
          </a:xfrm>
        </p:grpSpPr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E8824B71-5C23-44BB-81DC-99FB35B54C79}"/>
                </a:ext>
              </a:extLst>
            </p:cNvPr>
            <p:cNvGraphicFramePr/>
            <p:nvPr/>
          </p:nvGraphicFramePr>
          <p:xfrm>
            <a:off x="560122" y="1395885"/>
            <a:ext cx="8128000" cy="4733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6360935-665A-4D59-8547-59E49E872837}"/>
                </a:ext>
              </a:extLst>
            </p:cNvPr>
            <p:cNvSpPr txBox="1"/>
            <p:nvPr/>
          </p:nvSpPr>
          <p:spPr>
            <a:xfrm>
              <a:off x="969922" y="5519408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411EEC2-8361-1F01-C694-4DE18440AF08}"/>
                </a:ext>
              </a:extLst>
            </p:cNvPr>
            <p:cNvSpPr txBox="1"/>
            <p:nvPr/>
          </p:nvSpPr>
          <p:spPr>
            <a:xfrm>
              <a:off x="1640242" y="5929664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13F03BF-E57A-DB21-AE56-8D19A1098EAA}"/>
                </a:ext>
              </a:extLst>
            </p:cNvPr>
            <p:cNvSpPr txBox="1"/>
            <p:nvPr/>
          </p:nvSpPr>
          <p:spPr>
            <a:xfrm>
              <a:off x="2216306" y="5519408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DD6462C-4834-385B-A08D-ECB6B52D6DF9}"/>
                </a:ext>
              </a:extLst>
            </p:cNvPr>
            <p:cNvSpPr txBox="1"/>
            <p:nvPr/>
          </p:nvSpPr>
          <p:spPr>
            <a:xfrm>
              <a:off x="2904834" y="5533054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639C601-C2F3-6CE0-A83B-E6CB721CEC1A}"/>
                </a:ext>
              </a:extLst>
            </p:cNvPr>
            <p:cNvSpPr txBox="1"/>
            <p:nvPr/>
          </p:nvSpPr>
          <p:spPr>
            <a:xfrm>
              <a:off x="3530658" y="5519407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CA8399EF-B1EF-9A40-7A09-B30CBC156777}"/>
              </a:ext>
            </a:extLst>
          </p:cNvPr>
          <p:cNvSpPr txBox="1"/>
          <p:nvPr/>
        </p:nvSpPr>
        <p:spPr>
          <a:xfrm>
            <a:off x="335360" y="830462"/>
            <a:ext cx="7992888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Suivi mensuel des contrats en régime d’autorisation datés &amp; signés avant le début de la prestation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2CA67D0-EFF5-7AF2-2E65-60931DA8A9DD}"/>
              </a:ext>
            </a:extLst>
          </p:cNvPr>
          <p:cNvSpPr txBox="1">
            <a:spLocks/>
          </p:cNvSpPr>
          <p:nvPr/>
        </p:nvSpPr>
        <p:spPr>
          <a:xfrm>
            <a:off x="335359" y="128163"/>
            <a:ext cx="11412139" cy="1175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/>
              <a:t>Signature des CCS et contrats asso de PDS – régime d’autorisation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B6A634-9A71-0880-96AE-3CF713FFAA44}"/>
              </a:ext>
            </a:extLst>
          </p:cNvPr>
          <p:cNvSpPr txBox="1"/>
          <p:nvPr/>
        </p:nvSpPr>
        <p:spPr>
          <a:xfrm>
            <a:off x="9840416" y="6021288"/>
            <a:ext cx="1791640" cy="17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700"/>
              <a:t>Source: Atrium 27062023</a:t>
            </a:r>
          </a:p>
        </p:txBody>
      </p:sp>
      <p:sp>
        <p:nvSpPr>
          <p:cNvPr id="4" name="Zone de texte 12">
            <a:extLst>
              <a:ext uri="{FF2B5EF4-FFF2-40B4-BE49-F238E27FC236}">
                <a16:creationId xmlns:a16="http://schemas.microsoft.com/office/drawing/2014/main" id="{EB233830-2EF6-5330-C1D8-C898D27D59CC}"/>
              </a:ext>
            </a:extLst>
          </p:cNvPr>
          <p:cNvSpPr txBox="1"/>
          <p:nvPr/>
        </p:nvSpPr>
        <p:spPr>
          <a:xfrm>
            <a:off x="5352754" y="1295955"/>
            <a:ext cx="2943769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rtl="0"/>
            <a:r>
              <a:rPr lang="fr-FR" sz="1200" i="1" noProof="1">
                <a:latin typeface="+mj-lt"/>
              </a:rPr>
              <a:t>Au plus tard à J-1 avant le début de contrat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28E5DC-737E-C65A-49FB-F94F155F4123}"/>
              </a:ext>
            </a:extLst>
          </p:cNvPr>
          <p:cNvSpPr txBox="1"/>
          <p:nvPr/>
        </p:nvSpPr>
        <p:spPr>
          <a:xfrm>
            <a:off x="8688288" y="830462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Nombre contrats signés en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51C4575-8FA6-052A-3843-6E1577F2E0B6}"/>
              </a:ext>
            </a:extLst>
          </p:cNvPr>
          <p:cNvSpPr>
            <a:spLocks noGrp="1"/>
          </p:cNvSpPr>
          <p:nvPr/>
        </p:nvSpPr>
        <p:spPr>
          <a:xfrm>
            <a:off x="8688288" y="1351035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107</a:t>
            </a:r>
          </a:p>
          <a:p>
            <a:pPr lvl="1" algn="r"/>
            <a:r>
              <a:rPr lang="en-US"/>
              <a:t>Year to Date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0A67C3-8095-1AFB-7B6B-CD1038C359C7}"/>
              </a:ext>
            </a:extLst>
          </p:cNvPr>
          <p:cNvSpPr txBox="1"/>
          <p:nvPr/>
        </p:nvSpPr>
        <p:spPr>
          <a:xfrm>
            <a:off x="8688288" y="4361958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Faits marquants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F087EF2-EC6D-D792-F0EA-8D8340CD805F}"/>
              </a:ext>
            </a:extLst>
          </p:cNvPr>
          <p:cNvSpPr>
            <a:spLocks noGrp="1"/>
          </p:cNvSpPr>
          <p:nvPr/>
        </p:nvSpPr>
        <p:spPr>
          <a:xfrm>
            <a:off x="8688287" y="4889626"/>
            <a:ext cx="2943769" cy="987646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108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0">
                <a:solidFill>
                  <a:schemeClr val="tx1"/>
                </a:solidFill>
              </a:rPr>
              <a:t>RAS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C8A865-DB07-D715-4004-D5F66DBF2428}"/>
              </a:ext>
            </a:extLst>
          </p:cNvPr>
          <p:cNvSpPr txBox="1"/>
          <p:nvPr/>
        </p:nvSpPr>
        <p:spPr>
          <a:xfrm>
            <a:off x="8696847" y="2581286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Taux de conformité sur l’année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52DF2EE-5D0C-E22F-4FDF-75A0398A7A7A}"/>
              </a:ext>
            </a:extLst>
          </p:cNvPr>
          <p:cNvSpPr>
            <a:spLocks noGrp="1"/>
          </p:cNvSpPr>
          <p:nvPr/>
        </p:nvSpPr>
        <p:spPr>
          <a:xfrm>
            <a:off x="8696847" y="3101859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100%</a:t>
            </a:r>
          </a:p>
          <a:p>
            <a:pPr lvl="1" algn="r"/>
            <a:r>
              <a:rPr lang="en-US"/>
              <a:t>Year to Date</a:t>
            </a:r>
          </a:p>
        </p:txBody>
      </p:sp>
      <p:grpSp>
        <p:nvGrpSpPr>
          <p:cNvPr id="13" name="Graphic 240" descr="Data analytics icon">
            <a:extLst>
              <a:ext uri="{FF2B5EF4-FFF2-40B4-BE49-F238E27FC236}">
                <a16:creationId xmlns:a16="http://schemas.microsoft.com/office/drawing/2014/main" id="{E2850A1A-3A1F-8635-5089-D40713539770}"/>
              </a:ext>
            </a:extLst>
          </p:cNvPr>
          <p:cNvGrpSpPr/>
          <p:nvPr/>
        </p:nvGrpSpPr>
        <p:grpSpPr>
          <a:xfrm>
            <a:off x="9002899" y="3231129"/>
            <a:ext cx="837517" cy="825624"/>
            <a:chOff x="9544170" y="1530351"/>
            <a:chExt cx="674479" cy="673638"/>
          </a:xfrm>
          <a:solidFill>
            <a:schemeClr val="tx1"/>
          </a:solidFill>
        </p:grpSpPr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4FF1ECDD-6C34-1469-C6A7-A0F9DBD60D5E}"/>
                </a:ext>
              </a:extLst>
            </p:cNvPr>
            <p:cNvSpPr/>
            <p:nvPr/>
          </p:nvSpPr>
          <p:spPr>
            <a:xfrm flipV="1">
              <a:off x="9544170" y="1530351"/>
              <a:ext cx="674479" cy="673638"/>
            </a:xfrm>
            <a:custGeom>
              <a:avLst/>
              <a:gdLst>
                <a:gd name="connsiteX0" fmla="*/ 209153 w 674479"/>
                <a:gd name="connsiteY0" fmla="*/ 666560 h 673638"/>
                <a:gd name="connsiteX1" fmla="*/ 45248 w 674479"/>
                <a:gd name="connsiteY1" fmla="*/ 246265 h 673638"/>
                <a:gd name="connsiteX2" fmla="*/ 386499 w 674479"/>
                <a:gd name="connsiteY2" fmla="*/ 152376 h 673638"/>
                <a:gd name="connsiteX3" fmla="*/ 414786 w 674479"/>
                <a:gd name="connsiteY3" fmla="*/ 165818 h 673638"/>
                <a:gd name="connsiteX4" fmla="*/ 498444 w 674479"/>
                <a:gd name="connsiteY4" fmla="*/ 81959 h 673638"/>
                <a:gd name="connsiteX5" fmla="*/ 582302 w 674479"/>
                <a:gd name="connsiteY5" fmla="*/ -1899 h 673638"/>
                <a:gd name="connsiteX6" fmla="*/ 627441 w 674479"/>
                <a:gd name="connsiteY6" fmla="*/ 43240 h 673638"/>
                <a:gd name="connsiteX7" fmla="*/ 672580 w 674479"/>
                <a:gd name="connsiteY7" fmla="*/ 88379 h 673638"/>
                <a:gd name="connsiteX8" fmla="*/ 588521 w 674479"/>
                <a:gd name="connsiteY8" fmla="*/ 172639 h 673638"/>
                <a:gd name="connsiteX9" fmla="*/ 504663 w 674479"/>
                <a:gd name="connsiteY9" fmla="*/ 256898 h 673638"/>
                <a:gd name="connsiteX10" fmla="*/ 516499 w 674479"/>
                <a:gd name="connsiteY10" fmla="*/ 279969 h 673638"/>
                <a:gd name="connsiteX11" fmla="*/ 359014 w 674479"/>
                <a:gd name="connsiteY11" fmla="*/ 659137 h 673638"/>
                <a:gd name="connsiteX12" fmla="*/ 209153 w 674479"/>
                <a:gd name="connsiteY12" fmla="*/ 666560 h 673638"/>
                <a:gd name="connsiteX13" fmla="*/ 325712 w 674479"/>
                <a:gd name="connsiteY13" fmla="*/ 634059 h 673638"/>
                <a:gd name="connsiteX14" fmla="*/ 430635 w 674479"/>
                <a:gd name="connsiteY14" fmla="*/ 220586 h 673638"/>
                <a:gd name="connsiteX15" fmla="*/ 45048 w 674479"/>
                <a:gd name="connsiteY15" fmla="*/ 474970 h 673638"/>
                <a:gd name="connsiteX16" fmla="*/ 325712 w 674479"/>
                <a:gd name="connsiteY16" fmla="*/ 634059 h 673638"/>
                <a:gd name="connsiteX17" fmla="*/ 555219 w 674479"/>
                <a:gd name="connsiteY17" fmla="*/ 157592 h 673638"/>
                <a:gd name="connsiteX18" fmla="*/ 624432 w 674479"/>
                <a:gd name="connsiteY18" fmla="*/ 88179 h 673638"/>
                <a:gd name="connsiteX19" fmla="*/ 603367 w 674479"/>
                <a:gd name="connsiteY19" fmla="*/ 67314 h 673638"/>
                <a:gd name="connsiteX20" fmla="*/ 582101 w 674479"/>
                <a:gd name="connsiteY20" fmla="*/ 46249 h 673638"/>
                <a:gd name="connsiteX21" fmla="*/ 512688 w 674479"/>
                <a:gd name="connsiteY21" fmla="*/ 115864 h 673638"/>
                <a:gd name="connsiteX22" fmla="*/ 443073 w 674479"/>
                <a:gd name="connsiteY22" fmla="*/ 185478 h 673638"/>
                <a:gd name="connsiteX23" fmla="*/ 462533 w 674479"/>
                <a:gd name="connsiteY23" fmla="*/ 205741 h 673638"/>
                <a:gd name="connsiteX24" fmla="*/ 483999 w 674479"/>
                <a:gd name="connsiteY24" fmla="*/ 226404 h 673638"/>
                <a:gd name="connsiteX25" fmla="*/ 555219 w 674479"/>
                <a:gd name="connsiteY25" fmla="*/ 157592 h 67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479" h="673638">
                  <a:moveTo>
                    <a:pt x="209153" y="666560"/>
                  </a:moveTo>
                  <a:cubicBezTo>
                    <a:pt x="19569" y="613195"/>
                    <a:pt x="-60678" y="407161"/>
                    <a:pt x="45248" y="246265"/>
                  </a:cubicBezTo>
                  <a:cubicBezTo>
                    <a:pt x="117671" y="136126"/>
                    <a:pt x="267132" y="95000"/>
                    <a:pt x="386499" y="152376"/>
                  </a:cubicBezTo>
                  <a:lnTo>
                    <a:pt x="414786" y="165818"/>
                  </a:lnTo>
                  <a:lnTo>
                    <a:pt x="498444" y="81959"/>
                  </a:lnTo>
                  <a:lnTo>
                    <a:pt x="582302" y="-1899"/>
                  </a:lnTo>
                  <a:lnTo>
                    <a:pt x="627441" y="43240"/>
                  </a:lnTo>
                  <a:lnTo>
                    <a:pt x="672580" y="88379"/>
                  </a:lnTo>
                  <a:lnTo>
                    <a:pt x="588521" y="172639"/>
                  </a:lnTo>
                  <a:lnTo>
                    <a:pt x="504663" y="256898"/>
                  </a:lnTo>
                  <a:lnTo>
                    <a:pt x="516499" y="279969"/>
                  </a:lnTo>
                  <a:cubicBezTo>
                    <a:pt x="588922" y="421605"/>
                    <a:pt x="513089" y="604368"/>
                    <a:pt x="359014" y="659137"/>
                  </a:cubicBezTo>
                  <a:cubicBezTo>
                    <a:pt x="322502" y="671976"/>
                    <a:pt x="242857" y="675989"/>
                    <a:pt x="209153" y="666560"/>
                  </a:cubicBezTo>
                  <a:close/>
                  <a:moveTo>
                    <a:pt x="325712" y="634059"/>
                  </a:moveTo>
                  <a:cubicBezTo>
                    <a:pt x="513289" y="586513"/>
                    <a:pt x="573475" y="349985"/>
                    <a:pt x="430635" y="220586"/>
                  </a:cubicBezTo>
                  <a:cubicBezTo>
                    <a:pt x="249878" y="57083"/>
                    <a:pt x="-32792" y="243457"/>
                    <a:pt x="45048" y="474970"/>
                  </a:cubicBezTo>
                  <a:cubicBezTo>
                    <a:pt x="83967" y="591328"/>
                    <a:pt x="210758" y="663149"/>
                    <a:pt x="325712" y="634059"/>
                  </a:cubicBezTo>
                  <a:close/>
                  <a:moveTo>
                    <a:pt x="555219" y="157592"/>
                  </a:moveTo>
                  <a:lnTo>
                    <a:pt x="624432" y="88179"/>
                  </a:lnTo>
                  <a:lnTo>
                    <a:pt x="603367" y="67314"/>
                  </a:lnTo>
                  <a:lnTo>
                    <a:pt x="582101" y="46249"/>
                  </a:lnTo>
                  <a:lnTo>
                    <a:pt x="512688" y="115864"/>
                  </a:lnTo>
                  <a:lnTo>
                    <a:pt x="443073" y="185478"/>
                  </a:lnTo>
                  <a:lnTo>
                    <a:pt x="462533" y="205741"/>
                  </a:lnTo>
                  <a:cubicBezTo>
                    <a:pt x="473166" y="216975"/>
                    <a:pt x="482996" y="226204"/>
                    <a:pt x="483999" y="226404"/>
                  </a:cubicBezTo>
                  <a:cubicBezTo>
                    <a:pt x="485203" y="226605"/>
                    <a:pt x="517302" y="195710"/>
                    <a:pt x="555219" y="157592"/>
                  </a:cubicBez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96943AFD-0007-68ED-AACF-D0B31432AAD9}"/>
                </a:ext>
              </a:extLst>
            </p:cNvPr>
            <p:cNvSpPr/>
            <p:nvPr/>
          </p:nvSpPr>
          <p:spPr>
            <a:xfrm flipV="1">
              <a:off x="9769265" y="1658310"/>
              <a:ext cx="96296" cy="224691"/>
            </a:xfrm>
            <a:custGeom>
              <a:avLst/>
              <a:gdLst>
                <a:gd name="connsiteX0" fmla="*/ -1596 w 96296"/>
                <a:gd name="connsiteY0" fmla="*/ 109942 h 224691"/>
                <a:gd name="connsiteX1" fmla="*/ -1596 w 96296"/>
                <a:gd name="connsiteY1" fmla="*/ -2404 h 224691"/>
                <a:gd name="connsiteX2" fmla="*/ 14453 w 96296"/>
                <a:gd name="connsiteY2" fmla="*/ -2404 h 224691"/>
                <a:gd name="connsiteX3" fmla="*/ 30503 w 96296"/>
                <a:gd name="connsiteY3" fmla="*/ -2404 h 224691"/>
                <a:gd name="connsiteX4" fmla="*/ 30503 w 96296"/>
                <a:gd name="connsiteY4" fmla="*/ 93893 h 224691"/>
                <a:gd name="connsiteX5" fmla="*/ 30503 w 96296"/>
                <a:gd name="connsiteY5" fmla="*/ 190189 h 224691"/>
                <a:gd name="connsiteX6" fmla="*/ 46552 w 96296"/>
                <a:gd name="connsiteY6" fmla="*/ 190189 h 224691"/>
                <a:gd name="connsiteX7" fmla="*/ 62602 w 96296"/>
                <a:gd name="connsiteY7" fmla="*/ 190189 h 224691"/>
                <a:gd name="connsiteX8" fmla="*/ 62602 w 96296"/>
                <a:gd name="connsiteY8" fmla="*/ 93893 h 224691"/>
                <a:gd name="connsiteX9" fmla="*/ 62602 w 96296"/>
                <a:gd name="connsiteY9" fmla="*/ -2404 h 224691"/>
                <a:gd name="connsiteX10" fmla="*/ 78651 w 96296"/>
                <a:gd name="connsiteY10" fmla="*/ -2404 h 224691"/>
                <a:gd name="connsiteX11" fmla="*/ 94701 w 96296"/>
                <a:gd name="connsiteY11" fmla="*/ -2404 h 224691"/>
                <a:gd name="connsiteX12" fmla="*/ 94701 w 96296"/>
                <a:gd name="connsiteY12" fmla="*/ 109942 h 224691"/>
                <a:gd name="connsiteX13" fmla="*/ 94701 w 96296"/>
                <a:gd name="connsiteY13" fmla="*/ 222288 h 224691"/>
                <a:gd name="connsiteX14" fmla="*/ 46552 w 96296"/>
                <a:gd name="connsiteY14" fmla="*/ 222288 h 224691"/>
                <a:gd name="connsiteX15" fmla="*/ -1596 w 96296"/>
                <a:gd name="connsiteY15" fmla="*/ 222288 h 224691"/>
                <a:gd name="connsiteX16" fmla="*/ -1596 w 96296"/>
                <a:gd name="connsiteY16" fmla="*/ 109942 h 2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224691">
                  <a:moveTo>
                    <a:pt x="-1596" y="109942"/>
                  </a:moveTo>
                  <a:lnTo>
                    <a:pt x="-1596" y="-2404"/>
                  </a:lnTo>
                  <a:lnTo>
                    <a:pt x="14453" y="-2404"/>
                  </a:lnTo>
                  <a:lnTo>
                    <a:pt x="30503" y="-2404"/>
                  </a:lnTo>
                  <a:lnTo>
                    <a:pt x="30503" y="93893"/>
                  </a:lnTo>
                  <a:lnTo>
                    <a:pt x="30503" y="190189"/>
                  </a:lnTo>
                  <a:lnTo>
                    <a:pt x="46552" y="190189"/>
                  </a:lnTo>
                  <a:lnTo>
                    <a:pt x="62602" y="190189"/>
                  </a:lnTo>
                  <a:lnTo>
                    <a:pt x="62602" y="93893"/>
                  </a:lnTo>
                  <a:lnTo>
                    <a:pt x="62602" y="-2404"/>
                  </a:lnTo>
                  <a:lnTo>
                    <a:pt x="78651" y="-2404"/>
                  </a:lnTo>
                  <a:lnTo>
                    <a:pt x="94701" y="-2404"/>
                  </a:lnTo>
                  <a:lnTo>
                    <a:pt x="94701" y="109942"/>
                  </a:lnTo>
                  <a:lnTo>
                    <a:pt x="94701" y="222288"/>
                  </a:lnTo>
                  <a:lnTo>
                    <a:pt x="46552" y="222288"/>
                  </a:lnTo>
                  <a:lnTo>
                    <a:pt x="-1596" y="222288"/>
                  </a:lnTo>
                  <a:lnTo>
                    <a:pt x="-1596" y="109942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B36B559E-EDCC-0268-81F3-A583EA3108AA}"/>
                </a:ext>
              </a:extLst>
            </p:cNvPr>
            <p:cNvSpPr/>
            <p:nvPr/>
          </p:nvSpPr>
          <p:spPr>
            <a:xfrm flipV="1">
              <a:off x="9640870" y="1722507"/>
              <a:ext cx="96296" cy="160494"/>
            </a:xfrm>
            <a:custGeom>
              <a:avLst/>
              <a:gdLst>
                <a:gd name="connsiteX0" fmla="*/ -988 w 96296"/>
                <a:gd name="connsiteY0" fmla="*/ 78011 h 160494"/>
                <a:gd name="connsiteX1" fmla="*/ -988 w 96296"/>
                <a:gd name="connsiteY1" fmla="*/ -2236 h 160494"/>
                <a:gd name="connsiteX2" fmla="*/ 15061 w 96296"/>
                <a:gd name="connsiteY2" fmla="*/ -2236 h 160494"/>
                <a:gd name="connsiteX3" fmla="*/ 31111 w 96296"/>
                <a:gd name="connsiteY3" fmla="*/ -2236 h 160494"/>
                <a:gd name="connsiteX4" fmla="*/ 31111 w 96296"/>
                <a:gd name="connsiteY4" fmla="*/ 61962 h 160494"/>
                <a:gd name="connsiteX5" fmla="*/ 31111 w 96296"/>
                <a:gd name="connsiteY5" fmla="*/ 126159 h 160494"/>
                <a:gd name="connsiteX6" fmla="*/ 47160 w 96296"/>
                <a:gd name="connsiteY6" fmla="*/ 126159 h 160494"/>
                <a:gd name="connsiteX7" fmla="*/ 63210 w 96296"/>
                <a:gd name="connsiteY7" fmla="*/ 126159 h 160494"/>
                <a:gd name="connsiteX8" fmla="*/ 63210 w 96296"/>
                <a:gd name="connsiteY8" fmla="*/ 61962 h 160494"/>
                <a:gd name="connsiteX9" fmla="*/ 63210 w 96296"/>
                <a:gd name="connsiteY9" fmla="*/ -2236 h 160494"/>
                <a:gd name="connsiteX10" fmla="*/ 79259 w 96296"/>
                <a:gd name="connsiteY10" fmla="*/ -2236 h 160494"/>
                <a:gd name="connsiteX11" fmla="*/ 95309 w 96296"/>
                <a:gd name="connsiteY11" fmla="*/ -2236 h 160494"/>
                <a:gd name="connsiteX12" fmla="*/ 95309 w 96296"/>
                <a:gd name="connsiteY12" fmla="*/ 78011 h 160494"/>
                <a:gd name="connsiteX13" fmla="*/ 95309 w 96296"/>
                <a:gd name="connsiteY13" fmla="*/ 158258 h 160494"/>
                <a:gd name="connsiteX14" fmla="*/ 47160 w 96296"/>
                <a:gd name="connsiteY14" fmla="*/ 158258 h 160494"/>
                <a:gd name="connsiteX15" fmla="*/ -988 w 96296"/>
                <a:gd name="connsiteY15" fmla="*/ 158258 h 160494"/>
                <a:gd name="connsiteX16" fmla="*/ -988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988" y="78011"/>
                  </a:moveTo>
                  <a:lnTo>
                    <a:pt x="-988" y="-2236"/>
                  </a:lnTo>
                  <a:lnTo>
                    <a:pt x="15061" y="-2236"/>
                  </a:lnTo>
                  <a:lnTo>
                    <a:pt x="31111" y="-2236"/>
                  </a:lnTo>
                  <a:lnTo>
                    <a:pt x="31111" y="61962"/>
                  </a:lnTo>
                  <a:lnTo>
                    <a:pt x="31111" y="126159"/>
                  </a:lnTo>
                  <a:lnTo>
                    <a:pt x="47160" y="126159"/>
                  </a:lnTo>
                  <a:lnTo>
                    <a:pt x="63210" y="126159"/>
                  </a:lnTo>
                  <a:lnTo>
                    <a:pt x="63210" y="61962"/>
                  </a:lnTo>
                  <a:lnTo>
                    <a:pt x="63210" y="-2236"/>
                  </a:lnTo>
                  <a:lnTo>
                    <a:pt x="79259" y="-2236"/>
                  </a:lnTo>
                  <a:lnTo>
                    <a:pt x="95309" y="-2236"/>
                  </a:lnTo>
                  <a:lnTo>
                    <a:pt x="95309" y="78011"/>
                  </a:lnTo>
                  <a:lnTo>
                    <a:pt x="95309" y="158258"/>
                  </a:lnTo>
                  <a:lnTo>
                    <a:pt x="47160" y="158258"/>
                  </a:lnTo>
                  <a:lnTo>
                    <a:pt x="-988" y="158258"/>
                  </a:lnTo>
                  <a:lnTo>
                    <a:pt x="-988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1A5E859-DDB3-983B-4A7D-1EE7F63CC91C}"/>
                </a:ext>
              </a:extLst>
            </p:cNvPr>
            <p:cNvSpPr/>
            <p:nvPr/>
          </p:nvSpPr>
          <p:spPr>
            <a:xfrm flipV="1">
              <a:off x="9897660" y="1722507"/>
              <a:ext cx="96296" cy="160494"/>
            </a:xfrm>
            <a:custGeom>
              <a:avLst/>
              <a:gdLst>
                <a:gd name="connsiteX0" fmla="*/ -2204 w 96296"/>
                <a:gd name="connsiteY0" fmla="*/ 78011 h 160494"/>
                <a:gd name="connsiteX1" fmla="*/ -2204 w 96296"/>
                <a:gd name="connsiteY1" fmla="*/ -2236 h 160494"/>
                <a:gd name="connsiteX2" fmla="*/ 13845 w 96296"/>
                <a:gd name="connsiteY2" fmla="*/ -2236 h 160494"/>
                <a:gd name="connsiteX3" fmla="*/ 29895 w 96296"/>
                <a:gd name="connsiteY3" fmla="*/ -2236 h 160494"/>
                <a:gd name="connsiteX4" fmla="*/ 29895 w 96296"/>
                <a:gd name="connsiteY4" fmla="*/ 61962 h 160494"/>
                <a:gd name="connsiteX5" fmla="*/ 29895 w 96296"/>
                <a:gd name="connsiteY5" fmla="*/ 126159 h 160494"/>
                <a:gd name="connsiteX6" fmla="*/ 45944 w 96296"/>
                <a:gd name="connsiteY6" fmla="*/ 126159 h 160494"/>
                <a:gd name="connsiteX7" fmla="*/ 61994 w 96296"/>
                <a:gd name="connsiteY7" fmla="*/ 126159 h 160494"/>
                <a:gd name="connsiteX8" fmla="*/ 61994 w 96296"/>
                <a:gd name="connsiteY8" fmla="*/ 61962 h 160494"/>
                <a:gd name="connsiteX9" fmla="*/ 61994 w 96296"/>
                <a:gd name="connsiteY9" fmla="*/ -2236 h 160494"/>
                <a:gd name="connsiteX10" fmla="*/ 78043 w 96296"/>
                <a:gd name="connsiteY10" fmla="*/ -2236 h 160494"/>
                <a:gd name="connsiteX11" fmla="*/ 94093 w 96296"/>
                <a:gd name="connsiteY11" fmla="*/ -2236 h 160494"/>
                <a:gd name="connsiteX12" fmla="*/ 94093 w 96296"/>
                <a:gd name="connsiteY12" fmla="*/ 78011 h 160494"/>
                <a:gd name="connsiteX13" fmla="*/ 94093 w 96296"/>
                <a:gd name="connsiteY13" fmla="*/ 158258 h 160494"/>
                <a:gd name="connsiteX14" fmla="*/ 45944 w 96296"/>
                <a:gd name="connsiteY14" fmla="*/ 158258 h 160494"/>
                <a:gd name="connsiteX15" fmla="*/ -2204 w 96296"/>
                <a:gd name="connsiteY15" fmla="*/ 158258 h 160494"/>
                <a:gd name="connsiteX16" fmla="*/ -2204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2204" y="78011"/>
                  </a:moveTo>
                  <a:lnTo>
                    <a:pt x="-2204" y="-2236"/>
                  </a:lnTo>
                  <a:lnTo>
                    <a:pt x="13845" y="-2236"/>
                  </a:lnTo>
                  <a:lnTo>
                    <a:pt x="29895" y="-2236"/>
                  </a:lnTo>
                  <a:lnTo>
                    <a:pt x="29895" y="61962"/>
                  </a:lnTo>
                  <a:lnTo>
                    <a:pt x="29895" y="126159"/>
                  </a:lnTo>
                  <a:lnTo>
                    <a:pt x="45944" y="126159"/>
                  </a:lnTo>
                  <a:lnTo>
                    <a:pt x="61994" y="126159"/>
                  </a:lnTo>
                  <a:lnTo>
                    <a:pt x="61994" y="61962"/>
                  </a:lnTo>
                  <a:lnTo>
                    <a:pt x="61994" y="-2236"/>
                  </a:lnTo>
                  <a:lnTo>
                    <a:pt x="78043" y="-2236"/>
                  </a:lnTo>
                  <a:lnTo>
                    <a:pt x="94093" y="-2236"/>
                  </a:lnTo>
                  <a:lnTo>
                    <a:pt x="94093" y="78011"/>
                  </a:lnTo>
                  <a:lnTo>
                    <a:pt x="94093" y="158258"/>
                  </a:lnTo>
                  <a:lnTo>
                    <a:pt x="45944" y="158258"/>
                  </a:lnTo>
                  <a:lnTo>
                    <a:pt x="-2204" y="158258"/>
                  </a:lnTo>
                  <a:lnTo>
                    <a:pt x="-2204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FE59E3-ECCA-8DF4-0FEF-2FCD93BBC18D}"/>
                </a:ext>
              </a:extLst>
            </p:cNvPr>
            <p:cNvSpPr/>
            <p:nvPr/>
          </p:nvSpPr>
          <p:spPr>
            <a:xfrm flipV="1">
              <a:off x="9640870" y="1915100"/>
              <a:ext cx="353087" cy="32098"/>
            </a:xfrm>
            <a:custGeom>
              <a:avLst/>
              <a:gdLst>
                <a:gd name="connsiteX0" fmla="*/ -1596 w 353087"/>
                <a:gd name="connsiteY0" fmla="*/ 14485 h 32098"/>
                <a:gd name="connsiteX1" fmla="*/ -1596 w 353087"/>
                <a:gd name="connsiteY1" fmla="*/ -1564 h 32098"/>
                <a:gd name="connsiteX2" fmla="*/ 174948 w 353087"/>
                <a:gd name="connsiteY2" fmla="*/ -1564 h 32098"/>
                <a:gd name="connsiteX3" fmla="*/ 351491 w 353087"/>
                <a:gd name="connsiteY3" fmla="*/ -1564 h 32098"/>
                <a:gd name="connsiteX4" fmla="*/ 351491 w 353087"/>
                <a:gd name="connsiteY4" fmla="*/ 14485 h 32098"/>
                <a:gd name="connsiteX5" fmla="*/ 351491 w 353087"/>
                <a:gd name="connsiteY5" fmla="*/ 30535 h 32098"/>
                <a:gd name="connsiteX6" fmla="*/ 174948 w 353087"/>
                <a:gd name="connsiteY6" fmla="*/ 30535 h 32098"/>
                <a:gd name="connsiteX7" fmla="*/ -1596 w 353087"/>
                <a:gd name="connsiteY7" fmla="*/ 30535 h 32098"/>
                <a:gd name="connsiteX8" fmla="*/ -1596 w 353087"/>
                <a:gd name="connsiteY8" fmla="*/ 14485 h 3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87" h="32098">
                  <a:moveTo>
                    <a:pt x="-1596" y="14485"/>
                  </a:moveTo>
                  <a:lnTo>
                    <a:pt x="-1596" y="-1564"/>
                  </a:lnTo>
                  <a:lnTo>
                    <a:pt x="174948" y="-1564"/>
                  </a:lnTo>
                  <a:lnTo>
                    <a:pt x="351491" y="-1564"/>
                  </a:lnTo>
                  <a:lnTo>
                    <a:pt x="351491" y="14485"/>
                  </a:lnTo>
                  <a:lnTo>
                    <a:pt x="351491" y="30535"/>
                  </a:lnTo>
                  <a:lnTo>
                    <a:pt x="174948" y="30535"/>
                  </a:lnTo>
                  <a:lnTo>
                    <a:pt x="-1596" y="30535"/>
                  </a:lnTo>
                  <a:lnTo>
                    <a:pt x="-1596" y="14485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550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1" dirty="0" smtClean="0"/>
              <a:t>28</a:t>
            </a:fld>
            <a:endParaRPr lang="fr-FR" noProof="1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A8B9CF-6450-4CA6-AFAA-D5A1777D062A}"/>
              </a:ext>
            </a:extLst>
          </p:cNvPr>
          <p:cNvGrpSpPr/>
          <p:nvPr/>
        </p:nvGrpSpPr>
        <p:grpSpPr>
          <a:xfrm>
            <a:off x="335360" y="1465717"/>
            <a:ext cx="8128000" cy="4733834"/>
            <a:chOff x="560122" y="1395885"/>
            <a:chExt cx="8128000" cy="4733834"/>
          </a:xfrm>
        </p:grpSpPr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E8824B71-5C23-44BB-81DC-99FB35B54C79}"/>
                </a:ext>
              </a:extLst>
            </p:cNvPr>
            <p:cNvGraphicFramePr/>
            <p:nvPr/>
          </p:nvGraphicFramePr>
          <p:xfrm>
            <a:off x="560122" y="1395885"/>
            <a:ext cx="8128000" cy="4733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6360935-665A-4D59-8547-59E49E872837}"/>
                </a:ext>
              </a:extLst>
            </p:cNvPr>
            <p:cNvSpPr txBox="1"/>
            <p:nvPr/>
          </p:nvSpPr>
          <p:spPr>
            <a:xfrm>
              <a:off x="969922" y="5519408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7EB71CE-C9E2-9A5A-C0AA-0DCFA4FBE970}"/>
                </a:ext>
              </a:extLst>
            </p:cNvPr>
            <p:cNvSpPr txBox="1"/>
            <p:nvPr/>
          </p:nvSpPr>
          <p:spPr>
            <a:xfrm>
              <a:off x="1595746" y="5519407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FB82703-DB8E-1427-5106-5D9CD8534645}"/>
                </a:ext>
              </a:extLst>
            </p:cNvPr>
            <p:cNvSpPr txBox="1"/>
            <p:nvPr/>
          </p:nvSpPr>
          <p:spPr>
            <a:xfrm>
              <a:off x="2252721" y="5519408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99%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C41F52FE-716B-E541-21F3-EE794A04D76E}"/>
                </a:ext>
              </a:extLst>
            </p:cNvPr>
            <p:cNvSpPr txBox="1"/>
            <p:nvPr/>
          </p:nvSpPr>
          <p:spPr>
            <a:xfrm>
              <a:off x="2864378" y="5917697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100%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CBBFED6-BD66-4BF7-EBC6-A6A8F2F2205B}"/>
                </a:ext>
              </a:extLst>
            </p:cNvPr>
            <p:cNvSpPr txBox="1"/>
            <p:nvPr/>
          </p:nvSpPr>
          <p:spPr>
            <a:xfrm>
              <a:off x="3535520" y="5519406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99%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CA8399EF-B1EF-9A40-7A09-B30CBC156777}"/>
              </a:ext>
            </a:extLst>
          </p:cNvPr>
          <p:cNvSpPr txBox="1"/>
          <p:nvPr/>
        </p:nvSpPr>
        <p:spPr>
          <a:xfrm>
            <a:off x="335360" y="830462"/>
            <a:ext cx="7992888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Suivi mensuel des conventions en régime d’autorisation datées &amp; signées avant le début de l’évènement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2CA67D0-EFF5-7AF2-2E65-60931DA8A9DD}"/>
              </a:ext>
            </a:extLst>
          </p:cNvPr>
          <p:cNvSpPr txBox="1">
            <a:spLocks/>
          </p:cNvSpPr>
          <p:nvPr/>
        </p:nvSpPr>
        <p:spPr>
          <a:xfrm>
            <a:off x="335360" y="128163"/>
            <a:ext cx="8496944" cy="1175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Signature des conventions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B970FC-D077-8943-B84A-6A81BA5F3C93}"/>
              </a:ext>
            </a:extLst>
          </p:cNvPr>
          <p:cNvSpPr txBox="1"/>
          <p:nvPr/>
        </p:nvSpPr>
        <p:spPr>
          <a:xfrm>
            <a:off x="9840416" y="6021288"/>
            <a:ext cx="1791640" cy="17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700"/>
              <a:t>Source: Atrium 27062023</a:t>
            </a:r>
          </a:p>
        </p:txBody>
      </p:sp>
      <p:sp>
        <p:nvSpPr>
          <p:cNvPr id="4" name="Zone de texte 12">
            <a:extLst>
              <a:ext uri="{FF2B5EF4-FFF2-40B4-BE49-F238E27FC236}">
                <a16:creationId xmlns:a16="http://schemas.microsoft.com/office/drawing/2014/main" id="{53DEBF7F-1C2A-BEE8-7E91-E2868FBDA1E6}"/>
              </a:ext>
            </a:extLst>
          </p:cNvPr>
          <p:cNvSpPr txBox="1"/>
          <p:nvPr/>
        </p:nvSpPr>
        <p:spPr>
          <a:xfrm>
            <a:off x="5352754" y="1295955"/>
            <a:ext cx="2943769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rtl="0"/>
            <a:r>
              <a:rPr lang="fr-FR" sz="1200" i="1" noProof="1">
                <a:latin typeface="+mj-lt"/>
              </a:rPr>
              <a:t>Au plus tard à J-1 avant l’évènement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150408-7B28-9286-F6A9-A781DBF200E8}"/>
              </a:ext>
            </a:extLst>
          </p:cNvPr>
          <p:cNvSpPr txBox="1"/>
          <p:nvPr/>
        </p:nvSpPr>
        <p:spPr>
          <a:xfrm>
            <a:off x="8688288" y="830462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Nombre de RP autorisation en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A27ED2C-1956-22B0-0191-62C7F758A936}"/>
              </a:ext>
            </a:extLst>
          </p:cNvPr>
          <p:cNvSpPr>
            <a:spLocks noGrp="1"/>
          </p:cNvSpPr>
          <p:nvPr/>
        </p:nvSpPr>
        <p:spPr>
          <a:xfrm>
            <a:off x="8688288" y="1351035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GB" sz="2000" spc="0">
                <a:solidFill>
                  <a:schemeClr val="accent1"/>
                </a:solidFill>
              </a:rPr>
              <a:t>RP : 17 </a:t>
            </a:r>
            <a:endParaRPr lang="en-GB" sz="1600" spc="0">
              <a:solidFill>
                <a:schemeClr val="accent1"/>
              </a:solidFill>
            </a:endParaRPr>
          </a:p>
          <a:p>
            <a:pPr algn="r">
              <a:spcAft>
                <a:spcPts val="0"/>
              </a:spcAft>
            </a:pPr>
            <a:r>
              <a:rPr lang="en-GB" sz="2000" spc="0">
                <a:solidFill>
                  <a:schemeClr val="accent1"/>
                </a:solidFill>
              </a:rPr>
              <a:t>Conventions : 339</a:t>
            </a:r>
          </a:p>
          <a:p>
            <a:pPr lvl="1" algn="r"/>
            <a:r>
              <a:rPr lang="en-US"/>
              <a:t>Year to Date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9B6CBE-B806-AE73-D3F7-4494ED8668DB}"/>
              </a:ext>
            </a:extLst>
          </p:cNvPr>
          <p:cNvSpPr txBox="1"/>
          <p:nvPr/>
        </p:nvSpPr>
        <p:spPr>
          <a:xfrm>
            <a:off x="8688288" y="4361958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Faits marquants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A93CBA5-B94F-5E2A-06D2-072D3CEEAAC8}"/>
              </a:ext>
            </a:extLst>
          </p:cNvPr>
          <p:cNvSpPr>
            <a:spLocks noGrp="1"/>
          </p:cNvSpPr>
          <p:nvPr/>
        </p:nvSpPr>
        <p:spPr>
          <a:xfrm>
            <a:off x="8688287" y="4889626"/>
            <a:ext cx="2943769" cy="987646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108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0">
                <a:solidFill>
                  <a:schemeClr val="tx1"/>
                </a:solidFill>
              </a:rPr>
              <a:t>2023-050 : Convention </a:t>
            </a:r>
            <a:r>
              <a:rPr lang="en-US" sz="1050" spc="0" err="1">
                <a:solidFill>
                  <a:schemeClr val="tx1"/>
                </a:solidFill>
              </a:rPr>
              <a:t>signée</a:t>
            </a:r>
            <a:r>
              <a:rPr lang="en-US" sz="1050" spc="0">
                <a:solidFill>
                  <a:schemeClr val="tx1"/>
                </a:solidFill>
              </a:rPr>
              <a:t> après la date de début de la manifestation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2F8D8F-D164-FA36-B42B-ED248546B3E2}"/>
              </a:ext>
            </a:extLst>
          </p:cNvPr>
          <p:cNvSpPr txBox="1"/>
          <p:nvPr/>
        </p:nvSpPr>
        <p:spPr>
          <a:xfrm>
            <a:off x="8696847" y="2581286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Taux de conformité sur l’année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992184C-7A4B-639E-2296-B0BCE5A8BA9C}"/>
              </a:ext>
            </a:extLst>
          </p:cNvPr>
          <p:cNvSpPr>
            <a:spLocks noGrp="1"/>
          </p:cNvSpPr>
          <p:nvPr/>
        </p:nvSpPr>
        <p:spPr>
          <a:xfrm>
            <a:off x="8696847" y="3101859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1"/>
                </a:solidFill>
              </a:rPr>
              <a:t>99%</a:t>
            </a:r>
          </a:p>
          <a:p>
            <a:pPr lvl="1" algn="r"/>
            <a:r>
              <a:rPr lang="en-US"/>
              <a:t>Year to Date</a:t>
            </a:r>
          </a:p>
        </p:txBody>
      </p:sp>
      <p:grpSp>
        <p:nvGrpSpPr>
          <p:cNvPr id="13" name="Graphic 240" descr="Data analytics icon">
            <a:extLst>
              <a:ext uri="{FF2B5EF4-FFF2-40B4-BE49-F238E27FC236}">
                <a16:creationId xmlns:a16="http://schemas.microsoft.com/office/drawing/2014/main" id="{969F6BB6-78DC-7570-6D3F-57FFDEDC69CF}"/>
              </a:ext>
            </a:extLst>
          </p:cNvPr>
          <p:cNvGrpSpPr/>
          <p:nvPr/>
        </p:nvGrpSpPr>
        <p:grpSpPr>
          <a:xfrm>
            <a:off x="9002899" y="3231129"/>
            <a:ext cx="837517" cy="825624"/>
            <a:chOff x="9544170" y="1530351"/>
            <a:chExt cx="674479" cy="673638"/>
          </a:xfrm>
          <a:solidFill>
            <a:schemeClr val="tx1"/>
          </a:solidFill>
        </p:grpSpPr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59CAE5B0-1D70-9218-EDC4-E2D88D6867B4}"/>
                </a:ext>
              </a:extLst>
            </p:cNvPr>
            <p:cNvSpPr/>
            <p:nvPr/>
          </p:nvSpPr>
          <p:spPr>
            <a:xfrm flipV="1">
              <a:off x="9544170" y="1530351"/>
              <a:ext cx="674479" cy="673638"/>
            </a:xfrm>
            <a:custGeom>
              <a:avLst/>
              <a:gdLst>
                <a:gd name="connsiteX0" fmla="*/ 209153 w 674479"/>
                <a:gd name="connsiteY0" fmla="*/ 666560 h 673638"/>
                <a:gd name="connsiteX1" fmla="*/ 45248 w 674479"/>
                <a:gd name="connsiteY1" fmla="*/ 246265 h 673638"/>
                <a:gd name="connsiteX2" fmla="*/ 386499 w 674479"/>
                <a:gd name="connsiteY2" fmla="*/ 152376 h 673638"/>
                <a:gd name="connsiteX3" fmla="*/ 414786 w 674479"/>
                <a:gd name="connsiteY3" fmla="*/ 165818 h 673638"/>
                <a:gd name="connsiteX4" fmla="*/ 498444 w 674479"/>
                <a:gd name="connsiteY4" fmla="*/ 81959 h 673638"/>
                <a:gd name="connsiteX5" fmla="*/ 582302 w 674479"/>
                <a:gd name="connsiteY5" fmla="*/ -1899 h 673638"/>
                <a:gd name="connsiteX6" fmla="*/ 627441 w 674479"/>
                <a:gd name="connsiteY6" fmla="*/ 43240 h 673638"/>
                <a:gd name="connsiteX7" fmla="*/ 672580 w 674479"/>
                <a:gd name="connsiteY7" fmla="*/ 88379 h 673638"/>
                <a:gd name="connsiteX8" fmla="*/ 588521 w 674479"/>
                <a:gd name="connsiteY8" fmla="*/ 172639 h 673638"/>
                <a:gd name="connsiteX9" fmla="*/ 504663 w 674479"/>
                <a:gd name="connsiteY9" fmla="*/ 256898 h 673638"/>
                <a:gd name="connsiteX10" fmla="*/ 516499 w 674479"/>
                <a:gd name="connsiteY10" fmla="*/ 279969 h 673638"/>
                <a:gd name="connsiteX11" fmla="*/ 359014 w 674479"/>
                <a:gd name="connsiteY11" fmla="*/ 659137 h 673638"/>
                <a:gd name="connsiteX12" fmla="*/ 209153 w 674479"/>
                <a:gd name="connsiteY12" fmla="*/ 666560 h 673638"/>
                <a:gd name="connsiteX13" fmla="*/ 325712 w 674479"/>
                <a:gd name="connsiteY13" fmla="*/ 634059 h 673638"/>
                <a:gd name="connsiteX14" fmla="*/ 430635 w 674479"/>
                <a:gd name="connsiteY14" fmla="*/ 220586 h 673638"/>
                <a:gd name="connsiteX15" fmla="*/ 45048 w 674479"/>
                <a:gd name="connsiteY15" fmla="*/ 474970 h 673638"/>
                <a:gd name="connsiteX16" fmla="*/ 325712 w 674479"/>
                <a:gd name="connsiteY16" fmla="*/ 634059 h 673638"/>
                <a:gd name="connsiteX17" fmla="*/ 555219 w 674479"/>
                <a:gd name="connsiteY17" fmla="*/ 157592 h 673638"/>
                <a:gd name="connsiteX18" fmla="*/ 624432 w 674479"/>
                <a:gd name="connsiteY18" fmla="*/ 88179 h 673638"/>
                <a:gd name="connsiteX19" fmla="*/ 603367 w 674479"/>
                <a:gd name="connsiteY19" fmla="*/ 67314 h 673638"/>
                <a:gd name="connsiteX20" fmla="*/ 582101 w 674479"/>
                <a:gd name="connsiteY20" fmla="*/ 46249 h 673638"/>
                <a:gd name="connsiteX21" fmla="*/ 512688 w 674479"/>
                <a:gd name="connsiteY21" fmla="*/ 115864 h 673638"/>
                <a:gd name="connsiteX22" fmla="*/ 443073 w 674479"/>
                <a:gd name="connsiteY22" fmla="*/ 185478 h 673638"/>
                <a:gd name="connsiteX23" fmla="*/ 462533 w 674479"/>
                <a:gd name="connsiteY23" fmla="*/ 205741 h 673638"/>
                <a:gd name="connsiteX24" fmla="*/ 483999 w 674479"/>
                <a:gd name="connsiteY24" fmla="*/ 226404 h 673638"/>
                <a:gd name="connsiteX25" fmla="*/ 555219 w 674479"/>
                <a:gd name="connsiteY25" fmla="*/ 157592 h 67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479" h="673638">
                  <a:moveTo>
                    <a:pt x="209153" y="666560"/>
                  </a:moveTo>
                  <a:cubicBezTo>
                    <a:pt x="19569" y="613195"/>
                    <a:pt x="-60678" y="407161"/>
                    <a:pt x="45248" y="246265"/>
                  </a:cubicBezTo>
                  <a:cubicBezTo>
                    <a:pt x="117671" y="136126"/>
                    <a:pt x="267132" y="95000"/>
                    <a:pt x="386499" y="152376"/>
                  </a:cubicBezTo>
                  <a:lnTo>
                    <a:pt x="414786" y="165818"/>
                  </a:lnTo>
                  <a:lnTo>
                    <a:pt x="498444" y="81959"/>
                  </a:lnTo>
                  <a:lnTo>
                    <a:pt x="582302" y="-1899"/>
                  </a:lnTo>
                  <a:lnTo>
                    <a:pt x="627441" y="43240"/>
                  </a:lnTo>
                  <a:lnTo>
                    <a:pt x="672580" y="88379"/>
                  </a:lnTo>
                  <a:lnTo>
                    <a:pt x="588521" y="172639"/>
                  </a:lnTo>
                  <a:lnTo>
                    <a:pt x="504663" y="256898"/>
                  </a:lnTo>
                  <a:lnTo>
                    <a:pt x="516499" y="279969"/>
                  </a:lnTo>
                  <a:cubicBezTo>
                    <a:pt x="588922" y="421605"/>
                    <a:pt x="513089" y="604368"/>
                    <a:pt x="359014" y="659137"/>
                  </a:cubicBezTo>
                  <a:cubicBezTo>
                    <a:pt x="322502" y="671976"/>
                    <a:pt x="242857" y="675989"/>
                    <a:pt x="209153" y="666560"/>
                  </a:cubicBezTo>
                  <a:close/>
                  <a:moveTo>
                    <a:pt x="325712" y="634059"/>
                  </a:moveTo>
                  <a:cubicBezTo>
                    <a:pt x="513289" y="586513"/>
                    <a:pt x="573475" y="349985"/>
                    <a:pt x="430635" y="220586"/>
                  </a:cubicBezTo>
                  <a:cubicBezTo>
                    <a:pt x="249878" y="57083"/>
                    <a:pt x="-32792" y="243457"/>
                    <a:pt x="45048" y="474970"/>
                  </a:cubicBezTo>
                  <a:cubicBezTo>
                    <a:pt x="83967" y="591328"/>
                    <a:pt x="210758" y="663149"/>
                    <a:pt x="325712" y="634059"/>
                  </a:cubicBezTo>
                  <a:close/>
                  <a:moveTo>
                    <a:pt x="555219" y="157592"/>
                  </a:moveTo>
                  <a:lnTo>
                    <a:pt x="624432" y="88179"/>
                  </a:lnTo>
                  <a:lnTo>
                    <a:pt x="603367" y="67314"/>
                  </a:lnTo>
                  <a:lnTo>
                    <a:pt x="582101" y="46249"/>
                  </a:lnTo>
                  <a:lnTo>
                    <a:pt x="512688" y="115864"/>
                  </a:lnTo>
                  <a:lnTo>
                    <a:pt x="443073" y="185478"/>
                  </a:lnTo>
                  <a:lnTo>
                    <a:pt x="462533" y="205741"/>
                  </a:lnTo>
                  <a:cubicBezTo>
                    <a:pt x="473166" y="216975"/>
                    <a:pt x="482996" y="226204"/>
                    <a:pt x="483999" y="226404"/>
                  </a:cubicBezTo>
                  <a:cubicBezTo>
                    <a:pt x="485203" y="226605"/>
                    <a:pt x="517302" y="195710"/>
                    <a:pt x="555219" y="157592"/>
                  </a:cubicBez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164FD3F7-BCF7-94B5-D358-61EA216E358A}"/>
                </a:ext>
              </a:extLst>
            </p:cNvPr>
            <p:cNvSpPr/>
            <p:nvPr/>
          </p:nvSpPr>
          <p:spPr>
            <a:xfrm flipV="1">
              <a:off x="9769265" y="1658310"/>
              <a:ext cx="96296" cy="224691"/>
            </a:xfrm>
            <a:custGeom>
              <a:avLst/>
              <a:gdLst>
                <a:gd name="connsiteX0" fmla="*/ -1596 w 96296"/>
                <a:gd name="connsiteY0" fmla="*/ 109942 h 224691"/>
                <a:gd name="connsiteX1" fmla="*/ -1596 w 96296"/>
                <a:gd name="connsiteY1" fmla="*/ -2404 h 224691"/>
                <a:gd name="connsiteX2" fmla="*/ 14453 w 96296"/>
                <a:gd name="connsiteY2" fmla="*/ -2404 h 224691"/>
                <a:gd name="connsiteX3" fmla="*/ 30503 w 96296"/>
                <a:gd name="connsiteY3" fmla="*/ -2404 h 224691"/>
                <a:gd name="connsiteX4" fmla="*/ 30503 w 96296"/>
                <a:gd name="connsiteY4" fmla="*/ 93893 h 224691"/>
                <a:gd name="connsiteX5" fmla="*/ 30503 w 96296"/>
                <a:gd name="connsiteY5" fmla="*/ 190189 h 224691"/>
                <a:gd name="connsiteX6" fmla="*/ 46552 w 96296"/>
                <a:gd name="connsiteY6" fmla="*/ 190189 h 224691"/>
                <a:gd name="connsiteX7" fmla="*/ 62602 w 96296"/>
                <a:gd name="connsiteY7" fmla="*/ 190189 h 224691"/>
                <a:gd name="connsiteX8" fmla="*/ 62602 w 96296"/>
                <a:gd name="connsiteY8" fmla="*/ 93893 h 224691"/>
                <a:gd name="connsiteX9" fmla="*/ 62602 w 96296"/>
                <a:gd name="connsiteY9" fmla="*/ -2404 h 224691"/>
                <a:gd name="connsiteX10" fmla="*/ 78651 w 96296"/>
                <a:gd name="connsiteY10" fmla="*/ -2404 h 224691"/>
                <a:gd name="connsiteX11" fmla="*/ 94701 w 96296"/>
                <a:gd name="connsiteY11" fmla="*/ -2404 h 224691"/>
                <a:gd name="connsiteX12" fmla="*/ 94701 w 96296"/>
                <a:gd name="connsiteY12" fmla="*/ 109942 h 224691"/>
                <a:gd name="connsiteX13" fmla="*/ 94701 w 96296"/>
                <a:gd name="connsiteY13" fmla="*/ 222288 h 224691"/>
                <a:gd name="connsiteX14" fmla="*/ 46552 w 96296"/>
                <a:gd name="connsiteY14" fmla="*/ 222288 h 224691"/>
                <a:gd name="connsiteX15" fmla="*/ -1596 w 96296"/>
                <a:gd name="connsiteY15" fmla="*/ 222288 h 224691"/>
                <a:gd name="connsiteX16" fmla="*/ -1596 w 96296"/>
                <a:gd name="connsiteY16" fmla="*/ 109942 h 2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224691">
                  <a:moveTo>
                    <a:pt x="-1596" y="109942"/>
                  </a:moveTo>
                  <a:lnTo>
                    <a:pt x="-1596" y="-2404"/>
                  </a:lnTo>
                  <a:lnTo>
                    <a:pt x="14453" y="-2404"/>
                  </a:lnTo>
                  <a:lnTo>
                    <a:pt x="30503" y="-2404"/>
                  </a:lnTo>
                  <a:lnTo>
                    <a:pt x="30503" y="93893"/>
                  </a:lnTo>
                  <a:lnTo>
                    <a:pt x="30503" y="190189"/>
                  </a:lnTo>
                  <a:lnTo>
                    <a:pt x="46552" y="190189"/>
                  </a:lnTo>
                  <a:lnTo>
                    <a:pt x="62602" y="190189"/>
                  </a:lnTo>
                  <a:lnTo>
                    <a:pt x="62602" y="93893"/>
                  </a:lnTo>
                  <a:lnTo>
                    <a:pt x="62602" y="-2404"/>
                  </a:lnTo>
                  <a:lnTo>
                    <a:pt x="78651" y="-2404"/>
                  </a:lnTo>
                  <a:lnTo>
                    <a:pt x="94701" y="-2404"/>
                  </a:lnTo>
                  <a:lnTo>
                    <a:pt x="94701" y="109942"/>
                  </a:lnTo>
                  <a:lnTo>
                    <a:pt x="94701" y="222288"/>
                  </a:lnTo>
                  <a:lnTo>
                    <a:pt x="46552" y="222288"/>
                  </a:lnTo>
                  <a:lnTo>
                    <a:pt x="-1596" y="222288"/>
                  </a:lnTo>
                  <a:lnTo>
                    <a:pt x="-1596" y="109942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497A2AE0-F1C3-C046-7888-FD0801FA3F08}"/>
                </a:ext>
              </a:extLst>
            </p:cNvPr>
            <p:cNvSpPr/>
            <p:nvPr/>
          </p:nvSpPr>
          <p:spPr>
            <a:xfrm flipV="1">
              <a:off x="9640870" y="1722507"/>
              <a:ext cx="96296" cy="160494"/>
            </a:xfrm>
            <a:custGeom>
              <a:avLst/>
              <a:gdLst>
                <a:gd name="connsiteX0" fmla="*/ -988 w 96296"/>
                <a:gd name="connsiteY0" fmla="*/ 78011 h 160494"/>
                <a:gd name="connsiteX1" fmla="*/ -988 w 96296"/>
                <a:gd name="connsiteY1" fmla="*/ -2236 h 160494"/>
                <a:gd name="connsiteX2" fmla="*/ 15061 w 96296"/>
                <a:gd name="connsiteY2" fmla="*/ -2236 h 160494"/>
                <a:gd name="connsiteX3" fmla="*/ 31111 w 96296"/>
                <a:gd name="connsiteY3" fmla="*/ -2236 h 160494"/>
                <a:gd name="connsiteX4" fmla="*/ 31111 w 96296"/>
                <a:gd name="connsiteY4" fmla="*/ 61962 h 160494"/>
                <a:gd name="connsiteX5" fmla="*/ 31111 w 96296"/>
                <a:gd name="connsiteY5" fmla="*/ 126159 h 160494"/>
                <a:gd name="connsiteX6" fmla="*/ 47160 w 96296"/>
                <a:gd name="connsiteY6" fmla="*/ 126159 h 160494"/>
                <a:gd name="connsiteX7" fmla="*/ 63210 w 96296"/>
                <a:gd name="connsiteY7" fmla="*/ 126159 h 160494"/>
                <a:gd name="connsiteX8" fmla="*/ 63210 w 96296"/>
                <a:gd name="connsiteY8" fmla="*/ 61962 h 160494"/>
                <a:gd name="connsiteX9" fmla="*/ 63210 w 96296"/>
                <a:gd name="connsiteY9" fmla="*/ -2236 h 160494"/>
                <a:gd name="connsiteX10" fmla="*/ 79259 w 96296"/>
                <a:gd name="connsiteY10" fmla="*/ -2236 h 160494"/>
                <a:gd name="connsiteX11" fmla="*/ 95309 w 96296"/>
                <a:gd name="connsiteY11" fmla="*/ -2236 h 160494"/>
                <a:gd name="connsiteX12" fmla="*/ 95309 w 96296"/>
                <a:gd name="connsiteY12" fmla="*/ 78011 h 160494"/>
                <a:gd name="connsiteX13" fmla="*/ 95309 w 96296"/>
                <a:gd name="connsiteY13" fmla="*/ 158258 h 160494"/>
                <a:gd name="connsiteX14" fmla="*/ 47160 w 96296"/>
                <a:gd name="connsiteY14" fmla="*/ 158258 h 160494"/>
                <a:gd name="connsiteX15" fmla="*/ -988 w 96296"/>
                <a:gd name="connsiteY15" fmla="*/ 158258 h 160494"/>
                <a:gd name="connsiteX16" fmla="*/ -988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988" y="78011"/>
                  </a:moveTo>
                  <a:lnTo>
                    <a:pt x="-988" y="-2236"/>
                  </a:lnTo>
                  <a:lnTo>
                    <a:pt x="15061" y="-2236"/>
                  </a:lnTo>
                  <a:lnTo>
                    <a:pt x="31111" y="-2236"/>
                  </a:lnTo>
                  <a:lnTo>
                    <a:pt x="31111" y="61962"/>
                  </a:lnTo>
                  <a:lnTo>
                    <a:pt x="31111" y="126159"/>
                  </a:lnTo>
                  <a:lnTo>
                    <a:pt x="47160" y="126159"/>
                  </a:lnTo>
                  <a:lnTo>
                    <a:pt x="63210" y="126159"/>
                  </a:lnTo>
                  <a:lnTo>
                    <a:pt x="63210" y="61962"/>
                  </a:lnTo>
                  <a:lnTo>
                    <a:pt x="63210" y="-2236"/>
                  </a:lnTo>
                  <a:lnTo>
                    <a:pt x="79259" y="-2236"/>
                  </a:lnTo>
                  <a:lnTo>
                    <a:pt x="95309" y="-2236"/>
                  </a:lnTo>
                  <a:lnTo>
                    <a:pt x="95309" y="78011"/>
                  </a:lnTo>
                  <a:lnTo>
                    <a:pt x="95309" y="158258"/>
                  </a:lnTo>
                  <a:lnTo>
                    <a:pt x="47160" y="158258"/>
                  </a:lnTo>
                  <a:lnTo>
                    <a:pt x="-988" y="158258"/>
                  </a:lnTo>
                  <a:lnTo>
                    <a:pt x="-988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D90FC41E-C163-4BE5-B38E-7AFC3341C3B6}"/>
                </a:ext>
              </a:extLst>
            </p:cNvPr>
            <p:cNvSpPr/>
            <p:nvPr/>
          </p:nvSpPr>
          <p:spPr>
            <a:xfrm flipV="1">
              <a:off x="9897660" y="1722507"/>
              <a:ext cx="96296" cy="160494"/>
            </a:xfrm>
            <a:custGeom>
              <a:avLst/>
              <a:gdLst>
                <a:gd name="connsiteX0" fmla="*/ -2204 w 96296"/>
                <a:gd name="connsiteY0" fmla="*/ 78011 h 160494"/>
                <a:gd name="connsiteX1" fmla="*/ -2204 w 96296"/>
                <a:gd name="connsiteY1" fmla="*/ -2236 h 160494"/>
                <a:gd name="connsiteX2" fmla="*/ 13845 w 96296"/>
                <a:gd name="connsiteY2" fmla="*/ -2236 h 160494"/>
                <a:gd name="connsiteX3" fmla="*/ 29895 w 96296"/>
                <a:gd name="connsiteY3" fmla="*/ -2236 h 160494"/>
                <a:gd name="connsiteX4" fmla="*/ 29895 w 96296"/>
                <a:gd name="connsiteY4" fmla="*/ 61962 h 160494"/>
                <a:gd name="connsiteX5" fmla="*/ 29895 w 96296"/>
                <a:gd name="connsiteY5" fmla="*/ 126159 h 160494"/>
                <a:gd name="connsiteX6" fmla="*/ 45944 w 96296"/>
                <a:gd name="connsiteY6" fmla="*/ 126159 h 160494"/>
                <a:gd name="connsiteX7" fmla="*/ 61994 w 96296"/>
                <a:gd name="connsiteY7" fmla="*/ 126159 h 160494"/>
                <a:gd name="connsiteX8" fmla="*/ 61994 w 96296"/>
                <a:gd name="connsiteY8" fmla="*/ 61962 h 160494"/>
                <a:gd name="connsiteX9" fmla="*/ 61994 w 96296"/>
                <a:gd name="connsiteY9" fmla="*/ -2236 h 160494"/>
                <a:gd name="connsiteX10" fmla="*/ 78043 w 96296"/>
                <a:gd name="connsiteY10" fmla="*/ -2236 h 160494"/>
                <a:gd name="connsiteX11" fmla="*/ 94093 w 96296"/>
                <a:gd name="connsiteY11" fmla="*/ -2236 h 160494"/>
                <a:gd name="connsiteX12" fmla="*/ 94093 w 96296"/>
                <a:gd name="connsiteY12" fmla="*/ 78011 h 160494"/>
                <a:gd name="connsiteX13" fmla="*/ 94093 w 96296"/>
                <a:gd name="connsiteY13" fmla="*/ 158258 h 160494"/>
                <a:gd name="connsiteX14" fmla="*/ 45944 w 96296"/>
                <a:gd name="connsiteY14" fmla="*/ 158258 h 160494"/>
                <a:gd name="connsiteX15" fmla="*/ -2204 w 96296"/>
                <a:gd name="connsiteY15" fmla="*/ 158258 h 160494"/>
                <a:gd name="connsiteX16" fmla="*/ -2204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2204" y="78011"/>
                  </a:moveTo>
                  <a:lnTo>
                    <a:pt x="-2204" y="-2236"/>
                  </a:lnTo>
                  <a:lnTo>
                    <a:pt x="13845" y="-2236"/>
                  </a:lnTo>
                  <a:lnTo>
                    <a:pt x="29895" y="-2236"/>
                  </a:lnTo>
                  <a:lnTo>
                    <a:pt x="29895" y="61962"/>
                  </a:lnTo>
                  <a:lnTo>
                    <a:pt x="29895" y="126159"/>
                  </a:lnTo>
                  <a:lnTo>
                    <a:pt x="45944" y="126159"/>
                  </a:lnTo>
                  <a:lnTo>
                    <a:pt x="61994" y="126159"/>
                  </a:lnTo>
                  <a:lnTo>
                    <a:pt x="61994" y="61962"/>
                  </a:lnTo>
                  <a:lnTo>
                    <a:pt x="61994" y="-2236"/>
                  </a:lnTo>
                  <a:lnTo>
                    <a:pt x="78043" y="-2236"/>
                  </a:lnTo>
                  <a:lnTo>
                    <a:pt x="94093" y="-2236"/>
                  </a:lnTo>
                  <a:lnTo>
                    <a:pt x="94093" y="78011"/>
                  </a:lnTo>
                  <a:lnTo>
                    <a:pt x="94093" y="158258"/>
                  </a:lnTo>
                  <a:lnTo>
                    <a:pt x="45944" y="158258"/>
                  </a:lnTo>
                  <a:lnTo>
                    <a:pt x="-2204" y="158258"/>
                  </a:lnTo>
                  <a:lnTo>
                    <a:pt x="-2204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6DF212A-646E-C159-2986-F7AC48898749}"/>
                </a:ext>
              </a:extLst>
            </p:cNvPr>
            <p:cNvSpPr/>
            <p:nvPr/>
          </p:nvSpPr>
          <p:spPr>
            <a:xfrm flipV="1">
              <a:off x="9640870" y="1915100"/>
              <a:ext cx="353087" cy="32098"/>
            </a:xfrm>
            <a:custGeom>
              <a:avLst/>
              <a:gdLst>
                <a:gd name="connsiteX0" fmla="*/ -1596 w 353087"/>
                <a:gd name="connsiteY0" fmla="*/ 14485 h 32098"/>
                <a:gd name="connsiteX1" fmla="*/ -1596 w 353087"/>
                <a:gd name="connsiteY1" fmla="*/ -1564 h 32098"/>
                <a:gd name="connsiteX2" fmla="*/ 174948 w 353087"/>
                <a:gd name="connsiteY2" fmla="*/ -1564 h 32098"/>
                <a:gd name="connsiteX3" fmla="*/ 351491 w 353087"/>
                <a:gd name="connsiteY3" fmla="*/ -1564 h 32098"/>
                <a:gd name="connsiteX4" fmla="*/ 351491 w 353087"/>
                <a:gd name="connsiteY4" fmla="*/ 14485 h 32098"/>
                <a:gd name="connsiteX5" fmla="*/ 351491 w 353087"/>
                <a:gd name="connsiteY5" fmla="*/ 30535 h 32098"/>
                <a:gd name="connsiteX6" fmla="*/ 174948 w 353087"/>
                <a:gd name="connsiteY6" fmla="*/ 30535 h 32098"/>
                <a:gd name="connsiteX7" fmla="*/ -1596 w 353087"/>
                <a:gd name="connsiteY7" fmla="*/ 30535 h 32098"/>
                <a:gd name="connsiteX8" fmla="*/ -1596 w 353087"/>
                <a:gd name="connsiteY8" fmla="*/ 14485 h 3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87" h="32098">
                  <a:moveTo>
                    <a:pt x="-1596" y="14485"/>
                  </a:moveTo>
                  <a:lnTo>
                    <a:pt x="-1596" y="-1564"/>
                  </a:lnTo>
                  <a:lnTo>
                    <a:pt x="174948" y="-1564"/>
                  </a:lnTo>
                  <a:lnTo>
                    <a:pt x="351491" y="-1564"/>
                  </a:lnTo>
                  <a:lnTo>
                    <a:pt x="351491" y="14485"/>
                  </a:lnTo>
                  <a:lnTo>
                    <a:pt x="351491" y="30535"/>
                  </a:lnTo>
                  <a:lnTo>
                    <a:pt x="174948" y="30535"/>
                  </a:lnTo>
                  <a:lnTo>
                    <a:pt x="-1596" y="30535"/>
                  </a:lnTo>
                  <a:lnTo>
                    <a:pt x="-1596" y="14485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4983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1" dirty="0" smtClean="0"/>
              <a:t>29</a:t>
            </a:fld>
            <a:endParaRPr lang="fr-FR" noProof="1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A8B9CF-6450-4CA6-AFAA-D5A1777D062A}"/>
              </a:ext>
            </a:extLst>
          </p:cNvPr>
          <p:cNvGrpSpPr/>
          <p:nvPr/>
        </p:nvGrpSpPr>
        <p:grpSpPr>
          <a:xfrm>
            <a:off x="335360" y="1465717"/>
            <a:ext cx="8128000" cy="4733834"/>
            <a:chOff x="560122" y="1395885"/>
            <a:chExt cx="8128000" cy="4733834"/>
          </a:xfrm>
        </p:grpSpPr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E8824B71-5C23-44BB-81DC-99FB35B54C79}"/>
                </a:ext>
              </a:extLst>
            </p:cNvPr>
            <p:cNvGraphicFramePr/>
            <p:nvPr/>
          </p:nvGraphicFramePr>
          <p:xfrm>
            <a:off x="560122" y="1395885"/>
            <a:ext cx="8128000" cy="47338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6360935-665A-4D59-8547-59E49E872837}"/>
                </a:ext>
              </a:extLst>
            </p:cNvPr>
            <p:cNvSpPr txBox="1"/>
            <p:nvPr/>
          </p:nvSpPr>
          <p:spPr>
            <a:xfrm>
              <a:off x="969922" y="5519408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80%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BAC8979-FCF6-8EC0-1FB0-DAF37474191B}"/>
                </a:ext>
              </a:extLst>
            </p:cNvPr>
            <p:cNvSpPr txBox="1"/>
            <p:nvPr/>
          </p:nvSpPr>
          <p:spPr>
            <a:xfrm>
              <a:off x="1626897" y="5519407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84%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CDA49DF-B5A7-A159-F72D-87DA0190D66F}"/>
                </a:ext>
              </a:extLst>
            </p:cNvPr>
            <p:cNvSpPr txBox="1"/>
            <p:nvPr/>
          </p:nvSpPr>
          <p:spPr>
            <a:xfrm>
              <a:off x="2222580" y="5519406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93%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D678EED-6095-BFAF-52A7-8B28008684BD}"/>
                </a:ext>
              </a:extLst>
            </p:cNvPr>
            <p:cNvSpPr txBox="1"/>
            <p:nvPr/>
          </p:nvSpPr>
          <p:spPr>
            <a:xfrm>
              <a:off x="2909696" y="5519405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78%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F1C058F-5A79-02C3-FC2D-E053C2B9358D}"/>
                </a:ext>
              </a:extLst>
            </p:cNvPr>
            <p:cNvSpPr txBox="1"/>
            <p:nvPr/>
          </p:nvSpPr>
          <p:spPr>
            <a:xfrm>
              <a:off x="3535520" y="5519405"/>
              <a:ext cx="432048" cy="20005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b="1">
                  <a:solidFill>
                    <a:sysClr val="windowText" lastClr="000000"/>
                  </a:solidFill>
                </a:rPr>
                <a:t>95%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CA8399EF-B1EF-9A40-7A09-B30CBC156777}"/>
              </a:ext>
            </a:extLst>
          </p:cNvPr>
          <p:cNvSpPr txBox="1"/>
          <p:nvPr/>
        </p:nvSpPr>
        <p:spPr>
          <a:xfrm>
            <a:off x="335360" y="830462"/>
            <a:ext cx="7992888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Suivi mensuel des mises en œuvre des RP simplifiées et staffs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2CA67D0-EFF5-7AF2-2E65-60931DA8A9DD}"/>
              </a:ext>
            </a:extLst>
          </p:cNvPr>
          <p:cNvSpPr txBox="1">
            <a:spLocks/>
          </p:cNvSpPr>
          <p:nvPr/>
        </p:nvSpPr>
        <p:spPr>
          <a:xfrm>
            <a:off x="335360" y="128163"/>
            <a:ext cx="8496944" cy="1175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Réalisation des RP simplifiées et Staff</a:t>
            </a:r>
          </a:p>
        </p:txBody>
      </p:sp>
      <p:sp>
        <p:nvSpPr>
          <p:cNvPr id="4" name="Zone de texte 12">
            <a:extLst>
              <a:ext uri="{FF2B5EF4-FFF2-40B4-BE49-F238E27FC236}">
                <a16:creationId xmlns:a16="http://schemas.microsoft.com/office/drawing/2014/main" id="{2A3CDB01-A012-5F95-24C6-E191C03AB4AD}"/>
              </a:ext>
            </a:extLst>
          </p:cNvPr>
          <p:cNvSpPr txBox="1"/>
          <p:nvPr/>
        </p:nvSpPr>
        <p:spPr>
          <a:xfrm>
            <a:off x="5348475" y="1292127"/>
            <a:ext cx="2943769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rtl="0"/>
            <a:r>
              <a:rPr lang="fr-FR" sz="1200" noProof="1">
                <a:latin typeface="+mj-lt"/>
              </a:rPr>
              <a:t>MOE au plus tard à J+60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8C913C-1A11-C89E-C862-84F0CB45BB69}"/>
              </a:ext>
            </a:extLst>
          </p:cNvPr>
          <p:cNvSpPr txBox="1"/>
          <p:nvPr/>
        </p:nvSpPr>
        <p:spPr>
          <a:xfrm>
            <a:off x="1406576" y="6236621"/>
            <a:ext cx="70567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fr-FR" sz="1050" noProof="1">
                <a:latin typeface="+mj-lt"/>
              </a:rPr>
              <a:t>78% RP/staff simplifiés qui ont eu lieu en février 2023 ont été MOE dans les délais.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8A5AB1-1EC1-F745-54BC-FC14170ECDBE}"/>
              </a:ext>
            </a:extLst>
          </p:cNvPr>
          <p:cNvSpPr txBox="1"/>
          <p:nvPr/>
        </p:nvSpPr>
        <p:spPr>
          <a:xfrm>
            <a:off x="9840416" y="6021288"/>
            <a:ext cx="1791640" cy="178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700"/>
              <a:t>Source: Atrium 27062023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AFC815-6E28-BB02-A7A4-0BDBD8114AD1}"/>
              </a:ext>
            </a:extLst>
          </p:cNvPr>
          <p:cNvSpPr txBox="1"/>
          <p:nvPr/>
        </p:nvSpPr>
        <p:spPr>
          <a:xfrm>
            <a:off x="8688288" y="830462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Nombre opérations simplifiées au-delà de  J+60 en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72732E7-0ACD-BCD9-31D3-0A525064C383}"/>
              </a:ext>
            </a:extLst>
          </p:cNvPr>
          <p:cNvSpPr>
            <a:spLocks noGrp="1"/>
          </p:cNvSpPr>
          <p:nvPr/>
        </p:nvSpPr>
        <p:spPr>
          <a:xfrm>
            <a:off x="8688288" y="1351035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3"/>
                </a:solidFill>
              </a:rPr>
              <a:t>42</a:t>
            </a:r>
          </a:p>
          <a:p>
            <a:pPr lvl="1" algn="r"/>
            <a:r>
              <a:rPr lang="en-US"/>
              <a:t>Year to Date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7A8C22D-A05E-B947-76B8-D6330AB878E1}"/>
              </a:ext>
            </a:extLst>
          </p:cNvPr>
          <p:cNvSpPr txBox="1"/>
          <p:nvPr/>
        </p:nvSpPr>
        <p:spPr>
          <a:xfrm>
            <a:off x="8688288" y="4361958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Faits marquants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FCCF42A-E825-9ACB-5516-7DD8591F0BFE}"/>
              </a:ext>
            </a:extLst>
          </p:cNvPr>
          <p:cNvSpPr>
            <a:spLocks noGrp="1"/>
          </p:cNvSpPr>
          <p:nvPr/>
        </p:nvSpPr>
        <p:spPr>
          <a:xfrm>
            <a:off x="8688287" y="4889626"/>
            <a:ext cx="2943769" cy="987646"/>
          </a:xfrm>
          <a:prstGeom prst="rect">
            <a:avLst/>
          </a:prstGeom>
          <a:solidFill>
            <a:schemeClr val="bg2"/>
          </a:solidFill>
        </p:spPr>
        <p:txBody>
          <a:bodyPr vert="horz" lIns="108000" tIns="108000" rIns="108000" bIns="108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0">
                <a:solidFill>
                  <a:schemeClr val="tx1"/>
                </a:solidFill>
              </a:rPr>
              <a:t>RAS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6569C5-5D72-D55F-BF17-C2C58229E852}"/>
              </a:ext>
            </a:extLst>
          </p:cNvPr>
          <p:cNvSpPr txBox="1"/>
          <p:nvPr/>
        </p:nvSpPr>
        <p:spPr>
          <a:xfrm>
            <a:off x="8696847" y="2581286"/>
            <a:ext cx="294376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Taux de conformité sur l’année 2023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A217F73-55AE-FAC1-015E-5D842EB37271}"/>
              </a:ext>
            </a:extLst>
          </p:cNvPr>
          <p:cNvSpPr>
            <a:spLocks noGrp="1"/>
          </p:cNvSpPr>
          <p:nvPr/>
        </p:nvSpPr>
        <p:spPr>
          <a:xfrm>
            <a:off x="8696847" y="3101859"/>
            <a:ext cx="2943769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3"/>
                </a:solidFill>
              </a:rPr>
              <a:t>87%</a:t>
            </a:r>
          </a:p>
          <a:p>
            <a:pPr lvl="1" algn="r"/>
            <a:r>
              <a:rPr lang="en-US"/>
              <a:t>Year to Date</a:t>
            </a:r>
          </a:p>
        </p:txBody>
      </p:sp>
      <p:grpSp>
        <p:nvGrpSpPr>
          <p:cNvPr id="15" name="Graphic 240" descr="Data analytics icon">
            <a:extLst>
              <a:ext uri="{FF2B5EF4-FFF2-40B4-BE49-F238E27FC236}">
                <a16:creationId xmlns:a16="http://schemas.microsoft.com/office/drawing/2014/main" id="{FB00E30A-8C73-C196-8E9A-CB2F832DFD6A}"/>
              </a:ext>
            </a:extLst>
          </p:cNvPr>
          <p:cNvGrpSpPr/>
          <p:nvPr/>
        </p:nvGrpSpPr>
        <p:grpSpPr>
          <a:xfrm>
            <a:off x="9002899" y="3231129"/>
            <a:ext cx="837517" cy="825624"/>
            <a:chOff x="9544170" y="1530351"/>
            <a:chExt cx="674479" cy="673638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9A6D2D3F-BC5B-7F8E-9A83-5CD46D5EA7A9}"/>
                </a:ext>
              </a:extLst>
            </p:cNvPr>
            <p:cNvSpPr/>
            <p:nvPr/>
          </p:nvSpPr>
          <p:spPr>
            <a:xfrm flipV="1">
              <a:off x="9544170" y="1530351"/>
              <a:ext cx="674479" cy="673638"/>
            </a:xfrm>
            <a:custGeom>
              <a:avLst/>
              <a:gdLst>
                <a:gd name="connsiteX0" fmla="*/ 209153 w 674479"/>
                <a:gd name="connsiteY0" fmla="*/ 666560 h 673638"/>
                <a:gd name="connsiteX1" fmla="*/ 45248 w 674479"/>
                <a:gd name="connsiteY1" fmla="*/ 246265 h 673638"/>
                <a:gd name="connsiteX2" fmla="*/ 386499 w 674479"/>
                <a:gd name="connsiteY2" fmla="*/ 152376 h 673638"/>
                <a:gd name="connsiteX3" fmla="*/ 414786 w 674479"/>
                <a:gd name="connsiteY3" fmla="*/ 165818 h 673638"/>
                <a:gd name="connsiteX4" fmla="*/ 498444 w 674479"/>
                <a:gd name="connsiteY4" fmla="*/ 81959 h 673638"/>
                <a:gd name="connsiteX5" fmla="*/ 582302 w 674479"/>
                <a:gd name="connsiteY5" fmla="*/ -1899 h 673638"/>
                <a:gd name="connsiteX6" fmla="*/ 627441 w 674479"/>
                <a:gd name="connsiteY6" fmla="*/ 43240 h 673638"/>
                <a:gd name="connsiteX7" fmla="*/ 672580 w 674479"/>
                <a:gd name="connsiteY7" fmla="*/ 88379 h 673638"/>
                <a:gd name="connsiteX8" fmla="*/ 588521 w 674479"/>
                <a:gd name="connsiteY8" fmla="*/ 172639 h 673638"/>
                <a:gd name="connsiteX9" fmla="*/ 504663 w 674479"/>
                <a:gd name="connsiteY9" fmla="*/ 256898 h 673638"/>
                <a:gd name="connsiteX10" fmla="*/ 516499 w 674479"/>
                <a:gd name="connsiteY10" fmla="*/ 279969 h 673638"/>
                <a:gd name="connsiteX11" fmla="*/ 359014 w 674479"/>
                <a:gd name="connsiteY11" fmla="*/ 659137 h 673638"/>
                <a:gd name="connsiteX12" fmla="*/ 209153 w 674479"/>
                <a:gd name="connsiteY12" fmla="*/ 666560 h 673638"/>
                <a:gd name="connsiteX13" fmla="*/ 325712 w 674479"/>
                <a:gd name="connsiteY13" fmla="*/ 634059 h 673638"/>
                <a:gd name="connsiteX14" fmla="*/ 430635 w 674479"/>
                <a:gd name="connsiteY14" fmla="*/ 220586 h 673638"/>
                <a:gd name="connsiteX15" fmla="*/ 45048 w 674479"/>
                <a:gd name="connsiteY15" fmla="*/ 474970 h 673638"/>
                <a:gd name="connsiteX16" fmla="*/ 325712 w 674479"/>
                <a:gd name="connsiteY16" fmla="*/ 634059 h 673638"/>
                <a:gd name="connsiteX17" fmla="*/ 555219 w 674479"/>
                <a:gd name="connsiteY17" fmla="*/ 157592 h 673638"/>
                <a:gd name="connsiteX18" fmla="*/ 624432 w 674479"/>
                <a:gd name="connsiteY18" fmla="*/ 88179 h 673638"/>
                <a:gd name="connsiteX19" fmla="*/ 603367 w 674479"/>
                <a:gd name="connsiteY19" fmla="*/ 67314 h 673638"/>
                <a:gd name="connsiteX20" fmla="*/ 582101 w 674479"/>
                <a:gd name="connsiteY20" fmla="*/ 46249 h 673638"/>
                <a:gd name="connsiteX21" fmla="*/ 512688 w 674479"/>
                <a:gd name="connsiteY21" fmla="*/ 115864 h 673638"/>
                <a:gd name="connsiteX22" fmla="*/ 443073 w 674479"/>
                <a:gd name="connsiteY22" fmla="*/ 185478 h 673638"/>
                <a:gd name="connsiteX23" fmla="*/ 462533 w 674479"/>
                <a:gd name="connsiteY23" fmla="*/ 205741 h 673638"/>
                <a:gd name="connsiteX24" fmla="*/ 483999 w 674479"/>
                <a:gd name="connsiteY24" fmla="*/ 226404 h 673638"/>
                <a:gd name="connsiteX25" fmla="*/ 555219 w 674479"/>
                <a:gd name="connsiteY25" fmla="*/ 157592 h 67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4479" h="673638">
                  <a:moveTo>
                    <a:pt x="209153" y="666560"/>
                  </a:moveTo>
                  <a:cubicBezTo>
                    <a:pt x="19569" y="613195"/>
                    <a:pt x="-60678" y="407161"/>
                    <a:pt x="45248" y="246265"/>
                  </a:cubicBezTo>
                  <a:cubicBezTo>
                    <a:pt x="117671" y="136126"/>
                    <a:pt x="267132" y="95000"/>
                    <a:pt x="386499" y="152376"/>
                  </a:cubicBezTo>
                  <a:lnTo>
                    <a:pt x="414786" y="165818"/>
                  </a:lnTo>
                  <a:lnTo>
                    <a:pt x="498444" y="81959"/>
                  </a:lnTo>
                  <a:lnTo>
                    <a:pt x="582302" y="-1899"/>
                  </a:lnTo>
                  <a:lnTo>
                    <a:pt x="627441" y="43240"/>
                  </a:lnTo>
                  <a:lnTo>
                    <a:pt x="672580" y="88379"/>
                  </a:lnTo>
                  <a:lnTo>
                    <a:pt x="588521" y="172639"/>
                  </a:lnTo>
                  <a:lnTo>
                    <a:pt x="504663" y="256898"/>
                  </a:lnTo>
                  <a:lnTo>
                    <a:pt x="516499" y="279969"/>
                  </a:lnTo>
                  <a:cubicBezTo>
                    <a:pt x="588922" y="421605"/>
                    <a:pt x="513089" y="604368"/>
                    <a:pt x="359014" y="659137"/>
                  </a:cubicBezTo>
                  <a:cubicBezTo>
                    <a:pt x="322502" y="671976"/>
                    <a:pt x="242857" y="675989"/>
                    <a:pt x="209153" y="666560"/>
                  </a:cubicBezTo>
                  <a:close/>
                  <a:moveTo>
                    <a:pt x="325712" y="634059"/>
                  </a:moveTo>
                  <a:cubicBezTo>
                    <a:pt x="513289" y="586513"/>
                    <a:pt x="573475" y="349985"/>
                    <a:pt x="430635" y="220586"/>
                  </a:cubicBezTo>
                  <a:cubicBezTo>
                    <a:pt x="249878" y="57083"/>
                    <a:pt x="-32792" y="243457"/>
                    <a:pt x="45048" y="474970"/>
                  </a:cubicBezTo>
                  <a:cubicBezTo>
                    <a:pt x="83967" y="591328"/>
                    <a:pt x="210758" y="663149"/>
                    <a:pt x="325712" y="634059"/>
                  </a:cubicBezTo>
                  <a:close/>
                  <a:moveTo>
                    <a:pt x="555219" y="157592"/>
                  </a:moveTo>
                  <a:lnTo>
                    <a:pt x="624432" y="88179"/>
                  </a:lnTo>
                  <a:lnTo>
                    <a:pt x="603367" y="67314"/>
                  </a:lnTo>
                  <a:lnTo>
                    <a:pt x="582101" y="46249"/>
                  </a:lnTo>
                  <a:lnTo>
                    <a:pt x="512688" y="115864"/>
                  </a:lnTo>
                  <a:lnTo>
                    <a:pt x="443073" y="185478"/>
                  </a:lnTo>
                  <a:lnTo>
                    <a:pt x="462533" y="205741"/>
                  </a:lnTo>
                  <a:cubicBezTo>
                    <a:pt x="473166" y="216975"/>
                    <a:pt x="482996" y="226204"/>
                    <a:pt x="483999" y="226404"/>
                  </a:cubicBezTo>
                  <a:cubicBezTo>
                    <a:pt x="485203" y="226605"/>
                    <a:pt x="517302" y="195710"/>
                    <a:pt x="555219" y="157592"/>
                  </a:cubicBez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579C3906-D892-673E-3341-AA651BCF3E57}"/>
                </a:ext>
              </a:extLst>
            </p:cNvPr>
            <p:cNvSpPr/>
            <p:nvPr/>
          </p:nvSpPr>
          <p:spPr>
            <a:xfrm flipV="1">
              <a:off x="9769265" y="1658310"/>
              <a:ext cx="96296" cy="224691"/>
            </a:xfrm>
            <a:custGeom>
              <a:avLst/>
              <a:gdLst>
                <a:gd name="connsiteX0" fmla="*/ -1596 w 96296"/>
                <a:gd name="connsiteY0" fmla="*/ 109942 h 224691"/>
                <a:gd name="connsiteX1" fmla="*/ -1596 w 96296"/>
                <a:gd name="connsiteY1" fmla="*/ -2404 h 224691"/>
                <a:gd name="connsiteX2" fmla="*/ 14453 w 96296"/>
                <a:gd name="connsiteY2" fmla="*/ -2404 h 224691"/>
                <a:gd name="connsiteX3" fmla="*/ 30503 w 96296"/>
                <a:gd name="connsiteY3" fmla="*/ -2404 h 224691"/>
                <a:gd name="connsiteX4" fmla="*/ 30503 w 96296"/>
                <a:gd name="connsiteY4" fmla="*/ 93893 h 224691"/>
                <a:gd name="connsiteX5" fmla="*/ 30503 w 96296"/>
                <a:gd name="connsiteY5" fmla="*/ 190189 h 224691"/>
                <a:gd name="connsiteX6" fmla="*/ 46552 w 96296"/>
                <a:gd name="connsiteY6" fmla="*/ 190189 h 224691"/>
                <a:gd name="connsiteX7" fmla="*/ 62602 w 96296"/>
                <a:gd name="connsiteY7" fmla="*/ 190189 h 224691"/>
                <a:gd name="connsiteX8" fmla="*/ 62602 w 96296"/>
                <a:gd name="connsiteY8" fmla="*/ 93893 h 224691"/>
                <a:gd name="connsiteX9" fmla="*/ 62602 w 96296"/>
                <a:gd name="connsiteY9" fmla="*/ -2404 h 224691"/>
                <a:gd name="connsiteX10" fmla="*/ 78651 w 96296"/>
                <a:gd name="connsiteY10" fmla="*/ -2404 h 224691"/>
                <a:gd name="connsiteX11" fmla="*/ 94701 w 96296"/>
                <a:gd name="connsiteY11" fmla="*/ -2404 h 224691"/>
                <a:gd name="connsiteX12" fmla="*/ 94701 w 96296"/>
                <a:gd name="connsiteY12" fmla="*/ 109942 h 224691"/>
                <a:gd name="connsiteX13" fmla="*/ 94701 w 96296"/>
                <a:gd name="connsiteY13" fmla="*/ 222288 h 224691"/>
                <a:gd name="connsiteX14" fmla="*/ 46552 w 96296"/>
                <a:gd name="connsiteY14" fmla="*/ 222288 h 224691"/>
                <a:gd name="connsiteX15" fmla="*/ -1596 w 96296"/>
                <a:gd name="connsiteY15" fmla="*/ 222288 h 224691"/>
                <a:gd name="connsiteX16" fmla="*/ -1596 w 96296"/>
                <a:gd name="connsiteY16" fmla="*/ 109942 h 2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224691">
                  <a:moveTo>
                    <a:pt x="-1596" y="109942"/>
                  </a:moveTo>
                  <a:lnTo>
                    <a:pt x="-1596" y="-2404"/>
                  </a:lnTo>
                  <a:lnTo>
                    <a:pt x="14453" y="-2404"/>
                  </a:lnTo>
                  <a:lnTo>
                    <a:pt x="30503" y="-2404"/>
                  </a:lnTo>
                  <a:lnTo>
                    <a:pt x="30503" y="93893"/>
                  </a:lnTo>
                  <a:lnTo>
                    <a:pt x="30503" y="190189"/>
                  </a:lnTo>
                  <a:lnTo>
                    <a:pt x="46552" y="190189"/>
                  </a:lnTo>
                  <a:lnTo>
                    <a:pt x="62602" y="190189"/>
                  </a:lnTo>
                  <a:lnTo>
                    <a:pt x="62602" y="93893"/>
                  </a:lnTo>
                  <a:lnTo>
                    <a:pt x="62602" y="-2404"/>
                  </a:lnTo>
                  <a:lnTo>
                    <a:pt x="78651" y="-2404"/>
                  </a:lnTo>
                  <a:lnTo>
                    <a:pt x="94701" y="-2404"/>
                  </a:lnTo>
                  <a:lnTo>
                    <a:pt x="94701" y="109942"/>
                  </a:lnTo>
                  <a:lnTo>
                    <a:pt x="94701" y="222288"/>
                  </a:lnTo>
                  <a:lnTo>
                    <a:pt x="46552" y="222288"/>
                  </a:lnTo>
                  <a:lnTo>
                    <a:pt x="-1596" y="222288"/>
                  </a:lnTo>
                  <a:lnTo>
                    <a:pt x="-1596" y="109942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D9E93C91-B5AC-6161-865E-A0FC0AC7EB7E}"/>
                </a:ext>
              </a:extLst>
            </p:cNvPr>
            <p:cNvSpPr/>
            <p:nvPr/>
          </p:nvSpPr>
          <p:spPr>
            <a:xfrm flipV="1">
              <a:off x="9640870" y="1722507"/>
              <a:ext cx="96296" cy="160494"/>
            </a:xfrm>
            <a:custGeom>
              <a:avLst/>
              <a:gdLst>
                <a:gd name="connsiteX0" fmla="*/ -988 w 96296"/>
                <a:gd name="connsiteY0" fmla="*/ 78011 h 160494"/>
                <a:gd name="connsiteX1" fmla="*/ -988 w 96296"/>
                <a:gd name="connsiteY1" fmla="*/ -2236 h 160494"/>
                <a:gd name="connsiteX2" fmla="*/ 15061 w 96296"/>
                <a:gd name="connsiteY2" fmla="*/ -2236 h 160494"/>
                <a:gd name="connsiteX3" fmla="*/ 31111 w 96296"/>
                <a:gd name="connsiteY3" fmla="*/ -2236 h 160494"/>
                <a:gd name="connsiteX4" fmla="*/ 31111 w 96296"/>
                <a:gd name="connsiteY4" fmla="*/ 61962 h 160494"/>
                <a:gd name="connsiteX5" fmla="*/ 31111 w 96296"/>
                <a:gd name="connsiteY5" fmla="*/ 126159 h 160494"/>
                <a:gd name="connsiteX6" fmla="*/ 47160 w 96296"/>
                <a:gd name="connsiteY6" fmla="*/ 126159 h 160494"/>
                <a:gd name="connsiteX7" fmla="*/ 63210 w 96296"/>
                <a:gd name="connsiteY7" fmla="*/ 126159 h 160494"/>
                <a:gd name="connsiteX8" fmla="*/ 63210 w 96296"/>
                <a:gd name="connsiteY8" fmla="*/ 61962 h 160494"/>
                <a:gd name="connsiteX9" fmla="*/ 63210 w 96296"/>
                <a:gd name="connsiteY9" fmla="*/ -2236 h 160494"/>
                <a:gd name="connsiteX10" fmla="*/ 79259 w 96296"/>
                <a:gd name="connsiteY10" fmla="*/ -2236 h 160494"/>
                <a:gd name="connsiteX11" fmla="*/ 95309 w 96296"/>
                <a:gd name="connsiteY11" fmla="*/ -2236 h 160494"/>
                <a:gd name="connsiteX12" fmla="*/ 95309 w 96296"/>
                <a:gd name="connsiteY12" fmla="*/ 78011 h 160494"/>
                <a:gd name="connsiteX13" fmla="*/ 95309 w 96296"/>
                <a:gd name="connsiteY13" fmla="*/ 158258 h 160494"/>
                <a:gd name="connsiteX14" fmla="*/ 47160 w 96296"/>
                <a:gd name="connsiteY14" fmla="*/ 158258 h 160494"/>
                <a:gd name="connsiteX15" fmla="*/ -988 w 96296"/>
                <a:gd name="connsiteY15" fmla="*/ 158258 h 160494"/>
                <a:gd name="connsiteX16" fmla="*/ -988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988" y="78011"/>
                  </a:moveTo>
                  <a:lnTo>
                    <a:pt x="-988" y="-2236"/>
                  </a:lnTo>
                  <a:lnTo>
                    <a:pt x="15061" y="-2236"/>
                  </a:lnTo>
                  <a:lnTo>
                    <a:pt x="31111" y="-2236"/>
                  </a:lnTo>
                  <a:lnTo>
                    <a:pt x="31111" y="61962"/>
                  </a:lnTo>
                  <a:lnTo>
                    <a:pt x="31111" y="126159"/>
                  </a:lnTo>
                  <a:lnTo>
                    <a:pt x="47160" y="126159"/>
                  </a:lnTo>
                  <a:lnTo>
                    <a:pt x="63210" y="126159"/>
                  </a:lnTo>
                  <a:lnTo>
                    <a:pt x="63210" y="61962"/>
                  </a:lnTo>
                  <a:lnTo>
                    <a:pt x="63210" y="-2236"/>
                  </a:lnTo>
                  <a:lnTo>
                    <a:pt x="79259" y="-2236"/>
                  </a:lnTo>
                  <a:lnTo>
                    <a:pt x="95309" y="-2236"/>
                  </a:lnTo>
                  <a:lnTo>
                    <a:pt x="95309" y="78011"/>
                  </a:lnTo>
                  <a:lnTo>
                    <a:pt x="95309" y="158258"/>
                  </a:lnTo>
                  <a:lnTo>
                    <a:pt x="47160" y="158258"/>
                  </a:lnTo>
                  <a:lnTo>
                    <a:pt x="-988" y="158258"/>
                  </a:lnTo>
                  <a:lnTo>
                    <a:pt x="-988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133369E5-2CD5-FA7F-F51E-590586E43A74}"/>
                </a:ext>
              </a:extLst>
            </p:cNvPr>
            <p:cNvSpPr/>
            <p:nvPr/>
          </p:nvSpPr>
          <p:spPr>
            <a:xfrm flipV="1">
              <a:off x="9897660" y="1722507"/>
              <a:ext cx="96296" cy="160494"/>
            </a:xfrm>
            <a:custGeom>
              <a:avLst/>
              <a:gdLst>
                <a:gd name="connsiteX0" fmla="*/ -2204 w 96296"/>
                <a:gd name="connsiteY0" fmla="*/ 78011 h 160494"/>
                <a:gd name="connsiteX1" fmla="*/ -2204 w 96296"/>
                <a:gd name="connsiteY1" fmla="*/ -2236 h 160494"/>
                <a:gd name="connsiteX2" fmla="*/ 13845 w 96296"/>
                <a:gd name="connsiteY2" fmla="*/ -2236 h 160494"/>
                <a:gd name="connsiteX3" fmla="*/ 29895 w 96296"/>
                <a:gd name="connsiteY3" fmla="*/ -2236 h 160494"/>
                <a:gd name="connsiteX4" fmla="*/ 29895 w 96296"/>
                <a:gd name="connsiteY4" fmla="*/ 61962 h 160494"/>
                <a:gd name="connsiteX5" fmla="*/ 29895 w 96296"/>
                <a:gd name="connsiteY5" fmla="*/ 126159 h 160494"/>
                <a:gd name="connsiteX6" fmla="*/ 45944 w 96296"/>
                <a:gd name="connsiteY6" fmla="*/ 126159 h 160494"/>
                <a:gd name="connsiteX7" fmla="*/ 61994 w 96296"/>
                <a:gd name="connsiteY7" fmla="*/ 126159 h 160494"/>
                <a:gd name="connsiteX8" fmla="*/ 61994 w 96296"/>
                <a:gd name="connsiteY8" fmla="*/ 61962 h 160494"/>
                <a:gd name="connsiteX9" fmla="*/ 61994 w 96296"/>
                <a:gd name="connsiteY9" fmla="*/ -2236 h 160494"/>
                <a:gd name="connsiteX10" fmla="*/ 78043 w 96296"/>
                <a:gd name="connsiteY10" fmla="*/ -2236 h 160494"/>
                <a:gd name="connsiteX11" fmla="*/ 94093 w 96296"/>
                <a:gd name="connsiteY11" fmla="*/ -2236 h 160494"/>
                <a:gd name="connsiteX12" fmla="*/ 94093 w 96296"/>
                <a:gd name="connsiteY12" fmla="*/ 78011 h 160494"/>
                <a:gd name="connsiteX13" fmla="*/ 94093 w 96296"/>
                <a:gd name="connsiteY13" fmla="*/ 158258 h 160494"/>
                <a:gd name="connsiteX14" fmla="*/ 45944 w 96296"/>
                <a:gd name="connsiteY14" fmla="*/ 158258 h 160494"/>
                <a:gd name="connsiteX15" fmla="*/ -2204 w 96296"/>
                <a:gd name="connsiteY15" fmla="*/ 158258 h 160494"/>
                <a:gd name="connsiteX16" fmla="*/ -2204 w 96296"/>
                <a:gd name="connsiteY16" fmla="*/ 78011 h 16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296" h="160494">
                  <a:moveTo>
                    <a:pt x="-2204" y="78011"/>
                  </a:moveTo>
                  <a:lnTo>
                    <a:pt x="-2204" y="-2236"/>
                  </a:lnTo>
                  <a:lnTo>
                    <a:pt x="13845" y="-2236"/>
                  </a:lnTo>
                  <a:lnTo>
                    <a:pt x="29895" y="-2236"/>
                  </a:lnTo>
                  <a:lnTo>
                    <a:pt x="29895" y="61962"/>
                  </a:lnTo>
                  <a:lnTo>
                    <a:pt x="29895" y="126159"/>
                  </a:lnTo>
                  <a:lnTo>
                    <a:pt x="45944" y="126159"/>
                  </a:lnTo>
                  <a:lnTo>
                    <a:pt x="61994" y="126159"/>
                  </a:lnTo>
                  <a:lnTo>
                    <a:pt x="61994" y="61962"/>
                  </a:lnTo>
                  <a:lnTo>
                    <a:pt x="61994" y="-2236"/>
                  </a:lnTo>
                  <a:lnTo>
                    <a:pt x="78043" y="-2236"/>
                  </a:lnTo>
                  <a:lnTo>
                    <a:pt x="94093" y="-2236"/>
                  </a:lnTo>
                  <a:lnTo>
                    <a:pt x="94093" y="78011"/>
                  </a:lnTo>
                  <a:lnTo>
                    <a:pt x="94093" y="158258"/>
                  </a:lnTo>
                  <a:lnTo>
                    <a:pt x="45944" y="158258"/>
                  </a:lnTo>
                  <a:lnTo>
                    <a:pt x="-2204" y="158258"/>
                  </a:lnTo>
                  <a:lnTo>
                    <a:pt x="-2204" y="78011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BA9FBF7-9482-9117-D593-650AB2048F70}"/>
                </a:ext>
              </a:extLst>
            </p:cNvPr>
            <p:cNvSpPr/>
            <p:nvPr/>
          </p:nvSpPr>
          <p:spPr>
            <a:xfrm flipV="1">
              <a:off x="9640870" y="1915100"/>
              <a:ext cx="353087" cy="32098"/>
            </a:xfrm>
            <a:custGeom>
              <a:avLst/>
              <a:gdLst>
                <a:gd name="connsiteX0" fmla="*/ -1596 w 353087"/>
                <a:gd name="connsiteY0" fmla="*/ 14485 h 32098"/>
                <a:gd name="connsiteX1" fmla="*/ -1596 w 353087"/>
                <a:gd name="connsiteY1" fmla="*/ -1564 h 32098"/>
                <a:gd name="connsiteX2" fmla="*/ 174948 w 353087"/>
                <a:gd name="connsiteY2" fmla="*/ -1564 h 32098"/>
                <a:gd name="connsiteX3" fmla="*/ 351491 w 353087"/>
                <a:gd name="connsiteY3" fmla="*/ -1564 h 32098"/>
                <a:gd name="connsiteX4" fmla="*/ 351491 w 353087"/>
                <a:gd name="connsiteY4" fmla="*/ 14485 h 32098"/>
                <a:gd name="connsiteX5" fmla="*/ 351491 w 353087"/>
                <a:gd name="connsiteY5" fmla="*/ 30535 h 32098"/>
                <a:gd name="connsiteX6" fmla="*/ 174948 w 353087"/>
                <a:gd name="connsiteY6" fmla="*/ 30535 h 32098"/>
                <a:gd name="connsiteX7" fmla="*/ -1596 w 353087"/>
                <a:gd name="connsiteY7" fmla="*/ 30535 h 32098"/>
                <a:gd name="connsiteX8" fmla="*/ -1596 w 353087"/>
                <a:gd name="connsiteY8" fmla="*/ 14485 h 3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87" h="32098">
                  <a:moveTo>
                    <a:pt x="-1596" y="14485"/>
                  </a:moveTo>
                  <a:lnTo>
                    <a:pt x="-1596" y="-1564"/>
                  </a:lnTo>
                  <a:lnTo>
                    <a:pt x="174948" y="-1564"/>
                  </a:lnTo>
                  <a:lnTo>
                    <a:pt x="351491" y="-1564"/>
                  </a:lnTo>
                  <a:lnTo>
                    <a:pt x="351491" y="14485"/>
                  </a:lnTo>
                  <a:lnTo>
                    <a:pt x="351491" y="30535"/>
                  </a:lnTo>
                  <a:lnTo>
                    <a:pt x="174948" y="30535"/>
                  </a:lnTo>
                  <a:lnTo>
                    <a:pt x="-1596" y="30535"/>
                  </a:lnTo>
                  <a:lnTo>
                    <a:pt x="-1596" y="14485"/>
                  </a:lnTo>
                  <a:close/>
                </a:path>
              </a:pathLst>
            </a:custGeom>
            <a:solidFill>
              <a:schemeClr val="tx1"/>
            </a:solidFill>
            <a:ln w="2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560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Regulatory and compliance considerations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317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 hidden="1">
            <a:extLst>
              <a:ext uri="{FF2B5EF4-FFF2-40B4-BE49-F238E27FC236}">
                <a16:creationId xmlns:a16="http://schemas.microsoft.com/office/drawing/2014/main" id="{B3BD514C-5618-4AB2-94AF-5ED97FCD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Diapositive de tableau de bord 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33B8CE-9AF9-4E4F-872A-DC25A8EA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1" dirty="0" smtClean="0"/>
              <a:t>30</a:t>
            </a:fld>
            <a:endParaRPr lang="fr-FR" noProof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E0682B9-A488-F456-89A2-B48427662B0A}"/>
              </a:ext>
            </a:extLst>
          </p:cNvPr>
          <p:cNvSpPr txBox="1"/>
          <p:nvPr/>
        </p:nvSpPr>
        <p:spPr>
          <a:xfrm>
            <a:off x="3143672" y="1484784"/>
            <a:ext cx="8856984" cy="377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Régime d’autorisation (126)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2CA67D0-EFF5-7AF2-2E65-60931DA8A9DD}"/>
              </a:ext>
            </a:extLst>
          </p:cNvPr>
          <p:cNvSpPr txBox="1">
            <a:spLocks/>
          </p:cNvSpPr>
          <p:nvPr/>
        </p:nvSpPr>
        <p:spPr>
          <a:xfrm>
            <a:off x="335360" y="128163"/>
            <a:ext cx="8496944" cy="1175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Avis des Instances Ordinales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ECC218-BD25-22D2-D951-07672D2530F5}"/>
              </a:ext>
            </a:extLst>
          </p:cNvPr>
          <p:cNvSpPr txBox="1"/>
          <p:nvPr/>
        </p:nvSpPr>
        <p:spPr>
          <a:xfrm>
            <a:off x="123986" y="1006537"/>
            <a:ext cx="11876350" cy="37739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600" b="1" noProof="1">
                <a:solidFill>
                  <a:schemeClr val="bg1"/>
                </a:solidFill>
                <a:latin typeface="+mj-lt"/>
              </a:rPr>
              <a:t>Retours des Ordres pour 1640 dossiers soumis : 3%</a:t>
            </a:r>
            <a:endParaRPr lang="fr-FR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7ABA98-6FED-13CB-4DC7-1A2672D3B1A1}"/>
              </a:ext>
            </a:extLst>
          </p:cNvPr>
          <p:cNvSpPr txBox="1"/>
          <p:nvPr/>
        </p:nvSpPr>
        <p:spPr>
          <a:xfrm>
            <a:off x="107140" y="1484784"/>
            <a:ext cx="288000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87313" rtl="0"/>
            <a:r>
              <a:rPr lang="fr-FR" sz="1200" b="1" noProof="1">
                <a:solidFill>
                  <a:schemeClr val="bg1"/>
                </a:solidFill>
                <a:latin typeface="+mj-lt"/>
              </a:rPr>
              <a:t>Régime de déclaration (1483 dossiers)</a:t>
            </a:r>
            <a:endParaRPr lang="fr-FR" sz="14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2B497E4-C7C7-9B19-49B7-30034299A476}"/>
              </a:ext>
            </a:extLst>
          </p:cNvPr>
          <p:cNvSpPr>
            <a:spLocks noGrp="1"/>
          </p:cNvSpPr>
          <p:nvPr/>
        </p:nvSpPr>
        <p:spPr>
          <a:xfrm>
            <a:off x="107139" y="1934842"/>
            <a:ext cx="2880000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bg2">
                    <a:lumMod val="50000"/>
                  </a:schemeClr>
                </a:solidFill>
              </a:rPr>
              <a:t>2%</a:t>
            </a:r>
          </a:p>
          <a:p>
            <a:pPr lvl="1" algn="r"/>
            <a:r>
              <a:rPr lang="en-US"/>
              <a:t>YTD</a:t>
            </a:r>
          </a:p>
        </p:txBody>
      </p:sp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E3157CA3-98CD-EF44-4C0C-0A1FCE72B954}"/>
              </a:ext>
            </a:extLst>
          </p:cNvPr>
          <p:cNvGraphicFramePr>
            <a:graphicFrameLocks noGrp="1"/>
          </p:cNvGraphicFramePr>
          <p:nvPr/>
        </p:nvGraphicFramePr>
        <p:xfrm>
          <a:off x="119336" y="3118641"/>
          <a:ext cx="2880000" cy="3732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895071011"/>
                    </a:ext>
                  </a:extLst>
                </a:gridCol>
                <a:gridCol w="2159920">
                  <a:extLst>
                    <a:ext uri="{9D8B030D-6E8A-4147-A177-3AD203B41FA5}">
                      <a16:colId xmlns:a16="http://schemas.microsoft.com/office/drawing/2014/main" val="3545120647"/>
                    </a:ext>
                  </a:extLst>
                </a:gridCol>
              </a:tblGrid>
              <a:tr h="1475627">
                <a:tc>
                  <a:txBody>
                    <a:bodyPr/>
                    <a:lstStyle/>
                    <a:p>
                      <a:r>
                        <a:rPr lang="fr-FR" sz="1200"/>
                        <a:t>CNOM (21)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Soumission Hors délai (1)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ACA incomplète/non conf (5)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Interdiction hospitalité étudiants (4)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Absence convention (3)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Absence ACA (3)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Absence nb de manifestations (1)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Erreur calcul Nette (3)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Incompétence ordre (1)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13438"/>
                  </a:ext>
                </a:extLst>
              </a:tr>
              <a:tr h="775976">
                <a:tc>
                  <a:txBody>
                    <a:bodyPr/>
                    <a:lstStyle/>
                    <a:p>
                      <a:r>
                        <a:rPr lang="fr-FR" sz="1200"/>
                        <a:t>CNOP H 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100"/>
                        <a:t>ACA incomplète (1)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Incompétence ordre (1)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100"/>
                        <a:t>Interdiction hospitalité étudiants (1)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fr-FR" sz="11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967113"/>
                  </a:ext>
                </a:extLst>
              </a:tr>
              <a:tr h="867068">
                <a:tc>
                  <a:txBody>
                    <a:bodyPr/>
                    <a:lstStyle/>
                    <a:p>
                      <a:r>
                        <a:rPr lang="fr-FR" sz="1200"/>
                        <a:t>CNOP G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Cocher la case agent public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02659"/>
                  </a:ext>
                </a:extLst>
              </a:tr>
            </a:tbl>
          </a:graphicData>
        </a:graphic>
      </p:graphicFrame>
      <p:pic>
        <p:nvPicPr>
          <p:cNvPr id="20" name="Graphic 186" descr="Checklist clipboard icon">
            <a:extLst>
              <a:ext uri="{FF2B5EF4-FFF2-40B4-BE49-F238E27FC236}">
                <a16:creationId xmlns:a16="http://schemas.microsoft.com/office/drawing/2014/main" id="{8ED505CC-360E-A8E7-CB92-0B12651A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103" y="1988840"/>
            <a:ext cx="710361" cy="710361"/>
          </a:xfrm>
          <a:prstGeom prst="rect">
            <a:avLst/>
          </a:prstGeom>
        </p:spPr>
      </p:pic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F48002A2-20E9-E773-CBB4-66476CA7A91E}"/>
              </a:ext>
            </a:extLst>
          </p:cNvPr>
          <p:cNvSpPr>
            <a:spLocks noGrp="1"/>
          </p:cNvSpPr>
          <p:nvPr/>
        </p:nvSpPr>
        <p:spPr>
          <a:xfrm>
            <a:off x="3143992" y="1934842"/>
            <a:ext cx="2880000" cy="1036666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1"/>
                </a:solidFill>
              </a:rPr>
              <a:t>10%</a:t>
            </a:r>
          </a:p>
          <a:p>
            <a:pPr lvl="1" algn="r"/>
            <a:r>
              <a:rPr lang="en-US"/>
              <a:t>YTD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5874CDB-7F87-4C81-838C-4DF350B2DF9B}"/>
              </a:ext>
            </a:extLst>
          </p:cNvPr>
          <p:cNvSpPr>
            <a:spLocks noGrp="1"/>
          </p:cNvSpPr>
          <p:nvPr/>
        </p:nvSpPr>
        <p:spPr>
          <a:xfrm>
            <a:off x="6096000" y="1934842"/>
            <a:ext cx="2880000" cy="1047221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1"/>
                </a:solidFill>
              </a:rPr>
              <a:t>0%</a:t>
            </a:r>
          </a:p>
          <a:p>
            <a:pPr lvl="1" algn="r"/>
            <a:r>
              <a:rPr lang="en-US"/>
              <a:t>YTD</a:t>
            </a:r>
          </a:p>
        </p:txBody>
      </p:sp>
      <p:pic>
        <p:nvPicPr>
          <p:cNvPr id="19" name="Graphic 230" descr="Speech bubble icon">
            <a:extLst>
              <a:ext uri="{FF2B5EF4-FFF2-40B4-BE49-F238E27FC236}">
                <a16:creationId xmlns:a16="http://schemas.microsoft.com/office/drawing/2014/main" id="{0D08B37E-BD5B-701A-CF7B-5BA398463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17072" y="2019789"/>
            <a:ext cx="670064" cy="670064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108DBDC-09A5-1B9E-1D11-56D2172D0CC5}"/>
              </a:ext>
            </a:extLst>
          </p:cNvPr>
          <p:cNvSpPr txBox="1"/>
          <p:nvPr/>
        </p:nvSpPr>
        <p:spPr>
          <a:xfrm>
            <a:off x="107139" y="2627620"/>
            <a:ext cx="152625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87313" algn="ctr" rtl="0"/>
            <a:r>
              <a:rPr lang="fr-FR" sz="1050" b="1" noProof="1">
                <a:latin typeface="+mj-lt"/>
              </a:rPr>
              <a:t>Recommandations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C1BEA36-BAA6-22A2-2093-6B14A4B95C00}"/>
              </a:ext>
            </a:extLst>
          </p:cNvPr>
          <p:cNvSpPr txBox="1"/>
          <p:nvPr/>
        </p:nvSpPr>
        <p:spPr>
          <a:xfrm>
            <a:off x="3215680" y="2627620"/>
            <a:ext cx="187220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87313" algn="ctr" rtl="0"/>
            <a:r>
              <a:rPr lang="fr-FR" sz="1050" b="1" noProof="1">
                <a:latin typeface="+mj-lt"/>
              </a:rPr>
              <a:t>Demande de compléments</a:t>
            </a:r>
            <a:endParaRPr lang="fr-FR" sz="1100" noProof="1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886906A-E6FB-867C-9D85-AED1A8FC5000}"/>
              </a:ext>
            </a:extLst>
          </p:cNvPr>
          <p:cNvSpPr txBox="1"/>
          <p:nvPr/>
        </p:nvSpPr>
        <p:spPr>
          <a:xfrm>
            <a:off x="6096000" y="2627620"/>
            <a:ext cx="187220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87313" algn="ctr" rtl="0"/>
            <a:r>
              <a:rPr lang="fr-FR" sz="1050" b="1" noProof="1">
                <a:latin typeface="+mj-lt"/>
              </a:rPr>
              <a:t>Refus transformé en autorisation</a:t>
            </a:r>
            <a:endParaRPr lang="fr-FR" sz="1100" noProof="1">
              <a:latin typeface="+mj-lt"/>
            </a:endParaRPr>
          </a:p>
        </p:txBody>
      </p:sp>
      <p:graphicFrame>
        <p:nvGraphicFramePr>
          <p:cNvPr id="54" name="Tableau 11">
            <a:extLst>
              <a:ext uri="{FF2B5EF4-FFF2-40B4-BE49-F238E27FC236}">
                <a16:creationId xmlns:a16="http://schemas.microsoft.com/office/drawing/2014/main" id="{6C469F66-30F5-DCEB-9E63-4E08247F94D7}"/>
              </a:ext>
            </a:extLst>
          </p:cNvPr>
          <p:cNvGraphicFramePr>
            <a:graphicFrameLocks noGrp="1"/>
          </p:cNvGraphicFramePr>
          <p:nvPr/>
        </p:nvGraphicFramePr>
        <p:xfrm>
          <a:off x="6100014" y="3118641"/>
          <a:ext cx="28800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410">
                  <a:extLst>
                    <a:ext uri="{9D8B030D-6E8A-4147-A177-3AD203B41FA5}">
                      <a16:colId xmlns:a16="http://schemas.microsoft.com/office/drawing/2014/main" val="2895071011"/>
                    </a:ext>
                  </a:extLst>
                </a:gridCol>
                <a:gridCol w="2155590">
                  <a:extLst>
                    <a:ext uri="{9D8B030D-6E8A-4147-A177-3AD203B41FA5}">
                      <a16:colId xmlns:a16="http://schemas.microsoft.com/office/drawing/2014/main" val="3545120647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Tx/>
                        <a:buChar char="-"/>
                      </a:pPr>
                      <a:endParaRPr lang="fr-FR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13438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35745"/>
                  </a:ext>
                </a:extLst>
              </a:tr>
            </a:tbl>
          </a:graphicData>
        </a:graphic>
      </p:graphicFrame>
      <p:graphicFrame>
        <p:nvGraphicFramePr>
          <p:cNvPr id="55" name="Tableau 11">
            <a:extLst>
              <a:ext uri="{FF2B5EF4-FFF2-40B4-BE49-F238E27FC236}">
                <a16:creationId xmlns:a16="http://schemas.microsoft.com/office/drawing/2014/main" id="{F24D0E43-1CED-0F18-96F2-6BB53F46AE0C}"/>
              </a:ext>
            </a:extLst>
          </p:cNvPr>
          <p:cNvGraphicFramePr>
            <a:graphicFrameLocks noGrp="1"/>
          </p:cNvGraphicFramePr>
          <p:nvPr/>
        </p:nvGraphicFramePr>
        <p:xfrm>
          <a:off x="3143672" y="3118641"/>
          <a:ext cx="2880000" cy="1699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410">
                  <a:extLst>
                    <a:ext uri="{9D8B030D-6E8A-4147-A177-3AD203B41FA5}">
                      <a16:colId xmlns:a16="http://schemas.microsoft.com/office/drawing/2014/main" val="2895071011"/>
                    </a:ext>
                  </a:extLst>
                </a:gridCol>
                <a:gridCol w="2155590">
                  <a:extLst>
                    <a:ext uri="{9D8B030D-6E8A-4147-A177-3AD203B41FA5}">
                      <a16:colId xmlns:a16="http://schemas.microsoft.com/office/drawing/2014/main" val="3545120647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fr-FR" sz="1200"/>
                        <a:t>CNOM (12)</a:t>
                      </a:r>
                    </a:p>
                    <a:p>
                      <a:endParaRPr lang="fr-FR" sz="1200"/>
                    </a:p>
                    <a:p>
                      <a:r>
                        <a:rPr lang="fr-FR" sz="1200"/>
                        <a:t>DCSSA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Absence ACA (11)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100"/>
                        <a:t>Programme manquant (1)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sz="1100"/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100"/>
                        <a:t>- Absence ACA (1)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13438"/>
                  </a:ext>
                </a:extLst>
              </a:tr>
              <a:tr h="69342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35745"/>
                  </a:ext>
                </a:extLst>
              </a:tr>
            </a:tbl>
          </a:graphicData>
        </a:graphic>
      </p:graphicFrame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4D156097-7676-69E6-37A8-90161BDD9002}"/>
              </a:ext>
            </a:extLst>
          </p:cNvPr>
          <p:cNvSpPr>
            <a:spLocks noGrp="1"/>
          </p:cNvSpPr>
          <p:nvPr/>
        </p:nvSpPr>
        <p:spPr>
          <a:xfrm>
            <a:off x="9120336" y="1934842"/>
            <a:ext cx="2880000" cy="1028608"/>
          </a:xfrm>
          <a:prstGeom prst="rect">
            <a:avLst/>
          </a:prstGeom>
          <a:solidFill>
            <a:schemeClr val="bg2"/>
          </a:solidFill>
        </p:spPr>
        <p:txBody>
          <a:bodyPr vert="horz" lIns="216000" tIns="216000" rIns="216000" bIns="21600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3200" b="0" kern="1200" spc="-1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>
                <a:solidFill>
                  <a:schemeClr val="accent3"/>
                </a:solidFill>
              </a:rPr>
              <a:t>4%</a:t>
            </a:r>
          </a:p>
          <a:p>
            <a:pPr lvl="1" algn="r"/>
            <a:r>
              <a:rPr lang="en-US"/>
              <a:t>YTD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4542FD6-A078-979B-28AD-6130F99973A8}"/>
              </a:ext>
            </a:extLst>
          </p:cNvPr>
          <p:cNvSpPr txBox="1"/>
          <p:nvPr/>
        </p:nvSpPr>
        <p:spPr>
          <a:xfrm>
            <a:off x="9048328" y="2627620"/>
            <a:ext cx="1792317" cy="3789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87313" algn="ctr" rtl="0"/>
            <a:r>
              <a:rPr lang="fr-FR" sz="1050" b="1" noProof="1">
                <a:latin typeface="+mj-lt"/>
              </a:rPr>
              <a:t>Refus définitif</a:t>
            </a:r>
            <a:endParaRPr lang="fr-FR" sz="1100" noProof="1">
              <a:latin typeface="+mj-lt"/>
            </a:endParaRPr>
          </a:p>
        </p:txBody>
      </p:sp>
      <p:pic>
        <p:nvPicPr>
          <p:cNvPr id="58" name="Graphic 36" descr="Scale icon">
            <a:extLst>
              <a:ext uri="{FF2B5EF4-FFF2-40B4-BE49-F238E27FC236}">
                <a16:creationId xmlns:a16="http://schemas.microsoft.com/office/drawing/2014/main" id="{5A7E6243-93C6-C9CA-6D12-1E9BD3575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5271" y="1988840"/>
            <a:ext cx="738881" cy="738881"/>
          </a:xfrm>
          <a:prstGeom prst="rect">
            <a:avLst/>
          </a:prstGeom>
        </p:spPr>
      </p:pic>
      <p:graphicFrame>
        <p:nvGraphicFramePr>
          <p:cNvPr id="59" name="Tableau 11">
            <a:extLst>
              <a:ext uri="{FF2B5EF4-FFF2-40B4-BE49-F238E27FC236}">
                <a16:creationId xmlns:a16="http://schemas.microsoft.com/office/drawing/2014/main" id="{2C0CAC6D-C98E-A033-4F6B-F109767A6D3E}"/>
              </a:ext>
            </a:extLst>
          </p:cNvPr>
          <p:cNvGraphicFramePr>
            <a:graphicFrameLocks noGrp="1"/>
          </p:cNvGraphicFramePr>
          <p:nvPr/>
        </p:nvGraphicFramePr>
        <p:xfrm>
          <a:off x="9120336" y="3118641"/>
          <a:ext cx="2881164" cy="1180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703">
                  <a:extLst>
                    <a:ext uri="{9D8B030D-6E8A-4147-A177-3AD203B41FA5}">
                      <a16:colId xmlns:a16="http://schemas.microsoft.com/office/drawing/2014/main" val="2895071011"/>
                    </a:ext>
                  </a:extLst>
                </a:gridCol>
                <a:gridCol w="2156461">
                  <a:extLst>
                    <a:ext uri="{9D8B030D-6E8A-4147-A177-3AD203B41FA5}">
                      <a16:colId xmlns:a16="http://schemas.microsoft.com/office/drawing/2014/main" val="3545120647"/>
                    </a:ext>
                  </a:extLst>
                </a:gridCol>
              </a:tblGrid>
              <a:tr h="469137">
                <a:tc>
                  <a:txBody>
                    <a:bodyPr/>
                    <a:lstStyle/>
                    <a:p>
                      <a:r>
                        <a:rPr lang="fr-FR" sz="1200"/>
                        <a:t>CNOM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Tx/>
                        <a:buChar char="-"/>
                      </a:pPr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Interdiction d'hospitalité étudiants (1)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13438"/>
                  </a:ext>
                </a:extLst>
              </a:tr>
              <a:tr h="711525">
                <a:tc>
                  <a:txBody>
                    <a:bodyPr/>
                    <a:lstStyle/>
                    <a:p>
                      <a:r>
                        <a:rPr lang="fr-FR" sz="1200"/>
                        <a:t>DCSSA 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Tx/>
                        <a:buChar char="-"/>
                      </a:pPr>
                      <a:r>
                        <a:rPr lang="fr-FR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Hospitalité disproportionnée (2)</a:t>
                      </a:r>
                    </a:p>
                    <a:p>
                      <a:endParaRPr lang="fr-FR" sz="11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35745"/>
                  </a:ext>
                </a:extLst>
              </a:tr>
            </a:tbl>
          </a:graphicData>
        </a:graphic>
      </p:graphicFrame>
      <p:pic>
        <p:nvPicPr>
          <p:cNvPr id="60" name="Graphic 128" descr="Recycle icon">
            <a:extLst>
              <a:ext uri="{FF2B5EF4-FFF2-40B4-BE49-F238E27FC236}">
                <a16:creationId xmlns:a16="http://schemas.microsoft.com/office/drawing/2014/main" id="{0A02D7D5-4DBE-0A15-2CB0-2DDC8C027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7187" y="1980118"/>
            <a:ext cx="669831" cy="6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B74A46-D72B-8C2C-86B9-758356C4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FBEA5D-C5BC-9338-52CF-673F779E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4A7955-6230-48B4-BD8B-A7C460F75945}" type="slidenum">
              <a:rPr lang="fr-FR" noProof="0" smtClean="0"/>
              <a:t>31</a:t>
            </a:fld>
            <a:endParaRPr lang="fr-FR" noProof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FA7B7AB-D7A0-8586-A8C9-CF616DC2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96892"/>
              </p:ext>
            </p:extLst>
          </p:nvPr>
        </p:nvGraphicFramePr>
        <p:xfrm>
          <a:off x="512829" y="1354550"/>
          <a:ext cx="4527237" cy="4583102"/>
        </p:xfrm>
        <a:graphic>
          <a:graphicData uri="http://schemas.openxmlformats.org/drawingml/2006/table">
            <a:tbl>
              <a:tblPr/>
              <a:tblGrid>
                <a:gridCol w="1885687">
                  <a:extLst>
                    <a:ext uri="{9D8B030D-6E8A-4147-A177-3AD203B41FA5}">
                      <a16:colId xmlns:a16="http://schemas.microsoft.com/office/drawing/2014/main" val="1761019633"/>
                    </a:ext>
                  </a:extLst>
                </a:gridCol>
                <a:gridCol w="528310">
                  <a:extLst>
                    <a:ext uri="{9D8B030D-6E8A-4147-A177-3AD203B41FA5}">
                      <a16:colId xmlns:a16="http://schemas.microsoft.com/office/drawing/2014/main" val="3871565429"/>
                    </a:ext>
                  </a:extLst>
                </a:gridCol>
                <a:gridCol w="528310">
                  <a:extLst>
                    <a:ext uri="{9D8B030D-6E8A-4147-A177-3AD203B41FA5}">
                      <a16:colId xmlns:a16="http://schemas.microsoft.com/office/drawing/2014/main" val="3781738723"/>
                    </a:ext>
                  </a:extLst>
                </a:gridCol>
                <a:gridCol w="528310">
                  <a:extLst>
                    <a:ext uri="{9D8B030D-6E8A-4147-A177-3AD203B41FA5}">
                      <a16:colId xmlns:a16="http://schemas.microsoft.com/office/drawing/2014/main" val="3876896024"/>
                    </a:ext>
                  </a:extLst>
                </a:gridCol>
                <a:gridCol w="528310">
                  <a:extLst>
                    <a:ext uri="{9D8B030D-6E8A-4147-A177-3AD203B41FA5}">
                      <a16:colId xmlns:a16="http://schemas.microsoft.com/office/drawing/2014/main" val="981623890"/>
                    </a:ext>
                  </a:extLst>
                </a:gridCol>
                <a:gridCol w="528310">
                  <a:extLst>
                    <a:ext uri="{9D8B030D-6E8A-4147-A177-3AD203B41FA5}">
                      <a16:colId xmlns:a16="http://schemas.microsoft.com/office/drawing/2014/main" val="2655951511"/>
                    </a:ext>
                  </a:extLst>
                </a:gridCol>
              </a:tblGrid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Soumission par typologie de dossier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4789" marR="4789" marT="4789" marB="229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72712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729183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816652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61407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 de PDS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535218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84225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266560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Déclarations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5837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CCS Déclarations hors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243893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Conventions simplifiées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79792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Conventions simplifiées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99441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966678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80243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73726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NP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69309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375177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78608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198384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P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50319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50251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940172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742167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Congrès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65470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Agence Autorisation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606602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Agence Autorisation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12408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Agence Déclaration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350205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via Agence Déclaration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233220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 liste de pressenties dans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85378"/>
                  </a:ext>
                </a:extLst>
              </a:tr>
              <a:tr h="158038"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 liste de pressenties hors les délais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89" marR="4789" marT="4789" marB="2298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513727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F5054CDB-7816-4ED7-97D2-CEDE457E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189920"/>
              </p:ext>
            </p:extLst>
          </p:nvPr>
        </p:nvGraphicFramePr>
        <p:xfrm>
          <a:off x="5476466" y="1354550"/>
          <a:ext cx="6393315" cy="1613547"/>
        </p:xfrm>
        <a:graphic>
          <a:graphicData uri="http://schemas.openxmlformats.org/drawingml/2006/table">
            <a:tbl>
              <a:tblPr/>
              <a:tblGrid>
                <a:gridCol w="2665310">
                  <a:extLst>
                    <a:ext uri="{9D8B030D-6E8A-4147-A177-3AD203B41FA5}">
                      <a16:colId xmlns:a16="http://schemas.microsoft.com/office/drawing/2014/main" val="2456228880"/>
                    </a:ext>
                  </a:extLst>
                </a:gridCol>
                <a:gridCol w="745601">
                  <a:extLst>
                    <a:ext uri="{9D8B030D-6E8A-4147-A177-3AD203B41FA5}">
                      <a16:colId xmlns:a16="http://schemas.microsoft.com/office/drawing/2014/main" val="3421456193"/>
                    </a:ext>
                  </a:extLst>
                </a:gridCol>
                <a:gridCol w="745601">
                  <a:extLst>
                    <a:ext uri="{9D8B030D-6E8A-4147-A177-3AD203B41FA5}">
                      <a16:colId xmlns:a16="http://schemas.microsoft.com/office/drawing/2014/main" val="1385988947"/>
                    </a:ext>
                  </a:extLst>
                </a:gridCol>
                <a:gridCol w="745601">
                  <a:extLst>
                    <a:ext uri="{9D8B030D-6E8A-4147-A177-3AD203B41FA5}">
                      <a16:colId xmlns:a16="http://schemas.microsoft.com/office/drawing/2014/main" val="1030207820"/>
                    </a:ext>
                  </a:extLst>
                </a:gridCol>
                <a:gridCol w="745601">
                  <a:extLst>
                    <a:ext uri="{9D8B030D-6E8A-4147-A177-3AD203B41FA5}">
                      <a16:colId xmlns:a16="http://schemas.microsoft.com/office/drawing/2014/main" val="906365227"/>
                    </a:ext>
                  </a:extLst>
                </a:gridCol>
                <a:gridCol w="745601">
                  <a:extLst>
                    <a:ext uri="{9D8B030D-6E8A-4147-A177-3AD203B41FA5}">
                      <a16:colId xmlns:a16="http://schemas.microsoft.com/office/drawing/2014/main" val="4270153029"/>
                    </a:ext>
                  </a:extLst>
                </a:gridCol>
              </a:tblGrid>
              <a:tr h="307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Conformité signature contrats et conventions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59282"/>
                  </a:ext>
                </a:extLst>
              </a:tr>
              <a:tr h="307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conventions date conforme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297554"/>
                  </a:ext>
                </a:extLst>
              </a:tr>
              <a:tr h="307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conventions date non conforme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021272"/>
                  </a:ext>
                </a:extLst>
              </a:tr>
              <a:tr h="307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CCS et APDS Autorisation date conforme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862384"/>
                  </a:ext>
                </a:extLst>
              </a:tr>
              <a:tr h="307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 des CCS et APDS Autorisation date non conforme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35715"/>
                  </a:ext>
                </a:extLst>
              </a:tr>
            </a:tbl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37AA46C-CB3F-3A64-0CAF-7F2856CE5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668819"/>
              </p:ext>
            </p:extLst>
          </p:nvPr>
        </p:nvGraphicFramePr>
        <p:xfrm>
          <a:off x="5476466" y="3429000"/>
          <a:ext cx="6480400" cy="2250808"/>
        </p:xfrm>
        <a:graphic>
          <a:graphicData uri="http://schemas.openxmlformats.org/drawingml/2006/table">
            <a:tbl>
              <a:tblPr/>
              <a:tblGrid>
                <a:gridCol w="2701615">
                  <a:extLst>
                    <a:ext uri="{9D8B030D-6E8A-4147-A177-3AD203B41FA5}">
                      <a16:colId xmlns:a16="http://schemas.microsoft.com/office/drawing/2014/main" val="3314869570"/>
                    </a:ext>
                  </a:extLst>
                </a:gridCol>
                <a:gridCol w="755757">
                  <a:extLst>
                    <a:ext uri="{9D8B030D-6E8A-4147-A177-3AD203B41FA5}">
                      <a16:colId xmlns:a16="http://schemas.microsoft.com/office/drawing/2014/main" val="3672581061"/>
                    </a:ext>
                  </a:extLst>
                </a:gridCol>
                <a:gridCol w="755757">
                  <a:extLst>
                    <a:ext uri="{9D8B030D-6E8A-4147-A177-3AD203B41FA5}">
                      <a16:colId xmlns:a16="http://schemas.microsoft.com/office/drawing/2014/main" val="3075517730"/>
                    </a:ext>
                  </a:extLst>
                </a:gridCol>
                <a:gridCol w="755757">
                  <a:extLst>
                    <a:ext uri="{9D8B030D-6E8A-4147-A177-3AD203B41FA5}">
                      <a16:colId xmlns:a16="http://schemas.microsoft.com/office/drawing/2014/main" val="2906788198"/>
                    </a:ext>
                  </a:extLst>
                </a:gridCol>
                <a:gridCol w="755757">
                  <a:extLst>
                    <a:ext uri="{9D8B030D-6E8A-4147-A177-3AD203B41FA5}">
                      <a16:colId xmlns:a16="http://schemas.microsoft.com/office/drawing/2014/main" val="1689324961"/>
                    </a:ext>
                  </a:extLst>
                </a:gridCol>
                <a:gridCol w="755757">
                  <a:extLst>
                    <a:ext uri="{9D8B030D-6E8A-4147-A177-3AD203B41FA5}">
                      <a16:colId xmlns:a16="http://schemas.microsoft.com/office/drawing/2014/main" val="2850560356"/>
                    </a:ext>
                  </a:extLst>
                </a:gridCol>
              </a:tblGrid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RP et Staff simplifiées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JANVIER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FEVRIER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AVRIL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96828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 Simplifiées réalisées dans la période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630539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simplifié réalisées dans la période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446425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Réunions simplifiées MOE dans les délais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75592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Réunions simplifiées MOE hors les délais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738701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745662"/>
                  </a:ext>
                </a:extLst>
              </a:tr>
              <a:tr h="3215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67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Roles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856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09193-DA50-D4CA-D3CB-6C9BEF4D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USER </a:t>
            </a:r>
            <a:r>
              <a:rPr lang="fr-FR" err="1"/>
              <a:t>Roles</a:t>
            </a:r>
            <a:r>
              <a:rPr lang="fr-FR"/>
              <a:t> – main </a:t>
            </a:r>
            <a:r>
              <a:rPr lang="fr-FR" err="1"/>
              <a:t>consideration</a:t>
            </a:r>
            <a:r>
              <a:rPr lang="fr-FR"/>
              <a:t> 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917B8D-6D96-A656-6C28-CE65EAFDC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432D15-672A-EB66-FE36-BCA335970749}"/>
              </a:ext>
            </a:extLst>
          </p:cNvPr>
          <p:cNvSpPr txBox="1"/>
          <p:nvPr/>
        </p:nvSpPr>
        <p:spPr>
          <a:xfrm>
            <a:off x="611717" y="1176950"/>
            <a:ext cx="1110346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err="1">
                <a:latin typeface="+mj-lt"/>
              </a:rPr>
              <a:t>Role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definition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is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based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upon</a:t>
            </a:r>
            <a:r>
              <a:rPr lang="fr-FR" sz="1100" dirty="0">
                <a:latin typeface="+mj-lt"/>
              </a:rPr>
              <a:t> :</a:t>
            </a:r>
          </a:p>
          <a:p>
            <a:r>
              <a:rPr lang="fr-FR" sz="1100" dirty="0">
                <a:latin typeface="+mj-lt"/>
              </a:rPr>
              <a:t> - </a:t>
            </a:r>
            <a:r>
              <a:rPr lang="fr-FR" sz="1100" dirty="0" err="1">
                <a:latin typeface="+mj-lt"/>
              </a:rPr>
              <a:t>market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access</a:t>
            </a:r>
            <a:r>
              <a:rPr lang="fr-FR" sz="1100" dirty="0">
                <a:latin typeface="+mj-lt"/>
              </a:rPr>
              <a:t>/ </a:t>
            </a:r>
            <a:r>
              <a:rPr lang="fr-FR" sz="1100" dirty="0" err="1">
                <a:latin typeface="+mj-lt"/>
              </a:rPr>
              <a:t>medical</a:t>
            </a:r>
            <a:r>
              <a:rPr lang="fr-FR" sz="1100" dirty="0">
                <a:latin typeface="+mj-lt"/>
              </a:rPr>
              <a:t>/ business unit the </a:t>
            </a:r>
            <a:r>
              <a:rPr lang="fr-FR" sz="1100" dirty="0" err="1">
                <a:latin typeface="+mj-lt"/>
              </a:rPr>
              <a:t>activity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belongs</a:t>
            </a:r>
            <a:r>
              <a:rPr lang="fr-FR" sz="1100" dirty="0">
                <a:latin typeface="+mj-lt"/>
              </a:rPr>
              <a:t> to.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latin typeface="+mj-lt"/>
              </a:rPr>
              <a:t>The </a:t>
            </a:r>
            <a:r>
              <a:rPr lang="fr-FR" sz="1100" dirty="0" err="1">
                <a:latin typeface="+mj-lt"/>
              </a:rPr>
              <a:t>hierarchy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following</a:t>
            </a:r>
            <a:r>
              <a:rPr lang="fr-FR" sz="1100" dirty="0">
                <a:latin typeface="+mj-lt"/>
              </a:rPr>
              <a:t> one </a:t>
            </a:r>
            <a:r>
              <a:rPr lang="fr-FR" sz="1100" dirty="0" err="1">
                <a:latin typeface="+mj-lt"/>
              </a:rPr>
              <a:t>ref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organization</a:t>
            </a:r>
            <a:r>
              <a:rPr lang="fr-FR" sz="1100" dirty="0">
                <a:latin typeface="+mj-lt"/>
              </a:rPr>
              <a:t> (</a:t>
            </a:r>
            <a:r>
              <a:rPr lang="fr-FR" sz="1100" dirty="0" err="1">
                <a:latin typeface="+mj-lt"/>
              </a:rPr>
              <a:t>espectiallt</a:t>
            </a:r>
            <a:r>
              <a:rPr lang="fr-FR" sz="1100" dirty="0">
                <a:latin typeface="+mj-lt"/>
              </a:rPr>
              <a:t> for the </a:t>
            </a:r>
            <a:r>
              <a:rPr lang="fr-FR" sz="1100" dirty="0" err="1">
                <a:latin typeface="+mj-lt"/>
              </a:rPr>
              <a:t>activity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approval</a:t>
            </a:r>
            <a:r>
              <a:rPr lang="fr-FR" sz="1100" dirty="0">
                <a:latin typeface="+mj-lt"/>
              </a:rPr>
              <a:t> and </a:t>
            </a:r>
            <a:r>
              <a:rPr lang="fr-FR" sz="1100" dirty="0" err="1">
                <a:latin typeface="+mj-lt"/>
              </a:rPr>
              <a:t>contract</a:t>
            </a:r>
            <a:r>
              <a:rPr lang="fr-FR" sz="1100" dirty="0">
                <a:latin typeface="+mj-lt"/>
              </a:rPr>
              <a:t> / </a:t>
            </a:r>
            <a:r>
              <a:rPr lang="fr-FR" sz="1100" dirty="0" err="1">
                <a:latin typeface="+mj-lt"/>
              </a:rPr>
              <a:t>hospitality</a:t>
            </a:r>
            <a:r>
              <a:rPr lang="fr-FR" sz="1100" dirty="0">
                <a:latin typeface="+mj-lt"/>
              </a:rPr>
              <a:t> convention signature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latin typeface="+mj-lt"/>
              </a:rPr>
              <a:t>The fonction and actions to </a:t>
            </a:r>
            <a:r>
              <a:rPr lang="fr-FR" sz="1100" dirty="0" err="1">
                <a:latin typeface="+mj-lt"/>
              </a:rPr>
              <a:t>be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performed</a:t>
            </a:r>
            <a:endParaRPr lang="fr-FR" sz="11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fr-FR" sz="1100" dirty="0">
                <a:latin typeface="+mj-lt"/>
              </a:rPr>
              <a:t>The </a:t>
            </a:r>
            <a:r>
              <a:rPr lang="fr-FR" sz="1100" dirty="0" err="1">
                <a:latin typeface="+mj-lt"/>
              </a:rPr>
              <a:t>activity</a:t>
            </a:r>
            <a:endParaRPr lang="fr-FR" sz="11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fr-FR" sz="1100" dirty="0">
              <a:latin typeface="+mj-lt"/>
            </a:endParaRP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26B96B76-9546-6ECE-25FC-34DEB966E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55419"/>
              </p:ext>
            </p:extLst>
          </p:nvPr>
        </p:nvGraphicFramePr>
        <p:xfrm>
          <a:off x="610309" y="2074918"/>
          <a:ext cx="10788004" cy="43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4661">
                  <a:extLst>
                    <a:ext uri="{9D8B030D-6E8A-4147-A177-3AD203B41FA5}">
                      <a16:colId xmlns:a16="http://schemas.microsoft.com/office/drawing/2014/main" val="3105808629"/>
                    </a:ext>
                  </a:extLst>
                </a:gridCol>
                <a:gridCol w="8863343">
                  <a:extLst>
                    <a:ext uri="{9D8B030D-6E8A-4147-A177-3AD203B41FA5}">
                      <a16:colId xmlns:a16="http://schemas.microsoft.com/office/drawing/2014/main" val="605885973"/>
                    </a:ext>
                  </a:extLst>
                </a:gridCol>
              </a:tblGrid>
              <a:tr h="389090">
                <a:tc>
                  <a:txBody>
                    <a:bodyPr/>
                    <a:lstStyle/>
                    <a:p>
                      <a:r>
                        <a:rPr lang="fr-FR" sz="900"/>
                        <a:t>User </a:t>
                      </a:r>
                      <a:r>
                        <a:rPr lang="fr-FR" sz="900" err="1"/>
                        <a:t>role</a:t>
                      </a:r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Responsability</a:t>
                      </a:r>
                      <a:r>
                        <a:rPr lang="fr-FR" sz="9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96093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 err="1"/>
                        <a:t>Initiator</a:t>
                      </a:r>
                      <a:r>
                        <a:rPr lang="fr-FR" sz="9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Initiate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activity</a:t>
                      </a:r>
                      <a:r>
                        <a:rPr lang="fr-FR" sz="900"/>
                        <a:t>. Is </a:t>
                      </a:r>
                      <a:r>
                        <a:rPr lang="fr-FR" sz="900" err="1"/>
                        <a:t>responsible</a:t>
                      </a:r>
                      <a:r>
                        <a:rPr lang="fr-FR" sz="900"/>
                        <a:t> of the </a:t>
                      </a:r>
                      <a:r>
                        <a:rPr lang="fr-FR" sz="900" err="1"/>
                        <a:t>accuracy</a:t>
                      </a:r>
                      <a:r>
                        <a:rPr lang="fr-FR" sz="900"/>
                        <a:t> of data and the compliance to local </a:t>
                      </a:r>
                      <a:r>
                        <a:rPr lang="fr-FR" sz="900" err="1"/>
                        <a:t>regulation</a:t>
                      </a:r>
                      <a:r>
                        <a:rPr lang="fr-FR" sz="900"/>
                        <a:t> and OEC </a:t>
                      </a:r>
                      <a:r>
                        <a:rPr lang="fr-FR" sz="900" err="1"/>
                        <a:t>policies</a:t>
                      </a:r>
                      <a:r>
                        <a:rPr lang="fr-FR" sz="900"/>
                        <a:t> .</a:t>
                      </a:r>
                    </a:p>
                    <a:p>
                      <a:r>
                        <a:rPr lang="fr-FR" sz="900"/>
                        <a:t>He can </a:t>
                      </a:r>
                      <a:r>
                        <a:rPr lang="fr-FR" sz="900" err="1"/>
                        <a:t>grant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access</a:t>
                      </a:r>
                      <a:r>
                        <a:rPr lang="fr-FR" sz="900"/>
                        <a:t> to a </a:t>
                      </a:r>
                      <a:r>
                        <a:rPr lang="fr-FR" sz="900" err="1"/>
                        <a:t>contributor</a:t>
                      </a:r>
                      <a:r>
                        <a:rPr lang="fr-FR" sz="900"/>
                        <a:t> for support in the administrative management of the </a:t>
                      </a:r>
                      <a:r>
                        <a:rPr lang="fr-FR" sz="900" err="1"/>
                        <a:t>activity</a:t>
                      </a:r>
                      <a:endParaRPr lang="fr-FR" sz="900"/>
                    </a:p>
                    <a:p>
                      <a:r>
                        <a:rPr lang="fr-FR" sz="900"/>
                        <a:t>Can </a:t>
                      </a:r>
                      <a:r>
                        <a:rPr lang="fr-FR" sz="900" err="1"/>
                        <a:t>modify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only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specific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fields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before</a:t>
                      </a:r>
                      <a:r>
                        <a:rPr lang="fr-FR" sz="900"/>
                        <a:t> approbation and </a:t>
                      </a:r>
                      <a:r>
                        <a:rPr lang="fr-FR" sz="900" err="1"/>
                        <a:t>after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event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takes</a:t>
                      </a:r>
                      <a:r>
                        <a:rPr lang="fr-FR" sz="900"/>
                        <a:t> place</a:t>
                      </a:r>
                    </a:p>
                    <a:p>
                      <a:r>
                        <a:rPr lang="fr-FR" sz="900"/>
                        <a:t>Can </a:t>
                      </a:r>
                      <a:r>
                        <a:rPr lang="fr-FR" sz="900" err="1"/>
                        <a:t>view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ativity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during</a:t>
                      </a:r>
                      <a:r>
                        <a:rPr lang="fr-FR" sz="900"/>
                        <a:t> all </a:t>
                      </a:r>
                      <a:r>
                        <a:rPr lang="fr-FR" sz="900" err="1"/>
                        <a:t>steps</a:t>
                      </a:r>
                      <a:endParaRPr lang="fr-FR" sz="900"/>
                    </a:p>
                    <a:p>
                      <a:r>
                        <a:rPr lang="fr-FR" sz="900" err="1"/>
                        <a:t>Simplified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view</a:t>
                      </a:r>
                      <a:r>
                        <a:rPr lang="fr-FR" sz="900"/>
                        <a:t> to </a:t>
                      </a:r>
                      <a:r>
                        <a:rPr lang="fr-FR" sz="900" err="1"/>
                        <a:t>be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evaluated</a:t>
                      </a:r>
                      <a:r>
                        <a:rPr lang="fr-FR" sz="900"/>
                        <a:t> for 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585724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 err="1"/>
                        <a:t>Contributor</a:t>
                      </a:r>
                      <a:r>
                        <a:rPr lang="fr-FR" sz="9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Can do all actions as the </a:t>
                      </a:r>
                      <a:r>
                        <a:rPr lang="fr-FR" sz="900" err="1"/>
                        <a:t>initiator</a:t>
                      </a:r>
                      <a:r>
                        <a:rPr lang="fr-FR" sz="9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83403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 err="1"/>
                        <a:t>Approver</a:t>
                      </a:r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Agree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with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event</a:t>
                      </a:r>
                      <a:r>
                        <a:rPr lang="fr-FR" sz="900"/>
                        <a:t> and </a:t>
                      </a:r>
                      <a:r>
                        <a:rPr lang="fr-FR" sz="900" err="1"/>
                        <a:t>its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conformity</a:t>
                      </a:r>
                      <a:r>
                        <a:rPr lang="fr-FR" sz="900"/>
                        <a:t>, can </a:t>
                      </a:r>
                      <a:r>
                        <a:rPr lang="fr-FR" sz="900" err="1"/>
                        <a:t>approve</a:t>
                      </a:r>
                      <a:r>
                        <a:rPr lang="fr-FR" sz="900"/>
                        <a:t> or </a:t>
                      </a:r>
                      <a:r>
                        <a:rPr lang="fr-FR" sz="900" err="1"/>
                        <a:t>send</a:t>
                      </a:r>
                      <a:r>
                        <a:rPr lang="fr-FR" sz="900"/>
                        <a:t> back to </a:t>
                      </a:r>
                      <a:r>
                        <a:rPr lang="fr-FR" sz="900" err="1"/>
                        <a:t>initiator</a:t>
                      </a:r>
                      <a:r>
                        <a:rPr lang="fr-FR" sz="900"/>
                        <a:t>. Complete </a:t>
                      </a:r>
                      <a:r>
                        <a:rPr lang="fr-FR" sz="900" err="1"/>
                        <a:t>approver</a:t>
                      </a:r>
                      <a:r>
                        <a:rPr lang="fr-FR" sz="900"/>
                        <a:t> check-list and can </a:t>
                      </a:r>
                      <a:r>
                        <a:rPr lang="fr-FR" sz="900" err="1"/>
                        <a:t>view</a:t>
                      </a:r>
                      <a:r>
                        <a:rPr lang="fr-FR" sz="900"/>
                        <a:t> the file </a:t>
                      </a:r>
                      <a:r>
                        <a:rPr lang="fr-FR" sz="900" err="1"/>
                        <a:t>during</a:t>
                      </a:r>
                      <a:r>
                        <a:rPr lang="fr-FR" sz="900"/>
                        <a:t> all the </a:t>
                      </a:r>
                      <a:r>
                        <a:rPr lang="fr-FR" sz="900" err="1"/>
                        <a:t>steps</a:t>
                      </a:r>
                      <a:r>
                        <a:rPr lang="fr-FR" sz="900"/>
                        <a:t>. No possible change in the </a:t>
                      </a:r>
                      <a:r>
                        <a:rPr lang="fr-FR" sz="900" err="1"/>
                        <a:t>activity</a:t>
                      </a:r>
                      <a:r>
                        <a:rPr lang="fr-FR" sz="900"/>
                        <a:t>. </a:t>
                      </a:r>
                    </a:p>
                    <a:p>
                      <a:r>
                        <a:rPr lang="fr-FR" sz="900"/>
                        <a:t>If </a:t>
                      </a:r>
                      <a:r>
                        <a:rPr lang="fr-FR" sz="900" err="1"/>
                        <a:t>automated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triggered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medical</a:t>
                      </a:r>
                      <a:r>
                        <a:rPr lang="fr-FR" sz="900"/>
                        <a:t> validation </a:t>
                      </a:r>
                      <a:r>
                        <a:rPr lang="fr-FR" sz="900" err="1"/>
                        <a:t>is</a:t>
                      </a:r>
                      <a:r>
                        <a:rPr lang="fr-FR" sz="900"/>
                        <a:t> not possible. The </a:t>
                      </a:r>
                      <a:r>
                        <a:rPr lang="fr-FR" sz="900" err="1"/>
                        <a:t>approver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define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wether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activity</a:t>
                      </a:r>
                      <a:r>
                        <a:rPr lang="fr-FR" sz="900"/>
                        <a:t> must </a:t>
                      </a:r>
                      <a:r>
                        <a:rPr lang="fr-FR" sz="900" err="1"/>
                        <a:t>approved</a:t>
                      </a:r>
                      <a:r>
                        <a:rPr lang="fr-FR" sz="900"/>
                        <a:t> by </a:t>
                      </a:r>
                      <a:r>
                        <a:rPr lang="fr-FR" sz="900" err="1"/>
                        <a:t>medical</a:t>
                      </a:r>
                      <a:r>
                        <a:rPr lang="fr-FR" sz="9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68949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/>
                        <a:t>Medical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Ideally</a:t>
                      </a:r>
                      <a:r>
                        <a:rPr lang="fr-FR" sz="900"/>
                        <a:t>, </a:t>
                      </a:r>
                      <a:r>
                        <a:rPr lang="fr-FR" sz="900" err="1"/>
                        <a:t>triggered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only</a:t>
                      </a:r>
                      <a:r>
                        <a:rPr lang="fr-FR" sz="900"/>
                        <a:t> if HCP participation </a:t>
                      </a:r>
                      <a:r>
                        <a:rPr lang="fr-FR" sz="900" err="1"/>
                        <a:t>requires</a:t>
                      </a:r>
                      <a:r>
                        <a:rPr lang="fr-FR" sz="900"/>
                        <a:t> justification and </a:t>
                      </a:r>
                      <a:r>
                        <a:rPr lang="fr-FR" sz="900" err="1"/>
                        <a:t>medical</a:t>
                      </a:r>
                      <a:r>
                        <a:rPr lang="fr-FR" sz="900"/>
                        <a:t> validation (</a:t>
                      </a:r>
                      <a:r>
                        <a:rPr lang="fr-FR" sz="900" err="1"/>
                        <a:t>attendee</a:t>
                      </a:r>
                      <a:r>
                        <a:rPr lang="fr-FR" sz="900"/>
                        <a:t> T4 or T0 for international / To for national). </a:t>
                      </a:r>
                      <a:r>
                        <a:rPr lang="fr-FR" sz="900" err="1"/>
                        <a:t>When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medical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approves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its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means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that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he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agrees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with</a:t>
                      </a:r>
                      <a:r>
                        <a:rPr lang="fr-FR" sz="900"/>
                        <a:t> the </a:t>
                      </a:r>
                      <a:r>
                        <a:rPr lang="fr-FR" sz="900" err="1"/>
                        <a:t>attendee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list</a:t>
                      </a:r>
                      <a:endParaRPr lang="fr-FR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603924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/>
                        <a:t>Unité Centralisée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Check the </a:t>
                      </a:r>
                      <a:r>
                        <a:rPr lang="fr-FR" sz="900" err="1"/>
                        <a:t>conformity</a:t>
                      </a:r>
                      <a:r>
                        <a:rPr lang="fr-FR" sz="900"/>
                        <a:t> /</a:t>
                      </a:r>
                      <a:r>
                        <a:rPr lang="fr-FR" sz="900" err="1"/>
                        <a:t>Send</a:t>
                      </a:r>
                      <a:r>
                        <a:rPr lang="fr-FR" sz="900"/>
                        <a:t> back the file and </a:t>
                      </a:r>
                      <a:r>
                        <a:rPr lang="fr-FR" sz="900" err="1"/>
                        <a:t>moove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it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forward</a:t>
                      </a:r>
                      <a:r>
                        <a:rPr lang="fr-FR" sz="900"/>
                        <a:t> to </a:t>
                      </a:r>
                      <a:r>
                        <a:rPr lang="fr-FR" sz="900" err="1"/>
                        <a:t>different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status</a:t>
                      </a:r>
                      <a:r>
                        <a:rPr lang="fr-FR" sz="900"/>
                        <a:t> / </a:t>
                      </a:r>
                      <a:r>
                        <a:rPr lang="fr-FR" sz="900" err="1"/>
                        <a:t>Create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deviation</a:t>
                      </a:r>
                      <a:r>
                        <a:rPr lang="fr-FR" sz="900"/>
                        <a:t> and </a:t>
                      </a:r>
                      <a:r>
                        <a:rPr lang="fr-FR" sz="900" err="1"/>
                        <a:t>tracking</a:t>
                      </a:r>
                      <a:r>
                        <a:rPr lang="fr-FR" sz="900"/>
                        <a:t> log/ </a:t>
                      </a:r>
                      <a:r>
                        <a:rPr lang="fr-FR" sz="900" err="1"/>
                        <a:t>Send</a:t>
                      </a:r>
                      <a:r>
                        <a:rPr lang="fr-FR" sz="900"/>
                        <a:t> emails and notifications / </a:t>
                      </a:r>
                      <a:r>
                        <a:rPr lang="fr-FR" sz="900" err="1"/>
                        <a:t>Send</a:t>
                      </a:r>
                      <a:r>
                        <a:rPr lang="fr-FR" sz="900"/>
                        <a:t> documents for signature via </a:t>
                      </a:r>
                      <a:r>
                        <a:rPr lang="fr-FR" sz="900" err="1"/>
                        <a:t>adobesign</a:t>
                      </a:r>
                      <a:r>
                        <a:rPr lang="fr-FR" sz="900"/>
                        <a:t> and </a:t>
                      </a:r>
                      <a:r>
                        <a:rPr lang="fr-FR" sz="900" err="1"/>
                        <a:t>event</a:t>
                      </a:r>
                      <a:r>
                        <a:rPr lang="fr-FR" sz="900"/>
                        <a:t> management </a:t>
                      </a:r>
                      <a:r>
                        <a:rPr lang="fr-FR" sz="900" err="1"/>
                        <a:t>tool</a:t>
                      </a:r>
                      <a:r>
                        <a:rPr lang="fr-FR" sz="900"/>
                        <a:t>/  Change </a:t>
                      </a:r>
                      <a:r>
                        <a:rPr lang="fr-FR" sz="900" err="1"/>
                        <a:t>fields</a:t>
                      </a:r>
                      <a:r>
                        <a:rPr lang="fr-FR" sz="900"/>
                        <a:t> and documents/ close the </a:t>
                      </a:r>
                      <a:r>
                        <a:rPr lang="fr-FR" sz="900" err="1"/>
                        <a:t>activity</a:t>
                      </a:r>
                      <a:r>
                        <a:rPr lang="fr-FR" sz="900"/>
                        <a:t>/ update data base (HCP and venue)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86191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 err="1"/>
                        <a:t>Signator</a:t>
                      </a:r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Signs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contracts</a:t>
                      </a:r>
                      <a:endParaRPr lang="fr-FR" sz="900"/>
                    </a:p>
                    <a:p>
                      <a:r>
                        <a:rPr lang="fr-FR" sz="900" err="1"/>
                        <a:t>His</a:t>
                      </a:r>
                      <a:r>
                        <a:rPr lang="fr-FR" sz="900"/>
                        <a:t> signature </a:t>
                      </a:r>
                      <a:r>
                        <a:rPr lang="fr-FR" sz="900" err="1"/>
                        <a:t>is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captured</a:t>
                      </a:r>
                      <a:r>
                        <a:rPr lang="fr-FR" sz="900"/>
                        <a:t> in </a:t>
                      </a:r>
                      <a:r>
                        <a:rPr lang="fr-FR" sz="900" err="1"/>
                        <a:t>hospitaly</a:t>
                      </a:r>
                      <a:r>
                        <a:rPr lang="fr-FR" sz="900"/>
                        <a:t> conventions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64776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 err="1"/>
                        <a:t>Logistic</a:t>
                      </a:r>
                      <a:r>
                        <a:rPr lang="fr-FR" sz="900"/>
                        <a:t> 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Option 1- </a:t>
                      </a:r>
                      <a:r>
                        <a:rPr lang="fr-FR" sz="900" err="1"/>
                        <a:t>logistical</a:t>
                      </a:r>
                      <a:r>
                        <a:rPr lang="fr-FR" sz="900"/>
                        <a:t> arrangements in a </a:t>
                      </a:r>
                      <a:r>
                        <a:rPr lang="fr-FR" sz="900" err="1"/>
                        <a:t>seperate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too</a:t>
                      </a:r>
                      <a:r>
                        <a:rPr lang="fr-FR" sz="900"/>
                        <a:t> -&gt; consultation </a:t>
                      </a:r>
                      <a:r>
                        <a:rPr lang="fr-FR" sz="900" err="1"/>
                        <a:t>only</a:t>
                      </a:r>
                      <a:endParaRPr lang="fr-FR" sz="900"/>
                    </a:p>
                    <a:p>
                      <a:r>
                        <a:rPr lang="fr-FR" sz="900"/>
                        <a:t>Option 2 – </a:t>
                      </a:r>
                      <a:r>
                        <a:rPr lang="fr-FR" sz="900" err="1"/>
                        <a:t>logistical</a:t>
                      </a:r>
                      <a:r>
                        <a:rPr lang="fr-FR" sz="900"/>
                        <a:t> arrangements in the </a:t>
                      </a:r>
                      <a:r>
                        <a:rPr lang="fr-FR" sz="900" err="1"/>
                        <a:t>same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too</a:t>
                      </a:r>
                      <a:r>
                        <a:rPr lang="fr-FR" sz="900"/>
                        <a:t> -&gt; can update ‘’</a:t>
                      </a:r>
                      <a:r>
                        <a:rPr lang="fr-FR" sz="900" err="1"/>
                        <a:t>minisite</a:t>
                      </a:r>
                      <a:r>
                        <a:rPr lang="fr-FR" sz="900"/>
                        <a:t>’’ and </a:t>
                      </a:r>
                      <a:r>
                        <a:rPr lang="fr-FR" sz="900" err="1"/>
                        <a:t>send</a:t>
                      </a:r>
                      <a:r>
                        <a:rPr lang="fr-FR" sz="900"/>
                        <a:t> notifications to 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57569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Grants and change </a:t>
                      </a:r>
                      <a:r>
                        <a:rPr lang="fr-FR" sz="900" err="1"/>
                        <a:t>access</a:t>
                      </a:r>
                      <a:r>
                        <a:rPr lang="fr-FR" sz="900"/>
                        <a:t> </a:t>
                      </a:r>
                      <a:r>
                        <a:rPr lang="fr-FR" sz="900" err="1"/>
                        <a:t>level</a:t>
                      </a:r>
                      <a:endParaRPr lang="fr-FR" sz="900"/>
                    </a:p>
                    <a:p>
                      <a:r>
                        <a:rPr lang="fr-FR" sz="900"/>
                        <a:t>All actions </a:t>
                      </a:r>
                      <a:r>
                        <a:rPr lang="fr-FR" sz="900" err="1"/>
                        <a:t>tracked</a:t>
                      </a:r>
                      <a:r>
                        <a:rPr lang="fr-FR" sz="900"/>
                        <a:t> in an audit trail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36609"/>
                  </a:ext>
                </a:extLst>
              </a:tr>
              <a:tr h="389090">
                <a:tc>
                  <a:txBody>
                    <a:bodyPr/>
                    <a:lstStyle/>
                    <a:p>
                      <a:r>
                        <a:rPr lang="fr-FR" sz="900"/>
                        <a:t>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Manage program </a:t>
                      </a:r>
                      <a:r>
                        <a:rPr lang="fr-FR" sz="900" dirty="0" err="1"/>
                        <a:t>templates</a:t>
                      </a:r>
                      <a:r>
                        <a:rPr lang="fr-FR" sz="900" dirty="0"/>
                        <a:t>, </a:t>
                      </a:r>
                      <a:r>
                        <a:rPr lang="fr-FR" sz="900" dirty="0" err="1"/>
                        <a:t>create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simplified</a:t>
                      </a:r>
                      <a:r>
                        <a:rPr lang="fr-FR" sz="900" dirty="0"/>
                        <a:t> conventions (</a:t>
                      </a:r>
                      <a:r>
                        <a:rPr lang="fr-FR" sz="900" dirty="0" err="1"/>
                        <a:t>mothers</a:t>
                      </a:r>
                      <a:r>
                        <a:rPr lang="fr-FR" sz="900" dirty="0"/>
                        <a:t> and </a:t>
                      </a:r>
                      <a:r>
                        <a:rPr lang="fr-FR" sz="900" dirty="0" err="1"/>
                        <a:t>associated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contract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templates</a:t>
                      </a:r>
                      <a:r>
                        <a:rPr lang="fr-FR" sz="900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426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5AE4F87-7B6D-817F-551C-F702681F9D9C}"/>
              </a:ext>
            </a:extLst>
          </p:cNvPr>
          <p:cNvSpPr/>
          <p:nvPr/>
        </p:nvSpPr>
        <p:spPr>
          <a:xfrm>
            <a:off x="728707" y="6320788"/>
            <a:ext cx="10869485" cy="3078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000">
                <a:latin typeface="+mj-lt"/>
              </a:rPr>
              <a:t>More </a:t>
            </a:r>
            <a:r>
              <a:rPr lang="fr-FR" sz="1000" err="1">
                <a:latin typeface="+mj-lt"/>
              </a:rPr>
              <a:t>details</a:t>
            </a:r>
            <a:r>
              <a:rPr lang="fr-FR" sz="1000">
                <a:latin typeface="+mj-lt"/>
              </a:rPr>
              <a:t> per </a:t>
            </a:r>
            <a:r>
              <a:rPr lang="fr-FR" sz="1000" err="1">
                <a:latin typeface="+mj-lt"/>
              </a:rPr>
              <a:t>step</a:t>
            </a:r>
            <a:r>
              <a:rPr lang="fr-FR" sz="1000">
                <a:latin typeface="+mj-lt"/>
              </a:rPr>
              <a:t> per WF in </a:t>
            </a:r>
            <a:r>
              <a:rPr lang="fr-FR" sz="1000" err="1">
                <a:latin typeface="+mj-lt"/>
              </a:rPr>
              <a:t>each</a:t>
            </a:r>
            <a:r>
              <a:rPr lang="fr-FR" sz="1000">
                <a:latin typeface="+mj-lt"/>
              </a:rPr>
              <a:t> workflow </a:t>
            </a:r>
            <a:r>
              <a:rPr lang="fr-FR" sz="1000" err="1">
                <a:latin typeface="+mj-lt"/>
              </a:rPr>
              <a:t>decription</a:t>
            </a:r>
            <a:r>
              <a:rPr lang="fr-FR" sz="1000">
                <a:latin typeface="+mj-lt"/>
              </a:rPr>
              <a:t> </a:t>
            </a:r>
            <a:r>
              <a:rPr lang="fr-FR" sz="1000">
                <a:highlight>
                  <a:srgbClr val="FFFF00"/>
                </a:highlight>
                <a:latin typeface="+mj-lt"/>
              </a:rPr>
              <a:t>table </a:t>
            </a:r>
            <a:r>
              <a:rPr lang="fr-FR" sz="1000" err="1">
                <a:highlight>
                  <a:srgbClr val="FFFF00"/>
                </a:highlight>
                <a:latin typeface="+mj-lt"/>
              </a:rPr>
              <a:t>with</a:t>
            </a:r>
            <a:r>
              <a:rPr lang="fr-FR" sz="1000">
                <a:highlight>
                  <a:srgbClr val="FFFF00"/>
                </a:highlight>
                <a:latin typeface="+mj-lt"/>
              </a:rPr>
              <a:t> user rôle, possible actions, business </a:t>
            </a:r>
            <a:r>
              <a:rPr lang="fr-FR" sz="1000" err="1">
                <a:highlight>
                  <a:srgbClr val="FFFF00"/>
                </a:highlight>
                <a:latin typeface="+mj-lt"/>
              </a:rPr>
              <a:t>rules</a:t>
            </a:r>
            <a:r>
              <a:rPr lang="fr-FR" sz="1000">
                <a:highlight>
                  <a:srgbClr val="FFFF00"/>
                </a:highlight>
                <a:latin typeface="+mj-lt"/>
              </a:rPr>
              <a:t> notifications per </a:t>
            </a:r>
            <a:r>
              <a:rPr lang="fr-FR" sz="1000" err="1">
                <a:highlight>
                  <a:srgbClr val="FFFF00"/>
                </a:highlight>
                <a:latin typeface="+mj-lt"/>
              </a:rPr>
              <a:t>step</a:t>
            </a:r>
            <a:r>
              <a:rPr lang="fr-FR" sz="1000">
                <a:highlight>
                  <a:srgbClr val="FFFF00"/>
                </a:highlight>
                <a:latin typeface="+mj-lt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FDD99-1F5F-62EC-A2F3-5DA6D84E3623}"/>
              </a:ext>
            </a:extLst>
          </p:cNvPr>
          <p:cNvSpPr/>
          <p:nvPr/>
        </p:nvSpPr>
        <p:spPr>
          <a:xfrm>
            <a:off x="8488680" y="563880"/>
            <a:ext cx="3090548" cy="4183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+ </a:t>
            </a:r>
            <a:r>
              <a:rPr lang="fr-FR" dirty="0" err="1">
                <a:latin typeface="+mj-lt"/>
              </a:rPr>
              <a:t>auditor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15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requirements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6440A2-F49A-3347-903D-FD10F79D9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52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653A8-D093-F573-6646-0ACCF70B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Main </a:t>
            </a:r>
            <a:r>
              <a:rPr lang="fr-FR" err="1">
                <a:solidFill>
                  <a:schemeClr val="tx1"/>
                </a:solidFill>
              </a:rPr>
              <a:t>requirements</a:t>
            </a:r>
            <a:r>
              <a:rPr lang="fr-FR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80FEFB-9BB7-C2AE-4906-BB3412F50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24" y="982198"/>
            <a:ext cx="10968919" cy="4583111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Dynamic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worflows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(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adapt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to initial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multicriteria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selection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when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creation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and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depending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on data set in the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activity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HCP </a:t>
            </a: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webportal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– data base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Venue data base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Automated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program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Hospitality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 / packages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  <a:highlight>
                  <a:srgbClr val="00FF00"/>
                </a:highlight>
              </a:rPr>
              <a:t>Attendees</a:t>
            </a:r>
            <a:r>
              <a:rPr lang="fr-FR" sz="1000">
                <a:solidFill>
                  <a:schemeClr val="tx1"/>
                </a:solidFill>
                <a:highlight>
                  <a:srgbClr val="00FF00"/>
                </a:highlight>
              </a:rPr>
              <a:t>’ Management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Package attribution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Hospitality</a:t>
            </a:r>
            <a:r>
              <a:rPr lang="fr-FR" sz="1000">
                <a:solidFill>
                  <a:schemeClr val="tx1"/>
                </a:solidFill>
              </a:rPr>
              <a:t> convention signature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Submission</a:t>
            </a:r>
            <a:r>
              <a:rPr lang="fr-FR" sz="1000">
                <a:solidFill>
                  <a:schemeClr val="tx1"/>
                </a:solidFill>
              </a:rPr>
              <a:t> to </a:t>
            </a:r>
            <a:r>
              <a:rPr lang="fr-FR" sz="1000" err="1">
                <a:solidFill>
                  <a:schemeClr val="tx1"/>
                </a:solidFill>
              </a:rPr>
              <a:t>authorities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Documentation (/ </a:t>
            </a:r>
            <a:r>
              <a:rPr lang="fr-FR" sz="1000" err="1">
                <a:solidFill>
                  <a:schemeClr val="tx1"/>
                </a:solidFill>
              </a:rPr>
              <a:t>proofs</a:t>
            </a:r>
            <a:r>
              <a:rPr lang="fr-FR" sz="1000">
                <a:solidFill>
                  <a:schemeClr val="tx1"/>
                </a:solidFill>
              </a:rPr>
              <a:t> management)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Signature of </a:t>
            </a:r>
            <a:r>
              <a:rPr lang="fr-FR" sz="1000" err="1">
                <a:solidFill>
                  <a:schemeClr val="tx1"/>
                </a:solidFill>
              </a:rPr>
              <a:t>attendance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sheet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Finanacial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reconcilitation</a:t>
            </a:r>
            <a:r>
              <a:rPr lang="fr-FR" sz="1000">
                <a:solidFill>
                  <a:schemeClr val="tx1"/>
                </a:solidFill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Business </a:t>
            </a:r>
            <a:r>
              <a:rPr lang="fr-FR" sz="1000" err="1">
                <a:solidFill>
                  <a:schemeClr val="tx1"/>
                </a:solidFill>
              </a:rPr>
              <a:t>rules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Notifications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Integration</a:t>
            </a:r>
            <a:r>
              <a:rPr lang="fr-FR" sz="1000">
                <a:solidFill>
                  <a:schemeClr val="tx1"/>
                </a:solidFill>
              </a:rPr>
              <a:t> and API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Links </a:t>
            </a:r>
            <a:r>
              <a:rPr lang="fr-FR" sz="1000" err="1">
                <a:solidFill>
                  <a:schemeClr val="tx1"/>
                </a:solidFill>
              </a:rPr>
              <a:t>between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activities</a:t>
            </a:r>
            <a:r>
              <a:rPr lang="fr-FR" sz="1000">
                <a:solidFill>
                  <a:schemeClr val="tx1"/>
                </a:solidFill>
              </a:rPr>
              <a:t> (information and documents </a:t>
            </a:r>
            <a:r>
              <a:rPr lang="fr-FR" sz="1000" err="1">
                <a:solidFill>
                  <a:schemeClr val="tx1"/>
                </a:solidFill>
              </a:rPr>
              <a:t>enterd</a:t>
            </a:r>
            <a:r>
              <a:rPr lang="fr-FR" sz="1000">
                <a:solidFill>
                  <a:schemeClr val="tx1"/>
                </a:solidFill>
              </a:rPr>
              <a:t> once in the </a:t>
            </a:r>
            <a:r>
              <a:rPr lang="fr-FR" sz="1000" err="1">
                <a:solidFill>
                  <a:schemeClr val="tx1"/>
                </a:solidFill>
              </a:rPr>
              <a:t>event</a:t>
            </a:r>
            <a:r>
              <a:rPr lang="fr-FR" sz="1000">
                <a:solidFill>
                  <a:schemeClr val="tx1"/>
                </a:solidFill>
              </a:rPr>
              <a:t> -&gt; </a:t>
            </a:r>
            <a:r>
              <a:rPr lang="fr-FR" sz="1000" err="1">
                <a:solidFill>
                  <a:schemeClr val="tx1"/>
                </a:solidFill>
              </a:rPr>
              <a:t>fild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automatically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completed</a:t>
            </a:r>
            <a:r>
              <a:rPr lang="fr-FR" sz="1000">
                <a:solidFill>
                  <a:schemeClr val="tx1"/>
                </a:solidFill>
              </a:rPr>
              <a:t> in the </a:t>
            </a:r>
            <a:r>
              <a:rPr lang="fr-FR" sz="1000" err="1">
                <a:solidFill>
                  <a:schemeClr val="tx1"/>
                </a:solidFill>
              </a:rPr>
              <a:t>contract</a:t>
            </a:r>
            <a:r>
              <a:rPr lang="fr-FR" sz="1000">
                <a:solidFill>
                  <a:schemeClr val="tx1"/>
                </a:solidFill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Automation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Templates</a:t>
            </a:r>
            <a:r>
              <a:rPr lang="fr-FR" sz="1000">
                <a:solidFill>
                  <a:schemeClr val="tx1"/>
                </a:solidFill>
              </a:rPr>
              <a:t> for </a:t>
            </a:r>
            <a:r>
              <a:rPr lang="fr-FR" sz="1000" err="1">
                <a:solidFill>
                  <a:schemeClr val="tx1"/>
                </a:solidFill>
              </a:rPr>
              <a:t>activities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that</a:t>
            </a:r>
            <a:r>
              <a:rPr lang="fr-FR" sz="1000">
                <a:solidFill>
                  <a:schemeClr val="tx1"/>
                </a:solidFill>
              </a:rPr>
              <a:t> are </a:t>
            </a:r>
            <a:r>
              <a:rPr lang="fr-FR" sz="1000" err="1">
                <a:solidFill>
                  <a:schemeClr val="tx1"/>
                </a:solidFill>
              </a:rPr>
              <a:t>validated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KPI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 err="1">
                <a:solidFill>
                  <a:schemeClr val="tx1"/>
                </a:solidFill>
              </a:rPr>
              <a:t>Simplified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view</a:t>
            </a:r>
            <a:r>
              <a:rPr lang="fr-FR" sz="1000">
                <a:solidFill>
                  <a:schemeClr val="tx1"/>
                </a:solidFill>
              </a:rPr>
              <a:t> for IFT </a:t>
            </a:r>
            <a:r>
              <a:rPr lang="fr-FR" sz="1000" err="1">
                <a:solidFill>
                  <a:schemeClr val="tx1"/>
                </a:solidFill>
              </a:rPr>
              <a:t>with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possibility</a:t>
            </a:r>
            <a:r>
              <a:rPr lang="fr-FR" sz="1000">
                <a:solidFill>
                  <a:schemeClr val="tx1"/>
                </a:solidFill>
              </a:rPr>
              <a:t> to go to the </a:t>
            </a:r>
            <a:r>
              <a:rPr lang="fr-FR" sz="1000" err="1">
                <a:solidFill>
                  <a:schemeClr val="tx1"/>
                </a:solidFill>
              </a:rPr>
              <a:t>detailed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activity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1000">
                <a:solidFill>
                  <a:schemeClr val="tx1"/>
                </a:solidFill>
              </a:rPr>
              <a:t>Voice </a:t>
            </a:r>
            <a:r>
              <a:rPr lang="fr-FR" sz="1000" err="1">
                <a:solidFill>
                  <a:schemeClr val="tx1"/>
                </a:solidFill>
              </a:rPr>
              <a:t>commanded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tool</a:t>
            </a:r>
            <a:endParaRPr lang="fr-FR" sz="1000">
              <a:solidFill>
                <a:schemeClr val="tx1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fr-FR" sz="1000">
              <a:solidFill>
                <a:schemeClr val="tx1"/>
              </a:solidFill>
            </a:endParaRPr>
          </a:p>
          <a:p>
            <a:endParaRPr lang="fr-FR" sz="1000">
              <a:solidFill>
                <a:schemeClr val="tx1"/>
              </a:solidFill>
            </a:endParaRPr>
          </a:p>
          <a:p>
            <a:endParaRPr lang="fr-FR" sz="100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B3727F-D8EE-E34F-E668-F3D3F8A8E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677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CD18D-7A8D-D8EC-A8F2-C4462D18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Dynamic workflows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457A011-75C9-DC26-24D2-CB0DFD254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E49E13D-BA7D-2027-5AA4-DA3D1345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86" y="1137444"/>
            <a:ext cx="10968919" cy="458311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>
                <a:solidFill>
                  <a:schemeClr val="tx1"/>
                </a:solidFill>
              </a:rPr>
              <a:t> A- </a:t>
            </a:r>
            <a:r>
              <a:rPr lang="fr-FR" sz="1000" u="sng" err="1">
                <a:solidFill>
                  <a:schemeClr val="tx1"/>
                </a:solidFill>
              </a:rPr>
              <a:t>When</a:t>
            </a:r>
            <a:r>
              <a:rPr lang="fr-FR" sz="1000" u="sng">
                <a:solidFill>
                  <a:schemeClr val="tx1"/>
                </a:solidFill>
              </a:rPr>
              <a:t> </a:t>
            </a:r>
            <a:r>
              <a:rPr lang="fr-FR" sz="1000" u="sng" err="1">
                <a:solidFill>
                  <a:schemeClr val="tx1"/>
                </a:solidFill>
              </a:rPr>
              <a:t>initiating</a:t>
            </a:r>
            <a:r>
              <a:rPr lang="fr-FR" sz="1000" u="sng">
                <a:solidFill>
                  <a:schemeClr val="tx1"/>
                </a:solidFill>
              </a:rPr>
              <a:t> an </a:t>
            </a:r>
            <a:r>
              <a:rPr lang="fr-FR" sz="1000" u="sng" err="1">
                <a:solidFill>
                  <a:schemeClr val="tx1"/>
                </a:solidFill>
              </a:rPr>
              <a:t>activity</a:t>
            </a:r>
            <a:r>
              <a:rPr lang="fr-FR" sz="1000" u="sng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err="1">
                <a:solidFill>
                  <a:schemeClr val="tx1"/>
                </a:solidFill>
              </a:rPr>
              <a:t>Intiator</a:t>
            </a:r>
            <a:r>
              <a:rPr lang="fr-FR" sz="1000">
                <a:solidFill>
                  <a:schemeClr val="tx1"/>
                </a:solidFill>
              </a:rPr>
              <a:t> checks </a:t>
            </a:r>
            <a:r>
              <a:rPr lang="fr-FR" sz="1000" err="1">
                <a:solidFill>
                  <a:schemeClr val="tx1"/>
                </a:solidFill>
              </a:rPr>
              <a:t>criteria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that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will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create</a:t>
            </a:r>
            <a:r>
              <a:rPr lang="fr-FR" sz="1000">
                <a:solidFill>
                  <a:schemeClr val="tx1"/>
                </a:solidFill>
              </a:rPr>
              <a:t> the </a:t>
            </a:r>
            <a:r>
              <a:rPr lang="fr-FR" sz="1000" err="1">
                <a:solidFill>
                  <a:schemeClr val="tx1"/>
                </a:solidFill>
              </a:rPr>
              <a:t>appropriate</a:t>
            </a:r>
            <a:r>
              <a:rPr lang="fr-FR" sz="1000">
                <a:solidFill>
                  <a:schemeClr val="tx1"/>
                </a:solidFill>
              </a:rPr>
              <a:t> workflow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>
                <a:solidFill>
                  <a:schemeClr val="tx1"/>
                </a:solidFill>
              </a:rPr>
              <a:t>Activity  </a:t>
            </a:r>
            <a:r>
              <a:rPr lang="fr-FR" sz="1000" err="1">
                <a:solidFill>
                  <a:schemeClr val="tx1"/>
                </a:solidFill>
              </a:rPr>
              <a:t>category</a:t>
            </a:r>
            <a:r>
              <a:rPr lang="fr-FR" sz="1000">
                <a:solidFill>
                  <a:schemeClr val="tx1"/>
                </a:solidFill>
              </a:rPr>
              <a:t> 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>
                <a:solidFill>
                  <a:schemeClr val="tx1"/>
                </a:solidFill>
              </a:rPr>
              <a:t>I- meeting / II- </a:t>
            </a:r>
            <a:r>
              <a:rPr lang="fr-FR" sz="1000" err="1">
                <a:solidFill>
                  <a:schemeClr val="tx1"/>
                </a:solidFill>
              </a:rPr>
              <a:t>contract</a:t>
            </a:r>
            <a:r>
              <a:rPr lang="fr-FR" sz="100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b="1">
                <a:solidFill>
                  <a:schemeClr val="tx1"/>
                </a:solidFill>
              </a:rPr>
              <a:t>I-  Meeting: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>
                <a:solidFill>
                  <a:schemeClr val="tx1"/>
                </a:solidFill>
              </a:rPr>
              <a:t>- </a:t>
            </a:r>
            <a:r>
              <a:rPr lang="fr-FR" sz="800" err="1">
                <a:solidFill>
                  <a:schemeClr val="tx1"/>
                </a:solidFill>
              </a:rPr>
              <a:t>simplified</a:t>
            </a:r>
            <a:r>
              <a:rPr lang="fr-FR" sz="800">
                <a:solidFill>
                  <a:schemeClr val="tx1"/>
                </a:solidFill>
              </a:rPr>
              <a:t>/ </a:t>
            </a:r>
            <a:r>
              <a:rPr lang="fr-FR" sz="800" err="1">
                <a:solidFill>
                  <a:schemeClr val="tx1"/>
                </a:solidFill>
              </a:rPr>
              <a:t>ad’hoc</a:t>
            </a:r>
            <a:r>
              <a:rPr lang="fr-FR" sz="800">
                <a:solidFill>
                  <a:schemeClr val="tx1"/>
                </a:solidFill>
              </a:rPr>
              <a:t> …</a:t>
            </a:r>
            <a:endParaRPr lang="fr-FR" sz="100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b="1">
                <a:solidFill>
                  <a:schemeClr val="tx1"/>
                </a:solidFill>
              </a:rPr>
              <a:t>II- </a:t>
            </a:r>
            <a:r>
              <a:rPr lang="fr-FR" sz="1000" b="1" err="1">
                <a:solidFill>
                  <a:schemeClr val="tx1"/>
                </a:solidFill>
              </a:rPr>
              <a:t>Contract</a:t>
            </a:r>
            <a:endParaRPr lang="fr-FR" sz="1000" b="1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700" i="0">
                <a:solidFill>
                  <a:schemeClr val="tx1"/>
                </a:solidFill>
              </a:rPr>
              <a:t>- HCO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700" i="0">
                <a:solidFill>
                  <a:schemeClr val="tx1"/>
                </a:solidFill>
              </a:rPr>
              <a:t>- HCP ( fonctionnaire/ URSSAF/ société / via Association/ via institution/ via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700" i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Calibri" panose="020F0502020204030204" pitchFamily="34" charset="0"/>
              <a:buChar char="​"/>
              <a:tabLst/>
              <a:defRPr/>
            </a:pPr>
            <a:r>
              <a:rPr kumimoji="0" lang="fr-FR" sz="1000" b="0" i="1" u="none" strike="noStrike" kern="1200" cap="none" spc="0" normalizeH="0" baseline="0" noProof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B- </a:t>
            </a:r>
            <a:r>
              <a:rPr kumimoji="0" lang="fr-FR" sz="1000" b="0" i="1" u="sng" strike="noStrike" kern="1200" cap="none" spc="0" normalizeH="0" baseline="0" noProof="0" err="1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When</a:t>
            </a:r>
            <a:r>
              <a:rPr kumimoji="0" lang="fr-FR" sz="1000" b="0" i="1" u="sng" strike="noStrike" kern="1200" cap="none" spc="0" normalizeH="0" baseline="0" noProof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</a:t>
            </a:r>
            <a:r>
              <a:rPr kumimoji="0" lang="fr-FR" sz="1000" b="0" i="1" u="sng" strike="noStrike" kern="1200" cap="none" spc="0" normalizeH="0" baseline="0" noProof="0" err="1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completing</a:t>
            </a:r>
            <a:r>
              <a:rPr kumimoji="0" lang="fr-FR" sz="1000" b="0" i="1" u="sng" strike="noStrike" kern="1200" cap="none" spc="0" normalizeH="0" baseline="0" noProof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</a:t>
            </a:r>
            <a:r>
              <a:rPr kumimoji="0" lang="fr-FR" sz="1000" b="0" i="1" u="sng" strike="noStrike" kern="1200" cap="none" spc="0" normalizeH="0" baseline="0" noProof="0" err="1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activity’s</a:t>
            </a:r>
            <a:r>
              <a:rPr kumimoji="0" lang="fr-FR" sz="1000" b="0" i="1" u="sng" strike="noStrike" kern="1200" cap="none" spc="0" normalizeH="0" baseline="0" noProof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information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700" i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ECBFD-5EAB-3CA3-7C5E-04186FF7142A}"/>
              </a:ext>
            </a:extLst>
          </p:cNvPr>
          <p:cNvSpPr/>
          <p:nvPr/>
        </p:nvSpPr>
        <p:spPr>
          <a:xfrm>
            <a:off x="8456022" y="1480456"/>
            <a:ext cx="3030583" cy="1524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fr-FR" sz="1200">
                <a:latin typeface="+mj-lt"/>
              </a:rPr>
              <a:t>Proposer une  arborescence sur la base de la liste des activités</a:t>
            </a:r>
          </a:p>
          <a:p>
            <a:pPr marL="171450" indent="-171450" algn="ctr">
              <a:buFontTx/>
              <a:buChar char="-"/>
            </a:pPr>
            <a:r>
              <a:rPr lang="fr-FR" sz="1200">
                <a:latin typeface="+mj-lt"/>
              </a:rPr>
              <a:t> Granularité critères VS infos à saisir dans l’activité à évaluer pour trouver le bon équilibre</a:t>
            </a:r>
          </a:p>
        </p:txBody>
      </p:sp>
    </p:spTree>
    <p:extLst>
      <p:ext uri="{BB962C8B-B14F-4D97-AF65-F5344CB8AC3E}">
        <p14:creationId xmlns:p14="http://schemas.microsoft.com/office/powerpoint/2010/main" val="2145853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AD09C-C49A-F16D-9F85-F2B6EE3F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HCP data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A948B-0DD0-8D30-DC35-BE38CA27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b="1" u="sng" dirty="0" err="1">
                <a:solidFill>
                  <a:schemeClr val="tx1"/>
                </a:solidFill>
              </a:rPr>
              <a:t>Webportal</a:t>
            </a:r>
            <a:r>
              <a:rPr lang="fr-FR" sz="1000" b="1" u="sng" dirty="0">
                <a:solidFill>
                  <a:schemeClr val="tx1"/>
                </a:solidFill>
              </a:rPr>
              <a:t> / app: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 err="1">
                <a:solidFill>
                  <a:schemeClr val="tx1"/>
                </a:solidFill>
              </a:rPr>
              <a:t>Each</a:t>
            </a:r>
            <a:r>
              <a:rPr lang="fr-FR" sz="1000" dirty="0">
                <a:solidFill>
                  <a:schemeClr val="tx1"/>
                </a:solidFill>
              </a:rPr>
              <a:t> HCP has an </a:t>
            </a:r>
            <a:r>
              <a:rPr lang="fr-FR" sz="1000" dirty="0" err="1">
                <a:solidFill>
                  <a:schemeClr val="tx1"/>
                </a:solidFill>
              </a:rPr>
              <a:t>account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with</a:t>
            </a:r>
            <a:r>
              <a:rPr lang="fr-FR" sz="1000" dirty="0">
                <a:solidFill>
                  <a:schemeClr val="tx1"/>
                </a:solidFill>
              </a:rPr>
              <a:t> at least 3 </a:t>
            </a:r>
            <a:r>
              <a:rPr lang="fr-FR" sz="1000" dirty="0" err="1">
                <a:solidFill>
                  <a:schemeClr val="tx1"/>
                </a:solidFill>
              </a:rPr>
              <a:t>different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spaces</a:t>
            </a:r>
            <a:r>
              <a:rPr lang="fr-FR" sz="1000" dirty="0">
                <a:solidFill>
                  <a:schemeClr val="tx1"/>
                </a:solidFill>
              </a:rPr>
              <a:t> : </a:t>
            </a:r>
            <a:r>
              <a:rPr lang="fr-FR" sz="1000" dirty="0" err="1">
                <a:solidFill>
                  <a:schemeClr val="tx1"/>
                </a:solidFill>
              </a:rPr>
              <a:t>personal</a:t>
            </a:r>
            <a:r>
              <a:rPr lang="fr-FR" sz="1000" dirty="0">
                <a:solidFill>
                  <a:schemeClr val="tx1"/>
                </a:solidFill>
              </a:rPr>
              <a:t>, information / </a:t>
            </a:r>
            <a:r>
              <a:rPr lang="fr-FR" sz="1000" dirty="0" err="1">
                <a:solidFill>
                  <a:schemeClr val="tx1"/>
                </a:solidFill>
              </a:rPr>
              <a:t>contracts</a:t>
            </a:r>
            <a:r>
              <a:rPr lang="fr-FR" sz="1000" dirty="0">
                <a:solidFill>
                  <a:schemeClr val="tx1"/>
                </a:solidFill>
              </a:rPr>
              <a:t> / invitations /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logistical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arrangement (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independant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logistical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tool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is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prefered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?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</a:t>
            </a:r>
            <a:r>
              <a:rPr lang="fr-FR" sz="1000" u="sng" dirty="0">
                <a:solidFill>
                  <a:schemeClr val="tx1"/>
                </a:solidFill>
              </a:rPr>
              <a:t>actions </a:t>
            </a:r>
            <a:r>
              <a:rPr lang="fr-FR" sz="1000" u="sng" dirty="0" err="1">
                <a:solidFill>
                  <a:schemeClr val="tx1"/>
                </a:solidFill>
              </a:rPr>
              <a:t>he</a:t>
            </a:r>
            <a:r>
              <a:rPr lang="fr-FR" sz="1000" u="sng" dirty="0">
                <a:solidFill>
                  <a:schemeClr val="tx1"/>
                </a:solidFill>
              </a:rPr>
              <a:t> can </a:t>
            </a:r>
            <a:r>
              <a:rPr lang="fr-FR" sz="1000" u="sng" dirty="0" err="1">
                <a:solidFill>
                  <a:schemeClr val="tx1"/>
                </a:solidFill>
              </a:rPr>
              <a:t>perform</a:t>
            </a:r>
            <a:r>
              <a:rPr lang="fr-FR" sz="1000" u="sng" dirty="0">
                <a:solidFill>
                  <a:schemeClr val="tx1"/>
                </a:solidFill>
              </a:rPr>
              <a:t> 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update </a:t>
            </a:r>
            <a:r>
              <a:rPr lang="fr-FR" sz="1000" dirty="0" err="1">
                <a:solidFill>
                  <a:schemeClr val="tx1"/>
                </a:solidFill>
              </a:rPr>
              <a:t>his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personal</a:t>
            </a:r>
            <a:r>
              <a:rPr lang="fr-FR" sz="1000" dirty="0">
                <a:solidFill>
                  <a:schemeClr val="tx1"/>
                </a:solidFill>
              </a:rPr>
              <a:t> information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</a:t>
            </a:r>
            <a:r>
              <a:rPr lang="fr-FR" sz="1000" dirty="0" err="1">
                <a:solidFill>
                  <a:schemeClr val="tx1"/>
                </a:solidFill>
              </a:rPr>
              <a:t>Upload</a:t>
            </a:r>
            <a:r>
              <a:rPr lang="fr-FR" sz="1000" dirty="0">
                <a:solidFill>
                  <a:schemeClr val="tx1"/>
                </a:solidFill>
              </a:rPr>
              <a:t> documents : RIB, ACA, </a:t>
            </a:r>
            <a:r>
              <a:rPr lang="fr-FR" sz="1000" dirty="0" err="1">
                <a:solidFill>
                  <a:schemeClr val="tx1"/>
                </a:solidFill>
              </a:rPr>
              <a:t>attstation</a:t>
            </a:r>
            <a:r>
              <a:rPr lang="fr-FR" sz="1000" dirty="0">
                <a:solidFill>
                  <a:schemeClr val="tx1"/>
                </a:solidFill>
              </a:rPr>
              <a:t> URSSAF…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</a:t>
            </a:r>
            <a:r>
              <a:rPr lang="fr-FR" sz="1000" dirty="0" err="1">
                <a:solidFill>
                  <a:schemeClr val="tx1"/>
                </a:solidFill>
              </a:rPr>
              <a:t>sign</a:t>
            </a:r>
            <a:r>
              <a:rPr lang="fr-FR" sz="1000" dirty="0">
                <a:solidFill>
                  <a:schemeClr val="tx1"/>
                </a:solidFill>
              </a:rPr>
              <a:t> documents : </a:t>
            </a:r>
            <a:r>
              <a:rPr lang="fr-FR" sz="1000" dirty="0" err="1">
                <a:solidFill>
                  <a:schemeClr val="tx1"/>
                </a:solidFill>
              </a:rPr>
              <a:t>contracts</a:t>
            </a:r>
            <a:r>
              <a:rPr lang="fr-FR" sz="1000" dirty="0">
                <a:solidFill>
                  <a:schemeClr val="tx1"/>
                </a:solidFill>
              </a:rPr>
              <a:t> and </a:t>
            </a:r>
            <a:r>
              <a:rPr lang="fr-FR" sz="1000" dirty="0" err="1">
                <a:solidFill>
                  <a:schemeClr val="tx1"/>
                </a:solidFill>
              </a:rPr>
              <a:t>hospitality</a:t>
            </a:r>
            <a:r>
              <a:rPr lang="fr-FR" sz="1000" dirty="0">
                <a:solidFill>
                  <a:schemeClr val="tx1"/>
                </a:solidFill>
              </a:rPr>
              <a:t> conventions. </a:t>
            </a:r>
            <a:r>
              <a:rPr lang="fr-FR" sz="1000" dirty="0" err="1">
                <a:solidFill>
                  <a:schemeClr val="tx1"/>
                </a:solidFill>
              </a:rPr>
              <a:t>Signed</a:t>
            </a:r>
            <a:r>
              <a:rPr lang="fr-FR" sz="1000" dirty="0">
                <a:solidFill>
                  <a:schemeClr val="tx1"/>
                </a:solidFill>
              </a:rPr>
              <a:t> document are </a:t>
            </a:r>
            <a:r>
              <a:rPr lang="fr-FR" sz="1000" dirty="0" err="1">
                <a:solidFill>
                  <a:schemeClr val="tx1"/>
                </a:solidFill>
              </a:rPr>
              <a:t>automatically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available</a:t>
            </a:r>
            <a:r>
              <a:rPr lang="fr-FR" sz="1000" dirty="0">
                <a:solidFill>
                  <a:schemeClr val="tx1"/>
                </a:solidFill>
              </a:rPr>
              <a:t> in the portal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</a:t>
            </a:r>
            <a:r>
              <a:rPr lang="fr-FR" sz="1000" dirty="0" err="1">
                <a:solidFill>
                  <a:schemeClr val="tx1"/>
                </a:solidFill>
              </a:rPr>
              <a:t>when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he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receives</a:t>
            </a:r>
            <a:r>
              <a:rPr lang="fr-FR" sz="1000" dirty="0">
                <a:solidFill>
                  <a:schemeClr val="tx1"/>
                </a:solidFill>
              </a:rPr>
              <a:t> an invitation or a </a:t>
            </a:r>
            <a:r>
              <a:rPr lang="fr-FR" sz="1000" dirty="0" err="1">
                <a:solidFill>
                  <a:schemeClr val="tx1"/>
                </a:solidFill>
              </a:rPr>
              <a:t>specific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hospitality</a:t>
            </a:r>
            <a:r>
              <a:rPr lang="fr-FR" sz="1000" dirty="0">
                <a:solidFill>
                  <a:schemeClr val="tx1"/>
                </a:solidFill>
              </a:rPr>
              <a:t> convention -&gt; </a:t>
            </a:r>
            <a:r>
              <a:rPr lang="fr-FR" sz="1000" dirty="0" err="1">
                <a:solidFill>
                  <a:schemeClr val="tx1"/>
                </a:solidFill>
              </a:rPr>
              <a:t>there</a:t>
            </a:r>
            <a:r>
              <a:rPr lang="fr-FR" sz="1000" dirty="0">
                <a:solidFill>
                  <a:schemeClr val="tx1"/>
                </a:solidFill>
              </a:rPr>
              <a:t> a </a:t>
            </a:r>
            <a:r>
              <a:rPr lang="fr-FR" sz="1000" dirty="0" err="1">
                <a:solidFill>
                  <a:schemeClr val="tx1"/>
                </a:solidFill>
              </a:rPr>
              <a:t>specific</a:t>
            </a:r>
            <a:r>
              <a:rPr lang="fr-FR" sz="1000" dirty="0">
                <a:solidFill>
                  <a:schemeClr val="tx1"/>
                </a:solidFill>
              </a:rPr>
              <a:t> folder / </a:t>
            </a:r>
            <a:r>
              <a:rPr lang="fr-FR" sz="1000" dirty="0" err="1">
                <a:solidFill>
                  <a:schemeClr val="tx1"/>
                </a:solidFill>
              </a:rPr>
              <a:t>event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where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he</a:t>
            </a:r>
            <a:r>
              <a:rPr lang="fr-FR" sz="1000" dirty="0">
                <a:solidFill>
                  <a:schemeClr val="tx1"/>
                </a:solidFill>
              </a:rPr>
              <a:t> can </a:t>
            </a:r>
            <a:r>
              <a:rPr lang="fr-FR" sz="1000" dirty="0" err="1">
                <a:solidFill>
                  <a:schemeClr val="tx1"/>
                </a:solidFill>
              </a:rPr>
              <a:t>see</a:t>
            </a:r>
            <a:r>
              <a:rPr lang="fr-FR" sz="1000" dirty="0">
                <a:solidFill>
                  <a:schemeClr val="tx1"/>
                </a:solidFill>
              </a:rPr>
              <a:t> the </a:t>
            </a:r>
            <a:r>
              <a:rPr lang="fr-FR" sz="1000" dirty="0" err="1">
                <a:solidFill>
                  <a:schemeClr val="tx1"/>
                </a:solidFill>
              </a:rPr>
              <a:t>validated</a:t>
            </a:r>
            <a:r>
              <a:rPr lang="fr-FR" sz="1000" dirty="0">
                <a:solidFill>
                  <a:schemeClr val="tx1"/>
                </a:solidFill>
              </a:rPr>
              <a:t> program, the </a:t>
            </a:r>
            <a:r>
              <a:rPr lang="fr-FR" sz="1000" dirty="0" err="1">
                <a:solidFill>
                  <a:schemeClr val="tx1"/>
                </a:solidFill>
              </a:rPr>
              <a:t>signed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hopitality</a:t>
            </a:r>
            <a:r>
              <a:rPr lang="fr-FR" sz="1000" dirty="0">
                <a:solidFill>
                  <a:schemeClr val="tx1"/>
                </a:solidFill>
              </a:rPr>
              <a:t> convention,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details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of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his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00" dirty="0" err="1">
                <a:solidFill>
                  <a:schemeClr val="tx1"/>
                </a:solidFill>
                <a:highlight>
                  <a:srgbClr val="FFFF00"/>
                </a:highlight>
              </a:rPr>
              <a:t>logistical</a:t>
            </a:r>
            <a:r>
              <a:rPr lang="fr-FR" sz="1000" dirty="0">
                <a:solidFill>
                  <a:schemeClr val="tx1"/>
                </a:solidFill>
                <a:highlight>
                  <a:srgbClr val="FFFF00"/>
                </a:highlight>
              </a:rPr>
              <a:t> arrangements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</a:t>
            </a:r>
            <a:r>
              <a:rPr lang="fr-FR" sz="1000" dirty="0" err="1">
                <a:solidFill>
                  <a:schemeClr val="tx1"/>
                </a:solidFill>
              </a:rPr>
              <a:t>when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he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signs</a:t>
            </a:r>
            <a:r>
              <a:rPr lang="fr-FR" sz="1000" dirty="0">
                <a:solidFill>
                  <a:schemeClr val="tx1"/>
                </a:solidFill>
              </a:rPr>
              <a:t> a </a:t>
            </a:r>
            <a:r>
              <a:rPr lang="fr-FR" sz="1000" dirty="0" err="1">
                <a:solidFill>
                  <a:schemeClr val="tx1"/>
                </a:solidFill>
              </a:rPr>
              <a:t>contratct</a:t>
            </a:r>
            <a:r>
              <a:rPr lang="fr-FR" sz="1000" dirty="0">
                <a:solidFill>
                  <a:schemeClr val="tx1"/>
                </a:solidFill>
              </a:rPr>
              <a:t> -&gt; </a:t>
            </a:r>
            <a:r>
              <a:rPr lang="fr-FR" sz="1000" dirty="0" err="1">
                <a:solidFill>
                  <a:schemeClr val="tx1"/>
                </a:solidFill>
              </a:rPr>
              <a:t>specific</a:t>
            </a:r>
            <a:r>
              <a:rPr lang="fr-FR" sz="1000" dirty="0">
                <a:solidFill>
                  <a:schemeClr val="tx1"/>
                </a:solidFill>
              </a:rPr>
              <a:t> folder per </a:t>
            </a:r>
            <a:r>
              <a:rPr lang="fr-FR" sz="1000" dirty="0" err="1">
                <a:solidFill>
                  <a:schemeClr val="tx1"/>
                </a:solidFill>
              </a:rPr>
              <a:t>contract</a:t>
            </a:r>
            <a:r>
              <a:rPr lang="fr-FR" sz="1000" dirty="0">
                <a:solidFill>
                  <a:schemeClr val="tx1"/>
                </a:solidFill>
              </a:rPr>
              <a:t> / </a:t>
            </a:r>
            <a:r>
              <a:rPr lang="fr-FR" sz="1000" dirty="0" err="1">
                <a:solidFill>
                  <a:schemeClr val="tx1"/>
                </a:solidFill>
              </a:rPr>
              <a:t>subfolder</a:t>
            </a:r>
            <a:r>
              <a:rPr lang="fr-FR" sz="1000" dirty="0">
                <a:solidFill>
                  <a:schemeClr val="tx1"/>
                </a:solidFill>
              </a:rPr>
              <a:t> by consultation if </a:t>
            </a:r>
            <a:r>
              <a:rPr lang="fr-FR" sz="1000" dirty="0" err="1">
                <a:solidFill>
                  <a:schemeClr val="tx1"/>
                </a:solidFill>
              </a:rPr>
              <a:t>multiactivity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contract</a:t>
            </a:r>
            <a:r>
              <a:rPr lang="fr-FR" sz="1000" dirty="0">
                <a:solidFill>
                  <a:schemeClr val="tx1"/>
                </a:solidFill>
              </a:rPr>
              <a:t>. HCP can </a:t>
            </a:r>
            <a:r>
              <a:rPr lang="fr-FR" sz="1000" dirty="0" err="1">
                <a:solidFill>
                  <a:schemeClr val="tx1"/>
                </a:solidFill>
              </a:rPr>
              <a:t>visually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see</a:t>
            </a:r>
            <a:r>
              <a:rPr lang="fr-FR" sz="1000" dirty="0">
                <a:solidFill>
                  <a:schemeClr val="tx1"/>
                </a:solidFill>
              </a:rPr>
              <a:t> the </a:t>
            </a:r>
            <a:r>
              <a:rPr lang="fr-FR" sz="1000" dirty="0" err="1">
                <a:solidFill>
                  <a:schemeClr val="tx1"/>
                </a:solidFill>
              </a:rPr>
              <a:t>advancement</a:t>
            </a:r>
            <a:r>
              <a:rPr lang="fr-FR" sz="1000" dirty="0">
                <a:solidFill>
                  <a:schemeClr val="tx1"/>
                </a:solidFill>
              </a:rPr>
              <a:t> of paiement and </a:t>
            </a:r>
            <a:r>
              <a:rPr lang="fr-FR" sz="1000" dirty="0" err="1">
                <a:solidFill>
                  <a:schemeClr val="tx1"/>
                </a:solidFill>
              </a:rPr>
              <a:t>reimboursment</a:t>
            </a:r>
            <a:r>
              <a:rPr lang="fr-FR" sz="1000" dirty="0">
                <a:solidFill>
                  <a:schemeClr val="tx1"/>
                </a:solidFill>
              </a:rPr>
              <a:t> process for </a:t>
            </a:r>
            <a:r>
              <a:rPr lang="fr-FR" sz="1000" dirty="0" err="1">
                <a:solidFill>
                  <a:schemeClr val="tx1"/>
                </a:solidFill>
              </a:rPr>
              <a:t>each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activity</a:t>
            </a:r>
            <a:r>
              <a:rPr lang="fr-FR" sz="1000" dirty="0">
                <a:solidFill>
                  <a:schemeClr val="tx1"/>
                </a:solidFill>
              </a:rPr>
              <a:t>/ avenant fin d’activité </a:t>
            </a:r>
            <a:r>
              <a:rPr lang="fr-FR" sz="1000" dirty="0" err="1">
                <a:solidFill>
                  <a:schemeClr val="tx1"/>
                </a:solidFill>
              </a:rPr>
              <a:t>when</a:t>
            </a:r>
            <a:r>
              <a:rPr lang="fr-FR" sz="1000" dirty="0">
                <a:solidFill>
                  <a:schemeClr val="tx1"/>
                </a:solidFill>
              </a:rPr>
              <a:t> applicable/ </a:t>
            </a:r>
            <a:r>
              <a:rPr lang="fr-FR" sz="1000" dirty="0" err="1">
                <a:solidFill>
                  <a:schemeClr val="tx1"/>
                </a:solidFill>
              </a:rPr>
              <a:t>transparency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declaration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- at </a:t>
            </a:r>
            <a:r>
              <a:rPr lang="fr-FR" sz="1000" dirty="0" err="1">
                <a:solidFill>
                  <a:schemeClr val="tx1"/>
                </a:solidFill>
              </a:rPr>
              <a:t>any</a:t>
            </a:r>
            <a:r>
              <a:rPr lang="fr-FR" sz="1000" dirty="0">
                <a:solidFill>
                  <a:schemeClr val="tx1"/>
                </a:solidFill>
              </a:rPr>
              <a:t> moment, the HCP can </a:t>
            </a:r>
            <a:r>
              <a:rPr lang="fr-FR" sz="1000" dirty="0" err="1">
                <a:solidFill>
                  <a:schemeClr val="tx1"/>
                </a:solidFill>
              </a:rPr>
              <a:t>see</a:t>
            </a:r>
            <a:r>
              <a:rPr lang="fr-FR" sz="1000" dirty="0">
                <a:solidFill>
                  <a:schemeClr val="tx1"/>
                </a:solidFill>
              </a:rPr>
              <a:t> all </a:t>
            </a:r>
            <a:r>
              <a:rPr lang="fr-FR" sz="1000" dirty="0" err="1">
                <a:solidFill>
                  <a:schemeClr val="tx1"/>
                </a:solidFill>
              </a:rPr>
              <a:t>his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activities</a:t>
            </a:r>
            <a:r>
              <a:rPr lang="fr-FR" sz="1000" dirty="0">
                <a:solidFill>
                  <a:schemeClr val="tx1"/>
                </a:solidFill>
              </a:rPr>
              <a:t> / invitations by AbbVie and </a:t>
            </a:r>
            <a:r>
              <a:rPr lang="fr-FR" sz="1000" dirty="0" err="1">
                <a:solidFill>
                  <a:schemeClr val="tx1"/>
                </a:solidFill>
              </a:rPr>
              <a:t>access</a:t>
            </a:r>
            <a:r>
              <a:rPr lang="fr-FR" sz="1000" dirty="0">
                <a:solidFill>
                  <a:schemeClr val="tx1"/>
                </a:solidFill>
              </a:rPr>
              <a:t> to </a:t>
            </a:r>
            <a:r>
              <a:rPr lang="fr-FR" sz="1000" dirty="0" err="1">
                <a:solidFill>
                  <a:schemeClr val="tx1"/>
                </a:solidFill>
              </a:rPr>
              <a:t>his</a:t>
            </a:r>
            <a:r>
              <a:rPr lang="fr-FR" sz="1000" dirty="0">
                <a:solidFill>
                  <a:schemeClr val="tx1"/>
                </a:solidFill>
              </a:rPr>
              <a:t> documents : </a:t>
            </a:r>
            <a:r>
              <a:rPr lang="fr-FR" sz="1000" dirty="0" err="1">
                <a:solidFill>
                  <a:schemeClr val="tx1"/>
                </a:solidFill>
              </a:rPr>
              <a:t>contract</a:t>
            </a:r>
            <a:r>
              <a:rPr lang="fr-FR" sz="1000" dirty="0">
                <a:solidFill>
                  <a:schemeClr val="tx1"/>
                </a:solidFill>
              </a:rPr>
              <a:t>, </a:t>
            </a:r>
            <a:r>
              <a:rPr lang="fr-FR" sz="1000" dirty="0" err="1">
                <a:solidFill>
                  <a:schemeClr val="tx1"/>
                </a:solidFill>
              </a:rPr>
              <a:t>invoice</a:t>
            </a:r>
            <a:r>
              <a:rPr lang="fr-FR" sz="1000" dirty="0">
                <a:solidFill>
                  <a:schemeClr val="tx1"/>
                </a:solidFill>
              </a:rPr>
              <a:t>, ACA, RIB…. Even if </a:t>
            </a:r>
            <a:r>
              <a:rPr lang="fr-FR" sz="1000" dirty="0" err="1">
                <a:solidFill>
                  <a:schemeClr val="tx1"/>
                </a:solidFill>
              </a:rPr>
              <a:t>they</a:t>
            </a:r>
            <a:r>
              <a:rPr lang="fr-FR" sz="1000" dirty="0">
                <a:solidFill>
                  <a:schemeClr val="tx1"/>
                </a:solidFill>
              </a:rPr>
              <a:t> are </a:t>
            </a:r>
            <a:r>
              <a:rPr lang="fr-FR" sz="1000" dirty="0" err="1">
                <a:solidFill>
                  <a:schemeClr val="tx1"/>
                </a:solidFill>
              </a:rPr>
              <a:t>closed</a:t>
            </a:r>
            <a:r>
              <a:rPr lang="fr-FR" sz="1000" dirty="0">
                <a:solidFill>
                  <a:schemeClr val="tx1"/>
                </a:solidFill>
              </a:rPr>
              <a:t>. For </a:t>
            </a:r>
            <a:r>
              <a:rPr lang="fr-FR" sz="1000" dirty="0" err="1">
                <a:solidFill>
                  <a:schemeClr val="tx1"/>
                </a:solidFill>
              </a:rPr>
              <a:t>those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that</a:t>
            </a:r>
            <a:r>
              <a:rPr lang="fr-FR" sz="1000" dirty="0">
                <a:solidFill>
                  <a:schemeClr val="tx1"/>
                </a:solidFill>
              </a:rPr>
              <a:t> are </a:t>
            </a:r>
            <a:r>
              <a:rPr lang="fr-FR" sz="1000" dirty="0" err="1">
                <a:solidFill>
                  <a:schemeClr val="tx1"/>
                </a:solidFill>
              </a:rPr>
              <a:t>ongoing</a:t>
            </a:r>
            <a:r>
              <a:rPr lang="fr-FR" sz="1000" dirty="0">
                <a:solidFill>
                  <a:schemeClr val="tx1"/>
                </a:solidFill>
              </a:rPr>
              <a:t>, </a:t>
            </a:r>
            <a:r>
              <a:rPr lang="fr-FR" sz="1000" dirty="0" err="1">
                <a:solidFill>
                  <a:schemeClr val="tx1"/>
                </a:solidFill>
              </a:rPr>
              <a:t>he</a:t>
            </a:r>
            <a:r>
              <a:rPr lang="fr-FR" sz="1000" dirty="0">
                <a:solidFill>
                  <a:schemeClr val="tx1"/>
                </a:solidFill>
              </a:rPr>
              <a:t> can follow the </a:t>
            </a:r>
            <a:r>
              <a:rPr lang="fr-FR" sz="1000" dirty="0" err="1">
                <a:solidFill>
                  <a:schemeClr val="tx1"/>
                </a:solidFill>
              </a:rPr>
              <a:t>advancement</a:t>
            </a:r>
            <a:r>
              <a:rPr lang="fr-FR" sz="1000" dirty="0">
                <a:solidFill>
                  <a:schemeClr val="tx1"/>
                </a:solidFill>
              </a:rPr>
              <a:t> in real time.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000" dirty="0">
                <a:solidFill>
                  <a:schemeClr val="tx1"/>
                </a:solidFill>
              </a:rPr>
              <a:t>-HCP can </a:t>
            </a:r>
            <a:r>
              <a:rPr lang="fr-FR" sz="1000" dirty="0" err="1">
                <a:solidFill>
                  <a:schemeClr val="tx1"/>
                </a:solidFill>
              </a:rPr>
              <a:t>create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reimboursement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request</a:t>
            </a:r>
            <a:endParaRPr lang="fr-FR" sz="1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b="1" u="sng" dirty="0">
                <a:solidFill>
                  <a:schemeClr val="tx1"/>
                </a:solidFill>
              </a:rPr>
              <a:t>Link </a:t>
            </a:r>
            <a:r>
              <a:rPr lang="fr-FR" sz="1000" b="1" u="sng" dirty="0" err="1">
                <a:solidFill>
                  <a:schemeClr val="tx1"/>
                </a:solidFill>
              </a:rPr>
              <a:t>between</a:t>
            </a:r>
            <a:r>
              <a:rPr lang="fr-FR" sz="1000" b="1" u="sng" dirty="0">
                <a:solidFill>
                  <a:schemeClr val="tx1"/>
                </a:solidFill>
              </a:rPr>
              <a:t> </a:t>
            </a:r>
            <a:r>
              <a:rPr lang="fr-FR" sz="1000" b="1" u="sng" dirty="0" err="1">
                <a:solidFill>
                  <a:schemeClr val="tx1"/>
                </a:solidFill>
              </a:rPr>
              <a:t>webportal</a:t>
            </a:r>
            <a:r>
              <a:rPr lang="fr-FR" sz="1000" b="1" u="sng" dirty="0">
                <a:solidFill>
                  <a:schemeClr val="tx1"/>
                </a:solidFill>
              </a:rPr>
              <a:t> – HCP data base in the </a:t>
            </a:r>
            <a:r>
              <a:rPr lang="fr-FR" sz="1000" b="1" u="sng" dirty="0" err="1">
                <a:solidFill>
                  <a:schemeClr val="tx1"/>
                </a:solidFill>
              </a:rPr>
              <a:t>event</a:t>
            </a:r>
            <a:r>
              <a:rPr lang="fr-FR" sz="1000" b="1" u="sng" dirty="0">
                <a:solidFill>
                  <a:schemeClr val="tx1"/>
                </a:solidFill>
              </a:rPr>
              <a:t> management </a:t>
            </a:r>
            <a:r>
              <a:rPr lang="fr-FR" sz="1000" b="1" u="sng" dirty="0" err="1">
                <a:solidFill>
                  <a:schemeClr val="tx1"/>
                </a:solidFill>
              </a:rPr>
              <a:t>tool</a:t>
            </a:r>
            <a:r>
              <a:rPr lang="fr-FR" sz="1000" b="1" u="sng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HCP portal data </a:t>
            </a:r>
            <a:r>
              <a:rPr lang="fr-FR" sz="1000" dirty="0" err="1">
                <a:solidFill>
                  <a:schemeClr val="tx1"/>
                </a:solidFill>
              </a:rPr>
              <a:t>deverse</a:t>
            </a:r>
            <a:r>
              <a:rPr lang="fr-FR" sz="1000" dirty="0">
                <a:solidFill>
                  <a:schemeClr val="tx1"/>
                </a:solidFill>
              </a:rPr>
              <a:t> in HCP data base in the </a:t>
            </a:r>
            <a:r>
              <a:rPr lang="fr-FR" sz="1000" dirty="0" err="1">
                <a:solidFill>
                  <a:schemeClr val="tx1"/>
                </a:solidFill>
              </a:rPr>
              <a:t>event</a:t>
            </a:r>
            <a:r>
              <a:rPr lang="fr-FR" sz="1000" dirty="0">
                <a:solidFill>
                  <a:schemeClr val="tx1"/>
                </a:solidFill>
              </a:rPr>
              <a:t> management </a:t>
            </a:r>
            <a:r>
              <a:rPr lang="fr-FR" sz="1000" dirty="0" err="1">
                <a:solidFill>
                  <a:schemeClr val="tx1"/>
                </a:solidFill>
              </a:rPr>
              <a:t>tool</a:t>
            </a:r>
            <a:r>
              <a:rPr lang="fr-FR" sz="1000" dirty="0">
                <a:solidFill>
                  <a:schemeClr val="tx1"/>
                </a:solidFill>
              </a:rPr>
              <a:t> and are </a:t>
            </a:r>
            <a:r>
              <a:rPr lang="fr-FR" sz="1000" dirty="0" err="1">
                <a:solidFill>
                  <a:schemeClr val="tx1"/>
                </a:solidFill>
              </a:rPr>
              <a:t>synchronized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HCP actions in the </a:t>
            </a:r>
            <a:r>
              <a:rPr lang="fr-FR" sz="1000" dirty="0" err="1">
                <a:solidFill>
                  <a:schemeClr val="tx1"/>
                </a:solidFill>
              </a:rPr>
              <a:t>webportal</a:t>
            </a:r>
            <a:r>
              <a:rPr lang="fr-FR" sz="1000" dirty="0">
                <a:solidFill>
                  <a:schemeClr val="tx1"/>
                </a:solidFill>
              </a:rPr>
              <a:t>/ app </a:t>
            </a:r>
            <a:r>
              <a:rPr lang="fr-FR" sz="1000" dirty="0" err="1">
                <a:solidFill>
                  <a:schemeClr val="tx1"/>
                </a:solidFill>
              </a:rPr>
              <a:t>may</a:t>
            </a:r>
            <a:r>
              <a:rPr lang="fr-FR" sz="1000" dirty="0">
                <a:solidFill>
                  <a:schemeClr val="tx1"/>
                </a:solidFill>
              </a:rPr>
              <a:t> change a </a:t>
            </a:r>
            <a:r>
              <a:rPr lang="fr-FR" sz="1000" dirty="0" err="1">
                <a:solidFill>
                  <a:schemeClr val="tx1"/>
                </a:solidFill>
              </a:rPr>
              <a:t>worklow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status</a:t>
            </a:r>
            <a:r>
              <a:rPr lang="fr-FR" sz="1000" dirty="0">
                <a:solidFill>
                  <a:schemeClr val="tx1"/>
                </a:solidFill>
              </a:rPr>
              <a:t> or </a:t>
            </a:r>
            <a:r>
              <a:rPr lang="fr-FR" sz="1000" dirty="0" err="1">
                <a:solidFill>
                  <a:schemeClr val="tx1"/>
                </a:solidFill>
              </a:rPr>
              <a:t>invitee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status</a:t>
            </a:r>
            <a:r>
              <a:rPr lang="fr-FR" sz="1000" dirty="0">
                <a:solidFill>
                  <a:schemeClr val="tx1"/>
                </a:solidFill>
              </a:rPr>
              <a:t> in the </a:t>
            </a:r>
            <a:r>
              <a:rPr lang="fr-FR" sz="1000" dirty="0" err="1">
                <a:solidFill>
                  <a:schemeClr val="tx1"/>
                </a:solidFill>
              </a:rPr>
              <a:t>event</a:t>
            </a:r>
            <a:r>
              <a:rPr lang="fr-FR" sz="1000" dirty="0">
                <a:solidFill>
                  <a:schemeClr val="tx1"/>
                </a:solidFill>
              </a:rPr>
              <a:t> management system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 err="1">
                <a:solidFill>
                  <a:schemeClr val="tx1"/>
                </a:solidFill>
              </a:rPr>
              <a:t>Some</a:t>
            </a:r>
            <a:r>
              <a:rPr lang="fr-FR" sz="1000" dirty="0">
                <a:solidFill>
                  <a:schemeClr val="tx1"/>
                </a:solidFill>
              </a:rPr>
              <a:t> workflow changes in the </a:t>
            </a:r>
            <a:r>
              <a:rPr lang="fr-FR" sz="1000" dirty="0" err="1">
                <a:solidFill>
                  <a:schemeClr val="tx1"/>
                </a:solidFill>
              </a:rPr>
              <a:t>event</a:t>
            </a:r>
            <a:r>
              <a:rPr lang="fr-FR" sz="1000" dirty="0">
                <a:solidFill>
                  <a:schemeClr val="tx1"/>
                </a:solidFill>
              </a:rPr>
              <a:t> management system update </a:t>
            </a:r>
            <a:r>
              <a:rPr lang="fr-FR" sz="1000" dirty="0" err="1">
                <a:solidFill>
                  <a:schemeClr val="tx1"/>
                </a:solidFill>
              </a:rPr>
              <a:t>activity</a:t>
            </a:r>
            <a:r>
              <a:rPr lang="fr-FR" sz="1000" dirty="0">
                <a:solidFill>
                  <a:schemeClr val="tx1"/>
                </a:solidFill>
              </a:rPr>
              <a:t> / invitation </a:t>
            </a:r>
            <a:r>
              <a:rPr lang="fr-FR" sz="1000" dirty="0" err="1">
                <a:solidFill>
                  <a:schemeClr val="tx1"/>
                </a:solidFill>
              </a:rPr>
              <a:t>advancement</a:t>
            </a:r>
            <a:r>
              <a:rPr lang="fr-FR" sz="1000" dirty="0">
                <a:solidFill>
                  <a:schemeClr val="tx1"/>
                </a:solidFill>
              </a:rPr>
              <a:t> in the HCP portal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HCP </a:t>
            </a:r>
            <a:r>
              <a:rPr lang="fr-FR" sz="1000" dirty="0" err="1">
                <a:solidFill>
                  <a:schemeClr val="tx1"/>
                </a:solidFill>
              </a:rPr>
              <a:t>access</a:t>
            </a:r>
            <a:r>
              <a:rPr lang="fr-FR" sz="1000" dirty="0">
                <a:solidFill>
                  <a:schemeClr val="tx1"/>
                </a:solidFill>
              </a:rPr>
              <a:t> documents to </a:t>
            </a:r>
            <a:r>
              <a:rPr lang="fr-FR" sz="1000" dirty="0" err="1">
                <a:solidFill>
                  <a:schemeClr val="tx1"/>
                </a:solidFill>
              </a:rPr>
              <a:t>be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signed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through</a:t>
            </a:r>
            <a:r>
              <a:rPr lang="fr-FR" sz="1000" dirty="0">
                <a:solidFill>
                  <a:schemeClr val="tx1"/>
                </a:solidFill>
              </a:rPr>
              <a:t> the portal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dirty="0">
                <a:solidFill>
                  <a:schemeClr val="tx1"/>
                </a:solidFill>
              </a:rPr>
              <a:t>If a </a:t>
            </a:r>
            <a:r>
              <a:rPr lang="fr-FR" sz="1000" dirty="0" err="1">
                <a:solidFill>
                  <a:schemeClr val="tx1"/>
                </a:solidFill>
              </a:rPr>
              <a:t>different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logistical</a:t>
            </a:r>
            <a:r>
              <a:rPr lang="fr-FR" sz="1000" dirty="0">
                <a:solidFill>
                  <a:schemeClr val="tx1"/>
                </a:solidFill>
              </a:rPr>
              <a:t> arrangement system : a </a:t>
            </a:r>
            <a:r>
              <a:rPr lang="fr-FR" sz="1000" dirty="0" err="1">
                <a:solidFill>
                  <a:schemeClr val="tx1"/>
                </a:solidFill>
              </a:rPr>
              <a:t>link</a:t>
            </a:r>
            <a:r>
              <a:rPr lang="fr-FR" sz="1000" dirty="0">
                <a:solidFill>
                  <a:schemeClr val="tx1"/>
                </a:solidFill>
              </a:rPr>
              <a:t> </a:t>
            </a:r>
            <a:r>
              <a:rPr lang="fr-FR" sz="1000" dirty="0" err="1">
                <a:solidFill>
                  <a:schemeClr val="tx1"/>
                </a:solidFill>
              </a:rPr>
              <a:t>from</a:t>
            </a:r>
            <a:r>
              <a:rPr lang="fr-FR" sz="1000" dirty="0">
                <a:solidFill>
                  <a:schemeClr val="tx1"/>
                </a:solidFill>
              </a:rPr>
              <a:t> the web portal can </a:t>
            </a:r>
            <a:r>
              <a:rPr lang="fr-FR" sz="1000" dirty="0" err="1">
                <a:solidFill>
                  <a:schemeClr val="tx1"/>
                </a:solidFill>
              </a:rPr>
              <a:t>allow</a:t>
            </a:r>
            <a:r>
              <a:rPr lang="fr-FR" sz="1000" dirty="0">
                <a:solidFill>
                  <a:schemeClr val="tx1"/>
                </a:solidFill>
              </a:rPr>
              <a:t> HCP to </a:t>
            </a:r>
            <a:r>
              <a:rPr lang="fr-FR" sz="1000" dirty="0" err="1">
                <a:solidFill>
                  <a:schemeClr val="tx1"/>
                </a:solidFill>
              </a:rPr>
              <a:t>access</a:t>
            </a:r>
            <a:r>
              <a:rPr lang="fr-FR" sz="1000" dirty="0">
                <a:solidFill>
                  <a:schemeClr val="tx1"/>
                </a:solidFill>
              </a:rPr>
              <a:t> relevant info in the </a:t>
            </a:r>
            <a:r>
              <a:rPr lang="fr-FR" sz="1000" dirty="0" err="1">
                <a:solidFill>
                  <a:schemeClr val="tx1"/>
                </a:solidFill>
              </a:rPr>
              <a:t>logistic</a:t>
            </a:r>
            <a:r>
              <a:rPr lang="fr-FR" sz="1000" dirty="0">
                <a:solidFill>
                  <a:schemeClr val="tx1"/>
                </a:solidFill>
              </a:rPr>
              <a:t> management system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34712E-8924-BCF8-7B91-C7780004B69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fr-FR" dirty="0"/>
              <a:t>Option 1 : </a:t>
            </a:r>
            <a:r>
              <a:rPr lang="fr-FR" dirty="0" err="1"/>
              <a:t>Development</a:t>
            </a:r>
            <a:r>
              <a:rPr lang="fr-FR" dirty="0"/>
              <a:t> of an HCP </a:t>
            </a:r>
            <a:r>
              <a:rPr lang="fr-FR" dirty="0" err="1"/>
              <a:t>webportal</a:t>
            </a:r>
            <a:r>
              <a:rPr lang="fr-FR" dirty="0"/>
              <a:t> or Application </a:t>
            </a:r>
            <a:r>
              <a:rPr lang="fr-FR" dirty="0" err="1"/>
              <a:t>independant</a:t>
            </a:r>
            <a:r>
              <a:rPr lang="fr-FR" dirty="0"/>
              <a:t> or in the 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fr-FR" dirty="0" err="1"/>
              <a:t>itself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264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AD09C-C49A-F16D-9F85-F2B6EE3F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HCP data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A948B-0DD0-8D30-DC35-BE38CA27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b="1" u="sng" dirty="0">
                <a:solidFill>
                  <a:schemeClr val="tx2"/>
                </a:solidFill>
              </a:rPr>
              <a:t>HCP Event </a:t>
            </a:r>
            <a:r>
              <a:rPr lang="fr-FR" sz="1000" b="1" u="sng" dirty="0">
                <a:solidFill>
                  <a:schemeClr val="tx1"/>
                </a:solidFill>
              </a:rPr>
              <a:t>management</a:t>
            </a:r>
            <a:r>
              <a:rPr lang="fr-FR" sz="1000" b="1" u="sng" dirty="0">
                <a:solidFill>
                  <a:schemeClr val="tx2"/>
                </a:solidFill>
              </a:rPr>
              <a:t> data base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Connection to the HCP </a:t>
            </a:r>
            <a:r>
              <a:rPr lang="fr-FR" sz="1000" i="0" dirty="0" err="1">
                <a:solidFill>
                  <a:schemeClr val="tx2"/>
                </a:solidFill>
              </a:rPr>
              <a:t>webportal</a:t>
            </a:r>
            <a:r>
              <a:rPr lang="fr-FR" sz="1000" i="0" dirty="0">
                <a:solidFill>
                  <a:schemeClr val="tx2"/>
                </a:solidFill>
              </a:rPr>
              <a:t> if applicable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Connexion </a:t>
            </a:r>
            <a:r>
              <a:rPr lang="fr-FR" sz="1000" i="0" dirty="0" err="1">
                <a:solidFill>
                  <a:schemeClr val="tx2"/>
                </a:solidFill>
              </a:rPr>
              <a:t>with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veeva</a:t>
            </a:r>
            <a:r>
              <a:rPr lang="fr-FR" sz="1000" i="0" dirty="0">
                <a:solidFill>
                  <a:schemeClr val="tx2"/>
                </a:solidFill>
              </a:rPr>
              <a:t> : one key info, </a:t>
            </a:r>
            <a:r>
              <a:rPr lang="fr-FR" sz="1000" i="0" dirty="0" err="1">
                <a:solidFill>
                  <a:schemeClr val="tx2"/>
                </a:solidFill>
              </a:rPr>
              <a:t>including</a:t>
            </a:r>
            <a:r>
              <a:rPr lang="fr-FR" sz="1000" i="0" dirty="0">
                <a:solidFill>
                  <a:schemeClr val="tx2"/>
                </a:solidFill>
              </a:rPr>
              <a:t> 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 err="1">
                <a:solidFill>
                  <a:schemeClr val="tx2"/>
                </a:solidFill>
              </a:rPr>
              <a:t>Fairpay</a:t>
            </a:r>
            <a:r>
              <a:rPr lang="fr-FR" sz="1000" i="0" dirty="0">
                <a:solidFill>
                  <a:schemeClr val="tx2"/>
                </a:solidFill>
              </a:rPr>
              <a:t> OEC  FMV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SAP : supplier </a:t>
            </a:r>
            <a:r>
              <a:rPr lang="fr-FR" sz="1000" i="0" dirty="0" err="1">
                <a:solidFill>
                  <a:schemeClr val="tx2"/>
                </a:solidFill>
              </a:rPr>
              <a:t>number</a:t>
            </a:r>
            <a:endParaRPr lang="fr-FR" sz="1000" i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Paiement </a:t>
            </a:r>
            <a:r>
              <a:rPr lang="fr-FR" sz="1000" i="0" dirty="0" err="1">
                <a:solidFill>
                  <a:schemeClr val="tx2"/>
                </a:solidFill>
              </a:rPr>
              <a:t>order</a:t>
            </a:r>
            <a:r>
              <a:rPr lang="fr-FR" sz="1000" i="0" dirty="0">
                <a:solidFill>
                  <a:schemeClr val="tx2"/>
                </a:solidFill>
              </a:rPr>
              <a:t> to HCP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1000" i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1000" i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 err="1">
                <a:solidFill>
                  <a:schemeClr val="tx2"/>
                </a:solidFill>
              </a:rPr>
              <a:t>Webportal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connected</a:t>
            </a:r>
            <a:r>
              <a:rPr lang="fr-FR" sz="1000" i="0" dirty="0">
                <a:solidFill>
                  <a:schemeClr val="tx2"/>
                </a:solidFill>
              </a:rPr>
              <a:t> to SAP 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New </a:t>
            </a:r>
            <a:r>
              <a:rPr lang="fr-FR" sz="1000" i="0" dirty="0" err="1">
                <a:solidFill>
                  <a:schemeClr val="tx2"/>
                </a:solidFill>
              </a:rPr>
              <a:t>account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creation</a:t>
            </a:r>
            <a:r>
              <a:rPr lang="fr-FR" sz="1000" i="0" dirty="0">
                <a:solidFill>
                  <a:schemeClr val="tx2"/>
                </a:solidFill>
              </a:rPr>
              <a:t> triggers a new supplier </a:t>
            </a:r>
            <a:r>
              <a:rPr lang="fr-FR" sz="1000" i="0" dirty="0" err="1">
                <a:solidFill>
                  <a:schemeClr val="tx2"/>
                </a:solidFill>
              </a:rPr>
              <a:t>creation</a:t>
            </a:r>
            <a:endParaRPr lang="fr-FR" sz="1000" i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Info and documentation </a:t>
            </a:r>
            <a:r>
              <a:rPr lang="fr-FR" sz="1000" i="0" dirty="0" err="1">
                <a:solidFill>
                  <a:schemeClr val="tx2"/>
                </a:solidFill>
              </a:rPr>
              <a:t>autotomatically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deversed</a:t>
            </a:r>
            <a:r>
              <a:rPr lang="fr-FR" sz="1000" i="0" dirty="0">
                <a:solidFill>
                  <a:schemeClr val="tx2"/>
                </a:solidFill>
              </a:rPr>
              <a:t> in supplier </a:t>
            </a:r>
            <a:r>
              <a:rPr lang="fr-FR" sz="1000" i="0" dirty="0" err="1">
                <a:solidFill>
                  <a:schemeClr val="tx2"/>
                </a:solidFill>
              </a:rPr>
              <a:t>creation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request</a:t>
            </a:r>
            <a:r>
              <a:rPr lang="fr-FR" sz="1000" i="0" dirty="0">
                <a:solidFill>
                  <a:schemeClr val="tx2"/>
                </a:solidFill>
              </a:rPr>
              <a:t> </a:t>
            </a:r>
            <a:r>
              <a:rPr lang="fr-FR" sz="1000" i="0" dirty="0" err="1">
                <a:solidFill>
                  <a:schemeClr val="tx2"/>
                </a:solidFill>
              </a:rPr>
              <a:t>form</a:t>
            </a:r>
            <a:r>
              <a:rPr lang="fr-FR" sz="1000" i="0" dirty="0">
                <a:solidFill>
                  <a:schemeClr val="tx2"/>
                </a:solidFill>
              </a:rPr>
              <a:t> ( </a:t>
            </a:r>
            <a:r>
              <a:rPr lang="fr-FR" sz="1000" i="0" dirty="0" err="1">
                <a:solidFill>
                  <a:schemeClr val="tx2"/>
                </a:solidFill>
              </a:rPr>
              <a:t>venice</a:t>
            </a:r>
            <a:r>
              <a:rPr lang="fr-FR" sz="1000" i="0" dirty="0">
                <a:solidFill>
                  <a:schemeClr val="tx2"/>
                </a:solidFill>
              </a:rPr>
              <a:t>-Ariba/ SAP)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00" i="0" dirty="0">
                <a:solidFill>
                  <a:schemeClr val="tx2"/>
                </a:solidFill>
              </a:rPr>
              <a:t>- ACR / PO  </a:t>
            </a:r>
            <a:r>
              <a:rPr lang="fr-FR" sz="1000" i="0" dirty="0" err="1">
                <a:solidFill>
                  <a:schemeClr val="tx2"/>
                </a:solidFill>
              </a:rPr>
              <a:t>advancement</a:t>
            </a:r>
            <a:endParaRPr lang="fr-FR" sz="1000" i="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fr-FR" sz="1000" i="0" dirty="0">
              <a:solidFill>
                <a:schemeClr val="tx2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34712E-8924-BCF8-7B91-C7780004B69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fr-FR"/>
              <a:t>Option 1 : </a:t>
            </a:r>
            <a:r>
              <a:rPr lang="fr-FR" err="1"/>
              <a:t>Development</a:t>
            </a:r>
            <a:r>
              <a:rPr lang="fr-FR"/>
              <a:t> of an HCP </a:t>
            </a:r>
            <a:r>
              <a:rPr lang="fr-FR" err="1"/>
              <a:t>webportal</a:t>
            </a:r>
            <a:r>
              <a:rPr lang="fr-FR"/>
              <a:t> or Application </a:t>
            </a:r>
            <a:r>
              <a:rPr lang="fr-FR" err="1"/>
              <a:t>independant</a:t>
            </a:r>
            <a:r>
              <a:rPr lang="fr-FR"/>
              <a:t> or in the </a:t>
            </a:r>
            <a:r>
              <a:rPr lang="fr-FR" err="1"/>
              <a:t>tool</a:t>
            </a:r>
            <a:r>
              <a:rPr lang="fr-FR"/>
              <a:t> </a:t>
            </a:r>
            <a:r>
              <a:rPr lang="fr-FR" err="1"/>
              <a:t>itself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68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AD09C-C49A-F16D-9F85-F2B6EE3F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09" y="457200"/>
            <a:ext cx="10968919" cy="524998"/>
          </a:xfrm>
        </p:spPr>
        <p:txBody>
          <a:bodyPr anchor="t">
            <a:normAutofit/>
          </a:bodyPr>
          <a:lstStyle/>
          <a:p>
            <a:r>
              <a:rPr lang="fr-FR" dirty="0"/>
              <a:t>Venue data base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A948B-0DD0-8D30-DC35-BE38CA27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81" y="860726"/>
            <a:ext cx="11099547" cy="2936212"/>
          </a:xfrm>
        </p:spPr>
        <p:txBody>
          <a:bodyPr>
            <a:normAutofit fontScale="92500" lnSpcReduction="10000"/>
          </a:bodyPr>
          <a:lstStyle/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050">
                <a:solidFill>
                  <a:schemeClr val="tx1"/>
                </a:solidFill>
              </a:rPr>
              <a:t>In the activity : For entering the venue in the activity -&gt;  Need to have a check box : health care facility?</a:t>
            </a:r>
          </a:p>
          <a:p>
            <a:pPr marL="36000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if yes : manually enter the </a:t>
            </a:r>
            <a:r>
              <a:rPr lang="en-US" sz="1050" err="1">
                <a:solidFill>
                  <a:schemeClr val="tx1"/>
                </a:solidFill>
              </a:rPr>
              <a:t>adress</a:t>
            </a:r>
            <a:endParaRPr lang="en-US" sz="1050">
              <a:solidFill>
                <a:schemeClr val="tx1"/>
              </a:solidFill>
            </a:endParaRPr>
          </a:p>
          <a:p>
            <a:pPr marL="36000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If no : need </a:t>
            </a:r>
            <a:r>
              <a:rPr lang="en-US" sz="1050" err="1">
                <a:solidFill>
                  <a:schemeClr val="tx1"/>
                </a:solidFill>
              </a:rPr>
              <a:t>te</a:t>
            </a:r>
            <a:r>
              <a:rPr lang="en-US" sz="1050">
                <a:solidFill>
                  <a:schemeClr val="tx1"/>
                </a:solidFill>
              </a:rPr>
              <a:t> recall the </a:t>
            </a:r>
            <a:r>
              <a:rPr lang="en-US" sz="1050" err="1">
                <a:solidFill>
                  <a:schemeClr val="tx1"/>
                </a:solidFill>
              </a:rPr>
              <a:t>adress</a:t>
            </a:r>
            <a:r>
              <a:rPr lang="en-US" sz="1050">
                <a:solidFill>
                  <a:schemeClr val="tx1"/>
                </a:solidFill>
              </a:rPr>
              <a:t> from the venue data base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050" b="1" u="sng">
                <a:solidFill>
                  <a:schemeClr val="tx1"/>
                </a:solidFill>
              </a:rPr>
              <a:t>VENUE  DATA BASE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First </a:t>
            </a:r>
            <a:r>
              <a:rPr lang="fr-FR" sz="1050" err="1">
                <a:solidFill>
                  <a:schemeClr val="tx1"/>
                </a:solidFill>
              </a:rPr>
              <a:t>list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built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through</a:t>
            </a:r>
            <a:r>
              <a:rPr lang="fr-FR" sz="1050">
                <a:solidFill>
                  <a:schemeClr val="tx1"/>
                </a:solidFill>
              </a:rPr>
              <a:t> last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venues </a:t>
            </a:r>
            <a:r>
              <a:rPr lang="fr-FR" sz="1050" err="1">
                <a:solidFill>
                  <a:schemeClr val="tx1"/>
                </a:solidFill>
              </a:rPr>
              <a:t>evaluated</a:t>
            </a:r>
            <a:r>
              <a:rPr lang="fr-FR" sz="1050">
                <a:solidFill>
                  <a:schemeClr val="tx1"/>
                </a:solidFill>
              </a:rPr>
              <a:t> by DMOS / OEC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The </a:t>
            </a:r>
            <a:r>
              <a:rPr lang="fr-FR" sz="1050" err="1">
                <a:solidFill>
                  <a:schemeClr val="tx1"/>
                </a:solidFill>
              </a:rPr>
              <a:t>list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includes</a:t>
            </a:r>
            <a:r>
              <a:rPr lang="fr-FR" sz="1050">
                <a:solidFill>
                  <a:schemeClr val="tx1"/>
                </a:solidFill>
              </a:rPr>
              <a:t> google </a:t>
            </a:r>
            <a:r>
              <a:rPr lang="fr-FR" sz="1050" err="1">
                <a:solidFill>
                  <a:schemeClr val="tx1"/>
                </a:solidFill>
              </a:rPr>
              <a:t>map</a:t>
            </a:r>
            <a:r>
              <a:rPr lang="fr-FR" sz="1050">
                <a:solidFill>
                  <a:schemeClr val="tx1"/>
                </a:solidFill>
              </a:rPr>
              <a:t> information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Validated</a:t>
            </a:r>
            <a:r>
              <a:rPr lang="fr-FR" sz="1050">
                <a:solidFill>
                  <a:schemeClr val="tx1"/>
                </a:solidFill>
              </a:rPr>
              <a:t> venues </a:t>
            </a:r>
            <a:r>
              <a:rPr lang="fr-FR" sz="1050" err="1">
                <a:solidFill>
                  <a:schemeClr val="tx1"/>
                </a:solidFill>
              </a:rPr>
              <a:t>appears</a:t>
            </a:r>
            <a:r>
              <a:rPr lang="fr-FR" sz="1050">
                <a:solidFill>
                  <a:schemeClr val="tx1"/>
                </a:solidFill>
              </a:rPr>
              <a:t> in google </a:t>
            </a:r>
            <a:r>
              <a:rPr lang="fr-FR" sz="1050" err="1">
                <a:solidFill>
                  <a:schemeClr val="tx1"/>
                </a:solidFill>
              </a:rPr>
              <a:t>map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with</a:t>
            </a:r>
            <a:r>
              <a:rPr lang="fr-FR" sz="1050">
                <a:solidFill>
                  <a:schemeClr val="tx1"/>
                </a:solidFill>
              </a:rPr>
              <a:t> green spots, </a:t>
            </a:r>
            <a:r>
              <a:rPr lang="fr-FR" sz="1050" err="1">
                <a:solidFill>
                  <a:schemeClr val="tx1"/>
                </a:solidFill>
              </a:rPr>
              <a:t>rejected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with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red</a:t>
            </a:r>
            <a:r>
              <a:rPr lang="fr-FR" sz="1050">
                <a:solidFill>
                  <a:schemeClr val="tx1"/>
                </a:solidFill>
              </a:rPr>
              <a:t> spots. The IFT can select the venue </a:t>
            </a:r>
            <a:r>
              <a:rPr lang="fr-FR" sz="1050" err="1">
                <a:solidFill>
                  <a:schemeClr val="tx1"/>
                </a:solidFill>
              </a:rPr>
              <a:t>directly</a:t>
            </a:r>
            <a:r>
              <a:rPr lang="fr-FR" sz="1050">
                <a:solidFill>
                  <a:schemeClr val="tx1"/>
                </a:solidFill>
              </a:rPr>
              <a:t> by </a:t>
            </a:r>
            <a:r>
              <a:rPr lang="fr-FR" sz="1050" err="1">
                <a:solidFill>
                  <a:schemeClr val="tx1"/>
                </a:solidFill>
              </a:rPr>
              <a:t>clicking</a:t>
            </a:r>
            <a:r>
              <a:rPr lang="fr-FR" sz="1050">
                <a:solidFill>
                  <a:schemeClr val="tx1"/>
                </a:solidFill>
              </a:rPr>
              <a:t> a green spot  in the </a:t>
            </a:r>
            <a:r>
              <a:rPr lang="fr-FR" sz="1050" err="1">
                <a:solidFill>
                  <a:schemeClr val="tx1"/>
                </a:solidFill>
              </a:rPr>
              <a:t>map</a:t>
            </a:r>
            <a:r>
              <a:rPr lang="fr-FR" sz="1050">
                <a:solidFill>
                  <a:schemeClr val="tx1"/>
                </a:solidFill>
              </a:rPr>
              <a:t> + confirmation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For new venues : validation WF :  A new </a:t>
            </a:r>
            <a:r>
              <a:rPr lang="fr-FR" sz="1050" err="1">
                <a:solidFill>
                  <a:schemeClr val="tx1"/>
                </a:solidFill>
              </a:rPr>
              <a:t>evaluated</a:t>
            </a:r>
            <a:r>
              <a:rPr lang="fr-FR" sz="1050">
                <a:solidFill>
                  <a:schemeClr val="tx1"/>
                </a:solidFill>
              </a:rPr>
              <a:t> venue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automatically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updated</a:t>
            </a:r>
            <a:r>
              <a:rPr lang="fr-FR" sz="1050">
                <a:solidFill>
                  <a:schemeClr val="tx1"/>
                </a:solidFill>
              </a:rPr>
              <a:t> in the </a:t>
            </a:r>
            <a:r>
              <a:rPr lang="fr-FR" sz="1050" err="1">
                <a:solidFill>
                  <a:schemeClr val="tx1"/>
                </a:solidFill>
              </a:rPr>
              <a:t>map</a:t>
            </a:r>
            <a:r>
              <a:rPr lang="fr-FR" sz="1050">
                <a:solidFill>
                  <a:schemeClr val="tx1"/>
                </a:solidFill>
              </a:rPr>
              <a:t> : new green or </a:t>
            </a:r>
            <a:r>
              <a:rPr lang="fr-FR" sz="1050" err="1">
                <a:solidFill>
                  <a:schemeClr val="tx1"/>
                </a:solidFill>
              </a:rPr>
              <a:t>red</a:t>
            </a:r>
            <a:r>
              <a:rPr lang="fr-FR" sz="1050">
                <a:solidFill>
                  <a:schemeClr val="tx1"/>
                </a:solidFill>
              </a:rPr>
              <a:t> spot. 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When</a:t>
            </a:r>
            <a:r>
              <a:rPr lang="fr-FR" sz="1050">
                <a:solidFill>
                  <a:schemeClr val="tx1"/>
                </a:solidFill>
              </a:rPr>
              <a:t> an </a:t>
            </a:r>
            <a:r>
              <a:rPr lang="fr-FR" sz="1050" err="1">
                <a:solidFill>
                  <a:schemeClr val="tx1"/>
                </a:solidFill>
              </a:rPr>
              <a:t>initiator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want</a:t>
            </a:r>
            <a:r>
              <a:rPr lang="fr-FR" sz="1050">
                <a:solidFill>
                  <a:schemeClr val="tx1"/>
                </a:solidFill>
              </a:rPr>
              <a:t> to </a:t>
            </a:r>
            <a:r>
              <a:rPr lang="fr-FR" sz="1050" err="1">
                <a:solidFill>
                  <a:schemeClr val="tx1"/>
                </a:solidFill>
              </a:rPr>
              <a:t>create</a:t>
            </a:r>
            <a:r>
              <a:rPr lang="fr-FR" sz="1050">
                <a:solidFill>
                  <a:schemeClr val="tx1"/>
                </a:solidFill>
              </a:rPr>
              <a:t> an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activity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he</a:t>
            </a:r>
            <a:r>
              <a:rPr lang="fr-FR" sz="1050">
                <a:solidFill>
                  <a:schemeClr val="tx1"/>
                </a:solidFill>
              </a:rPr>
              <a:t> can </a:t>
            </a:r>
            <a:r>
              <a:rPr lang="fr-FR" sz="1050" err="1">
                <a:solidFill>
                  <a:schemeClr val="tx1"/>
                </a:solidFill>
              </a:rPr>
              <a:t>complete</a:t>
            </a:r>
            <a:r>
              <a:rPr lang="fr-FR" sz="1050">
                <a:solidFill>
                  <a:schemeClr val="tx1"/>
                </a:solidFill>
              </a:rPr>
              <a:t> the venue by key </a:t>
            </a:r>
            <a:r>
              <a:rPr lang="fr-FR" sz="1050" err="1">
                <a:solidFill>
                  <a:schemeClr val="tx1"/>
                </a:solidFill>
              </a:rPr>
              <a:t>word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research</a:t>
            </a:r>
            <a:r>
              <a:rPr lang="fr-FR" sz="1050">
                <a:solidFill>
                  <a:schemeClr val="tx1"/>
                </a:solidFill>
              </a:rPr>
              <a:t> or </a:t>
            </a:r>
            <a:r>
              <a:rPr lang="fr-FR" sz="1050" err="1">
                <a:solidFill>
                  <a:schemeClr val="tx1"/>
                </a:solidFill>
              </a:rPr>
              <a:t>through</a:t>
            </a:r>
            <a:r>
              <a:rPr lang="fr-FR" sz="1050">
                <a:solidFill>
                  <a:schemeClr val="tx1"/>
                </a:solidFill>
              </a:rPr>
              <a:t> the </a:t>
            </a:r>
            <a:r>
              <a:rPr lang="fr-FR" sz="1050" err="1">
                <a:solidFill>
                  <a:schemeClr val="tx1"/>
                </a:solidFill>
              </a:rPr>
              <a:t>map</a:t>
            </a:r>
            <a:r>
              <a:rPr lang="fr-FR" sz="1050">
                <a:solidFill>
                  <a:schemeClr val="tx1"/>
                </a:solidFill>
              </a:rPr>
              <a:t> by </a:t>
            </a:r>
            <a:r>
              <a:rPr lang="fr-FR" sz="1050" err="1">
                <a:solidFill>
                  <a:schemeClr val="tx1"/>
                </a:solidFill>
              </a:rPr>
              <a:t>clicking</a:t>
            </a:r>
            <a:r>
              <a:rPr lang="fr-FR" sz="1050">
                <a:solidFill>
                  <a:schemeClr val="tx1"/>
                </a:solidFill>
              </a:rPr>
              <a:t> on the spot and in the </a:t>
            </a:r>
            <a:r>
              <a:rPr lang="fr-FR" sz="1050" err="1">
                <a:solidFill>
                  <a:schemeClr val="tx1"/>
                </a:solidFill>
              </a:rPr>
              <a:t>link</a:t>
            </a:r>
            <a:r>
              <a:rPr lang="fr-FR" sz="1050">
                <a:solidFill>
                  <a:schemeClr val="tx1"/>
                </a:solidFill>
              </a:rPr>
              <a:t> of the </a:t>
            </a:r>
            <a:r>
              <a:rPr lang="fr-FR" sz="1050" err="1">
                <a:solidFill>
                  <a:schemeClr val="tx1"/>
                </a:solidFill>
              </a:rPr>
              <a:t>window</a:t>
            </a:r>
            <a:endParaRPr lang="fr-FR" sz="1050">
              <a:solidFill>
                <a:schemeClr val="tx1"/>
              </a:solidFill>
            </a:endParaRP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example</a:t>
            </a:r>
            <a:r>
              <a:rPr lang="fr-FR" sz="1050">
                <a:solidFill>
                  <a:schemeClr val="tx1"/>
                </a:solidFill>
              </a:rPr>
              <a:t>  of </a:t>
            </a:r>
            <a:r>
              <a:rPr lang="fr-FR" sz="1050" err="1">
                <a:solidFill>
                  <a:schemeClr val="tx1"/>
                </a:solidFill>
              </a:rPr>
              <a:t>ongoing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implmentation</a:t>
            </a:r>
            <a:r>
              <a:rPr lang="fr-FR" sz="1050">
                <a:solidFill>
                  <a:schemeClr val="tx1"/>
                </a:solidFill>
              </a:rPr>
              <a:t> solution : : </a:t>
            </a:r>
            <a:r>
              <a:rPr lang="fr-FR" sz="1050">
                <a:solidFill>
                  <a:schemeClr val="tx1"/>
                </a:solidFill>
                <a:hlinkClick r:id="rId2"/>
              </a:rPr>
              <a:t>Lien </a:t>
            </a:r>
            <a:r>
              <a:rPr lang="fr-FR" sz="1050" err="1">
                <a:solidFill>
                  <a:schemeClr val="tx1"/>
                </a:solidFill>
                <a:hlinkClick r:id="rId2"/>
              </a:rPr>
              <a:t>Sharepoint</a:t>
            </a:r>
            <a:r>
              <a:rPr lang="fr-FR" sz="1050">
                <a:solidFill>
                  <a:schemeClr val="tx1"/>
                </a:solidFill>
                <a:hlinkClick r:id="rId2"/>
              </a:rPr>
              <a:t> test provisoire</a:t>
            </a:r>
            <a:endParaRPr lang="fr-FR" sz="105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BTS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authorization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for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using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google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map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required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?.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When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zooming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initiator</a:t>
            </a:r>
            <a:r>
              <a:rPr lang="fr-FR" sz="1050">
                <a:solidFill>
                  <a:schemeClr val="tx1"/>
                </a:solidFill>
              </a:rPr>
              <a:t> can click on google information and go </a:t>
            </a:r>
            <a:r>
              <a:rPr lang="fr-FR" sz="1050" err="1">
                <a:solidFill>
                  <a:schemeClr val="tx1"/>
                </a:solidFill>
              </a:rPr>
              <a:t>directly</a:t>
            </a:r>
            <a:r>
              <a:rPr lang="fr-FR" sz="1050">
                <a:solidFill>
                  <a:schemeClr val="tx1"/>
                </a:solidFill>
              </a:rPr>
              <a:t> to the venue web site.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82B0AB-1F74-42F4-C2F4-A416F105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7" t="4524" b="1"/>
          <a:stretch/>
        </p:blipFill>
        <p:spPr>
          <a:xfrm>
            <a:off x="731520" y="4066903"/>
            <a:ext cx="5832350" cy="2568066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DC0E0F-A5D2-E723-5933-DD5B53523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717" y="6399212"/>
            <a:ext cx="7251344" cy="458788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217F68B-D660-5726-2B02-31CFEE410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49" y="3884146"/>
            <a:ext cx="4432328" cy="249015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8C7C61F-54B7-B130-7494-6FC4CD57DDE5}"/>
              </a:ext>
            </a:extLst>
          </p:cNvPr>
          <p:cNvSpPr/>
          <p:nvPr/>
        </p:nvSpPr>
        <p:spPr>
          <a:xfrm>
            <a:off x="6854759" y="5060695"/>
            <a:ext cx="756867" cy="4587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9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17BAF2-0C0A-58D4-73A0-A73EFCB9CABC}"/>
              </a:ext>
            </a:extLst>
          </p:cNvPr>
          <p:cNvSpPr/>
          <p:nvPr/>
        </p:nvSpPr>
        <p:spPr>
          <a:xfrm>
            <a:off x="221947" y="6154058"/>
            <a:ext cx="1490739" cy="53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5E35-DBC1-7CB2-4536-C4F7B78B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9" y="173123"/>
            <a:ext cx="4345215" cy="486324"/>
          </a:xfrm>
        </p:spPr>
        <p:txBody>
          <a:bodyPr/>
          <a:lstStyle/>
          <a:p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&amp; </a:t>
            </a:r>
            <a:r>
              <a:rPr lang="fr-FR" sz="2400" b="1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#1</a:t>
            </a:r>
            <a:endParaRPr lang="en-US" sz="2400" b="1">
              <a:solidFill>
                <a:srgbClr val="00206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au 9">
            <a:extLst>
              <a:ext uri="{FF2B5EF4-FFF2-40B4-BE49-F238E27FC236}">
                <a16:creationId xmlns:a16="http://schemas.microsoft.com/office/drawing/2014/main" id="{2A83CFF3-6350-B66E-03AA-7BB3AD74F70B}"/>
              </a:ext>
            </a:extLst>
          </p:cNvPr>
          <p:cNvGraphicFramePr>
            <a:graphicFrameLocks noGrp="1"/>
          </p:cNvGraphicFramePr>
          <p:nvPr/>
        </p:nvGraphicFramePr>
        <p:xfrm>
          <a:off x="221947" y="1081420"/>
          <a:ext cx="11902320" cy="5956245"/>
        </p:xfrm>
        <a:graphic>
          <a:graphicData uri="http://schemas.openxmlformats.org/drawingml/2006/table">
            <a:tbl>
              <a:tblPr firstRow="1" bandRow="1"/>
              <a:tblGrid>
                <a:gridCol w="3967440">
                  <a:extLst>
                    <a:ext uri="{9D8B030D-6E8A-4147-A177-3AD203B41FA5}">
                      <a16:colId xmlns:a16="http://schemas.microsoft.com/office/drawing/2014/main" val="3842598936"/>
                    </a:ext>
                  </a:extLst>
                </a:gridCol>
                <a:gridCol w="3967440">
                  <a:extLst>
                    <a:ext uri="{9D8B030D-6E8A-4147-A177-3AD203B41FA5}">
                      <a16:colId xmlns:a16="http://schemas.microsoft.com/office/drawing/2014/main" val="484815314"/>
                    </a:ext>
                  </a:extLst>
                </a:gridCol>
                <a:gridCol w="3967440">
                  <a:extLst>
                    <a:ext uri="{9D8B030D-6E8A-4147-A177-3AD203B41FA5}">
                      <a16:colId xmlns:a16="http://schemas.microsoft.com/office/drawing/2014/main" val="967317757"/>
                    </a:ext>
                  </a:extLst>
                </a:gridCol>
              </a:tblGrid>
              <a:tr h="420816">
                <a:tc gridSpan="3">
                  <a:txBody>
                    <a:bodyPr/>
                    <a:lstStyle>
                      <a:lvl1pPr marL="0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/>
                        <a:t>Rules </a:t>
                      </a:r>
                      <a:r>
                        <a:rPr lang="fr-FR" sz="1300" err="1"/>
                        <a:t>specific</a:t>
                      </a:r>
                      <a:r>
                        <a:rPr lang="fr-FR" sz="1300"/>
                        <a:t> to the </a:t>
                      </a:r>
                      <a:r>
                        <a:rPr lang="fr-FR" sz="1300" err="1"/>
                        <a:t>Health</a:t>
                      </a:r>
                      <a:r>
                        <a:rPr lang="fr-FR" sz="1300"/>
                        <a:t> </a:t>
                      </a:r>
                      <a:r>
                        <a:rPr lang="fr-FR" sz="1300" err="1"/>
                        <a:t>sector</a:t>
                      </a:r>
                      <a:endParaRPr lang="fr-FR" sz="13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178864"/>
                  </a:ext>
                </a:extLst>
              </a:tr>
              <a:tr h="359773">
                <a:tc gridSpan="2"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 b="1"/>
                        <a:t>Hard Law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 b="1"/>
                        <a:t>Soft Law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505495"/>
                  </a:ext>
                </a:extLst>
              </a:tr>
              <a:tr h="390296"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/>
                        <a:t>DMOS Law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 err="1"/>
                        <a:t>Transparency</a:t>
                      </a:r>
                      <a:r>
                        <a:rPr lang="fr-FR" sz="1300"/>
                        <a:t> Law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fr-FR" sz="1300" err="1"/>
                        <a:t>Leem</a:t>
                      </a:r>
                      <a:r>
                        <a:rPr lang="fr-FR" sz="1300"/>
                        <a:t> DDP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FF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16905"/>
                  </a:ext>
                </a:extLst>
              </a:tr>
              <a:tr h="4785360"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fr-FR" sz="1500" b="1" err="1"/>
                        <a:t>Forbids</a:t>
                      </a:r>
                      <a:r>
                        <a:rPr lang="fr-FR" sz="1500" b="1"/>
                        <a:t> the </a:t>
                      </a:r>
                      <a:r>
                        <a:rPr lang="fr-FR" sz="1500" b="1" err="1"/>
                        <a:t>offering</a:t>
                      </a:r>
                      <a:r>
                        <a:rPr lang="fr-FR" sz="1500" b="1"/>
                        <a:t> of </a:t>
                      </a:r>
                      <a:r>
                        <a:rPr lang="fr-FR" sz="1500" b="1" err="1"/>
                        <a:t>any</a:t>
                      </a:r>
                      <a:r>
                        <a:rPr lang="fr-FR" sz="1500" b="1"/>
                        <a:t> </a:t>
                      </a:r>
                      <a:r>
                        <a:rPr lang="fr-FR" sz="1500" b="1" err="1"/>
                        <a:t>advantages</a:t>
                      </a:r>
                      <a:r>
                        <a:rPr lang="fr-FR" sz="1500" b="1"/>
                        <a:t> </a:t>
                      </a:r>
                      <a:r>
                        <a:rPr lang="fr-FR" sz="1500" err="1"/>
                        <a:t>directly</a:t>
                      </a:r>
                      <a:r>
                        <a:rPr lang="fr-FR" sz="1500"/>
                        <a:t> or </a:t>
                      </a:r>
                      <a:r>
                        <a:rPr lang="fr-FR" sz="1500" err="1"/>
                        <a:t>indirectly</a:t>
                      </a:r>
                      <a:r>
                        <a:rPr lang="fr-FR" sz="1500"/>
                        <a:t> to all Healthcare </a:t>
                      </a:r>
                      <a:r>
                        <a:rPr lang="fr-FR" sz="1500" err="1"/>
                        <a:t>professionals</a:t>
                      </a:r>
                      <a:r>
                        <a:rPr lang="fr-FR" sz="1500"/>
                        <a:t>, </a:t>
                      </a:r>
                      <a:r>
                        <a:rPr lang="fr-FR" sz="1500" err="1"/>
                        <a:t>medical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students</a:t>
                      </a:r>
                      <a:r>
                        <a:rPr lang="fr-FR" sz="1500"/>
                        <a:t>, Associations </a:t>
                      </a:r>
                      <a:r>
                        <a:rPr lang="fr-FR" sz="1500" err="1"/>
                        <a:t>gathering</a:t>
                      </a:r>
                      <a:r>
                        <a:rPr lang="fr-FR" sz="1500"/>
                        <a:t> Healthcare </a:t>
                      </a:r>
                      <a:r>
                        <a:rPr lang="fr-FR" sz="1500" err="1"/>
                        <a:t>professionals</a:t>
                      </a:r>
                      <a:r>
                        <a:rPr lang="fr-FR" sz="1500"/>
                        <a:t> and public agents </a:t>
                      </a:r>
                      <a:r>
                        <a:rPr lang="fr-FR" sz="1500" err="1"/>
                        <a:t>involved</a:t>
                      </a:r>
                      <a:r>
                        <a:rPr lang="fr-FR" sz="1500"/>
                        <a:t> in public </a:t>
                      </a:r>
                      <a:r>
                        <a:rPr lang="fr-FR" sz="1500" err="1"/>
                        <a:t>policy</a:t>
                      </a:r>
                      <a:r>
                        <a:rPr lang="fr-FR" sz="1500"/>
                        <a:t> and </a:t>
                      </a:r>
                      <a:r>
                        <a:rPr lang="fr-FR" sz="1500" err="1"/>
                        <a:t>regarding</a:t>
                      </a:r>
                      <a:r>
                        <a:rPr lang="fr-FR" sz="1500"/>
                        <a:t>  Healthcare or social </a:t>
                      </a:r>
                      <a:r>
                        <a:rPr lang="fr-FR" sz="1500" err="1"/>
                        <a:t>security</a:t>
                      </a:r>
                      <a:endParaRPr lang="fr-FR" sz="1500"/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endParaRPr lang="fr-FR" sz="1500"/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fr-FR" sz="1500" b="1" err="1"/>
                        <a:t>Any</a:t>
                      </a:r>
                      <a:r>
                        <a:rPr lang="fr-FR" sz="1500" b="1"/>
                        <a:t> exception to the </a:t>
                      </a:r>
                      <a:r>
                        <a:rPr lang="fr-FR" sz="1500" b="1" err="1"/>
                        <a:t>principle</a:t>
                      </a:r>
                      <a:r>
                        <a:rPr lang="fr-FR" sz="1500" b="1"/>
                        <a:t> must respect the </a:t>
                      </a:r>
                      <a:r>
                        <a:rPr lang="fr-FR" sz="1500" b="1" err="1"/>
                        <a:t>following</a:t>
                      </a:r>
                      <a:r>
                        <a:rPr lang="fr-FR" sz="1500" b="1"/>
                        <a:t> </a:t>
                      </a:r>
                      <a:r>
                        <a:rPr lang="fr-FR" sz="1500" b="1" err="1"/>
                        <a:t>criteria</a:t>
                      </a:r>
                      <a:r>
                        <a:rPr lang="fr-FR" sz="1500" b="1"/>
                        <a:t> :</a:t>
                      </a:r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fr-FR" sz="1500"/>
                        <a:t>The </a:t>
                      </a:r>
                      <a:r>
                        <a:rPr lang="fr-FR" sz="1500" err="1"/>
                        <a:t>hospitality</a:t>
                      </a:r>
                      <a:r>
                        <a:rPr lang="fr-FR" sz="1500"/>
                        <a:t> must </a:t>
                      </a:r>
                      <a:r>
                        <a:rPr lang="fr-FR" sz="1500" err="1"/>
                        <a:t>take</a:t>
                      </a:r>
                      <a:r>
                        <a:rPr lang="fr-FR" sz="1500"/>
                        <a:t> p</a:t>
                      </a:r>
                      <a:r>
                        <a:rPr lang="fr-FR" sz="1500" b="1"/>
                        <a:t>lace in the frame of </a:t>
                      </a:r>
                      <a:r>
                        <a:rPr lang="fr-FR" sz="1500" b="1" err="1"/>
                        <a:t>scientific</a:t>
                      </a:r>
                      <a:r>
                        <a:rPr lang="fr-FR" sz="1500" b="1"/>
                        <a:t> objective of the </a:t>
                      </a:r>
                      <a:r>
                        <a:rPr lang="fr-FR" sz="1500" b="1" err="1"/>
                        <a:t>events</a:t>
                      </a:r>
                      <a:r>
                        <a:rPr lang="fr-FR" sz="1500" b="1"/>
                        <a:t> </a:t>
                      </a:r>
                      <a:r>
                        <a:rPr lang="fr-FR" sz="1500"/>
                        <a:t>(</a:t>
                      </a:r>
                      <a:r>
                        <a:rPr lang="fr-FR" sz="1500" err="1"/>
                        <a:t>promotional</a:t>
                      </a:r>
                      <a:r>
                        <a:rPr lang="fr-FR" sz="1500"/>
                        <a:t> or non </a:t>
                      </a:r>
                      <a:r>
                        <a:rPr lang="fr-FR" sz="1500" err="1"/>
                        <a:t>promotional</a:t>
                      </a:r>
                      <a:r>
                        <a:rPr lang="fr-FR" sz="1500"/>
                        <a:t>) and </a:t>
                      </a:r>
                      <a:r>
                        <a:rPr lang="fr-FR" sz="1500" err="1"/>
                        <a:t>be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limited</a:t>
                      </a:r>
                      <a:r>
                        <a:rPr lang="fr-FR" sz="1500"/>
                        <a:t> to the </a:t>
                      </a:r>
                      <a:r>
                        <a:rPr lang="fr-FR" sz="1500" err="1"/>
                        <a:t>scientifiic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event</a:t>
                      </a:r>
                      <a:endParaRPr lang="fr-FR" sz="1500"/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fr-FR" sz="1500"/>
                        <a:t>A </a:t>
                      </a:r>
                      <a:r>
                        <a:rPr lang="fr-FR" sz="1500" err="1"/>
                        <a:t>prilimary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declaration</a:t>
                      </a:r>
                      <a:r>
                        <a:rPr lang="fr-FR" sz="1500"/>
                        <a:t> / </a:t>
                      </a:r>
                      <a:r>
                        <a:rPr lang="fr-FR" sz="1500" b="1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request</a:t>
                      </a:r>
                      <a:r>
                        <a:rPr lang="fr-FR" sz="15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 for autorisation</a:t>
                      </a:r>
                      <a:r>
                        <a:rPr lang="fr-FR" sz="1500"/>
                        <a:t> (</a:t>
                      </a:r>
                      <a:r>
                        <a:rPr lang="fr-FR" sz="1500" err="1"/>
                        <a:t>depending</a:t>
                      </a:r>
                      <a:r>
                        <a:rPr lang="fr-FR" sz="1500"/>
                        <a:t> of the </a:t>
                      </a:r>
                      <a:r>
                        <a:rPr lang="fr-FR" sz="1500" err="1"/>
                        <a:t>amount</a:t>
                      </a:r>
                      <a:r>
                        <a:rPr lang="fr-FR" sz="1500"/>
                        <a:t>) to the relevant </a:t>
                      </a:r>
                      <a:r>
                        <a:rPr lang="fr-FR" sz="1500" err="1"/>
                        <a:t>professional</a:t>
                      </a:r>
                      <a:r>
                        <a:rPr lang="fr-FR" sz="1500"/>
                        <a:t> bodys has to </a:t>
                      </a:r>
                      <a:r>
                        <a:rPr lang="fr-FR" sz="1500" err="1"/>
                        <a:t>be</a:t>
                      </a:r>
                      <a:r>
                        <a:rPr lang="fr-FR" sz="1500"/>
                        <a:t> made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endParaRPr lang="fr-FR" sz="15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fr-FR" sz="1500" err="1"/>
                        <a:t>Requires</a:t>
                      </a:r>
                      <a:r>
                        <a:rPr lang="fr-FR" sz="1500"/>
                        <a:t> the </a:t>
                      </a:r>
                      <a:r>
                        <a:rPr lang="fr-FR" sz="1500" b="1"/>
                        <a:t>public </a:t>
                      </a:r>
                      <a:r>
                        <a:rPr lang="fr-FR" sz="1500" b="1" err="1"/>
                        <a:t>disclosure</a:t>
                      </a:r>
                      <a:r>
                        <a:rPr lang="fr-FR" sz="1500" b="1"/>
                        <a:t> on the French </a:t>
                      </a:r>
                      <a:r>
                        <a:rPr lang="fr-FR" sz="1500" b="1" err="1"/>
                        <a:t>transparency</a:t>
                      </a:r>
                      <a:r>
                        <a:rPr lang="fr-FR" sz="1500" b="1"/>
                        <a:t> </a:t>
                      </a:r>
                      <a:r>
                        <a:rPr lang="fr-FR" sz="1500" b="1" err="1"/>
                        <a:t>website</a:t>
                      </a:r>
                      <a:r>
                        <a:rPr lang="fr-FR" sz="1500" b="1"/>
                        <a:t> </a:t>
                      </a:r>
                      <a:r>
                        <a:rPr lang="fr-FR" sz="1500"/>
                        <a:t>of the existence of </a:t>
                      </a:r>
                      <a:r>
                        <a:rPr lang="fr-FR" sz="1500" err="1"/>
                        <a:t>contract</a:t>
                      </a:r>
                      <a:r>
                        <a:rPr lang="fr-FR" sz="1500"/>
                        <a:t> and </a:t>
                      </a:r>
                      <a:r>
                        <a:rPr lang="fr-FR" sz="1500" err="1"/>
                        <a:t>agreements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concluded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with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actors</a:t>
                      </a:r>
                      <a:r>
                        <a:rPr lang="fr-FR" sz="1500"/>
                        <a:t> in the </a:t>
                      </a:r>
                      <a:r>
                        <a:rPr lang="fr-FR" sz="1500" err="1"/>
                        <a:t>Health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sector</a:t>
                      </a:r>
                      <a:r>
                        <a:rPr lang="fr-FR" sz="1500"/>
                        <a:t>, as </a:t>
                      </a:r>
                      <a:r>
                        <a:rPr lang="fr-FR" sz="1500" err="1"/>
                        <a:t>well</a:t>
                      </a:r>
                      <a:r>
                        <a:rPr lang="fr-FR" sz="1500"/>
                        <a:t> as </a:t>
                      </a:r>
                      <a:r>
                        <a:rPr lang="fr-FR" sz="1500" b="1"/>
                        <a:t>all </a:t>
                      </a:r>
                      <a:r>
                        <a:rPr lang="fr-FR" sz="1500" b="1" err="1"/>
                        <a:t>benefits</a:t>
                      </a:r>
                      <a:r>
                        <a:rPr lang="fr-FR" sz="1500" b="1"/>
                        <a:t> of a value </a:t>
                      </a:r>
                      <a:r>
                        <a:rPr lang="fr-FR" sz="1500" b="1" err="1"/>
                        <a:t>greater</a:t>
                      </a:r>
                      <a:r>
                        <a:rPr lang="fr-FR" sz="1500" b="1"/>
                        <a:t> </a:t>
                      </a:r>
                      <a:r>
                        <a:rPr lang="fr-FR" sz="1500" b="1" err="1"/>
                        <a:t>than</a:t>
                      </a:r>
                      <a:r>
                        <a:rPr lang="fr-FR" sz="1500" b="1"/>
                        <a:t> or </a:t>
                      </a:r>
                      <a:r>
                        <a:rPr lang="fr-FR" sz="1500" b="1" err="1"/>
                        <a:t>equal</a:t>
                      </a:r>
                      <a:r>
                        <a:rPr lang="fr-FR" sz="1500" b="1"/>
                        <a:t> to 10 euros </a:t>
                      </a:r>
                      <a:r>
                        <a:rPr lang="fr-FR" sz="1500" b="1" err="1"/>
                        <a:t>including</a:t>
                      </a:r>
                      <a:r>
                        <a:rPr lang="fr-FR" sz="1500" b="1"/>
                        <a:t> taxes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endParaRPr lang="fr-FR" sz="1500" b="1"/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fr-FR" sz="1500" b="0"/>
                        <a:t>The new </a:t>
                      </a:r>
                      <a:r>
                        <a:rPr lang="fr-FR" sz="1500" b="0" err="1"/>
                        <a:t>health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law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promulgated</a:t>
                      </a:r>
                      <a:r>
                        <a:rPr lang="fr-FR" sz="1500" b="0"/>
                        <a:t> in </a:t>
                      </a:r>
                      <a:r>
                        <a:rPr lang="fr-FR" sz="1500" b="0" err="1"/>
                        <a:t>early</a:t>
                      </a:r>
                      <a:r>
                        <a:rPr lang="fr-FR" sz="1500" b="0"/>
                        <a:t> 2016 </a:t>
                      </a:r>
                      <a:r>
                        <a:rPr lang="fr-FR" sz="1500" b="0" err="1"/>
                        <a:t>requires</a:t>
                      </a:r>
                      <a:r>
                        <a:rPr lang="fr-FR" sz="1500" b="0"/>
                        <a:t> to </a:t>
                      </a:r>
                      <a:r>
                        <a:rPr lang="fr-FR" sz="1500" b="0" err="1"/>
                        <a:t>be</a:t>
                      </a:r>
                      <a:r>
                        <a:rPr lang="fr-FR" sz="1500" b="0"/>
                        <a:t> made public the </a:t>
                      </a:r>
                      <a:r>
                        <a:rPr lang="fr-FR" sz="1500" b="0" err="1"/>
                        <a:t>object</a:t>
                      </a:r>
                      <a:r>
                        <a:rPr lang="fr-FR" sz="1500" b="0"/>
                        <a:t>, the date, the </a:t>
                      </a:r>
                      <a:r>
                        <a:rPr lang="fr-FR" sz="1500" b="0" err="1"/>
                        <a:t>amount</a:t>
                      </a:r>
                      <a:r>
                        <a:rPr lang="fr-FR" sz="1500" b="0"/>
                        <a:t> of the </a:t>
                      </a:r>
                      <a:r>
                        <a:rPr lang="fr-FR" sz="1500" b="0" err="1"/>
                        <a:t>remuneration</a:t>
                      </a:r>
                      <a:r>
                        <a:rPr lang="fr-FR" sz="1500" b="0"/>
                        <a:t> and the direct </a:t>
                      </a:r>
                      <a:r>
                        <a:rPr lang="fr-FR" sz="1500" b="0" err="1"/>
                        <a:t>beneficiary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which</a:t>
                      </a:r>
                      <a:r>
                        <a:rPr lang="fr-FR" sz="1500" b="0"/>
                        <a:t> </a:t>
                      </a:r>
                      <a:r>
                        <a:rPr lang="fr-FR" sz="1500" b="1" err="1"/>
                        <a:t>allows</a:t>
                      </a:r>
                      <a:r>
                        <a:rPr lang="fr-FR" sz="1500" b="1"/>
                        <a:t> the </a:t>
                      </a:r>
                      <a:r>
                        <a:rPr lang="fr-FR" sz="1500" b="1" err="1"/>
                        <a:t>general</a:t>
                      </a:r>
                      <a:r>
                        <a:rPr lang="fr-FR" sz="1500" b="1"/>
                        <a:t> public to have direct </a:t>
                      </a:r>
                      <a:r>
                        <a:rPr lang="fr-FR" sz="1500" b="1" err="1"/>
                        <a:t>access</a:t>
                      </a:r>
                      <a:r>
                        <a:rPr lang="fr-FR" sz="1500" b="1"/>
                        <a:t> to </a:t>
                      </a:r>
                      <a:r>
                        <a:rPr lang="fr-FR" sz="1500" b="1" err="1"/>
                        <a:t>this</a:t>
                      </a:r>
                      <a:r>
                        <a:rPr lang="fr-FR" sz="1500" b="1"/>
                        <a:t> information</a:t>
                      </a:r>
                    </a:p>
                    <a:p>
                      <a:pPr algn="just"/>
                      <a:endParaRPr lang="fr-FR" sz="1500" b="0"/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fr-FR" sz="1500" b="0" err="1"/>
                        <a:t>Any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promotional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material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intended</a:t>
                      </a:r>
                      <a:r>
                        <a:rPr lang="fr-FR" sz="1500" b="0"/>
                        <a:t> for </a:t>
                      </a:r>
                      <a:r>
                        <a:rPr lang="fr-FR" sz="1500" b="0" err="1"/>
                        <a:t>viewing</a:t>
                      </a:r>
                      <a:r>
                        <a:rPr lang="fr-FR" sz="1500" b="0"/>
                        <a:t> by the </a:t>
                      </a:r>
                      <a:r>
                        <a:rPr lang="fr-FR" sz="1500" b="0" err="1"/>
                        <a:t>general</a:t>
                      </a:r>
                      <a:r>
                        <a:rPr lang="fr-FR" sz="1500" b="0"/>
                        <a:t> public or </a:t>
                      </a:r>
                      <a:r>
                        <a:rPr lang="fr-FR" sz="1500" b="0" err="1"/>
                        <a:t>directed</a:t>
                      </a:r>
                      <a:r>
                        <a:rPr lang="fr-FR" sz="1500" b="0"/>
                        <a:t> to </a:t>
                      </a:r>
                      <a:r>
                        <a:rPr lang="fr-FR" sz="1500" b="0" err="1"/>
                        <a:t>HCPs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is</a:t>
                      </a:r>
                      <a:r>
                        <a:rPr lang="fr-FR" sz="1500" b="0"/>
                        <a:t> </a:t>
                      </a:r>
                      <a:r>
                        <a:rPr lang="fr-FR" sz="1500" b="0" err="1"/>
                        <a:t>subject</a:t>
                      </a:r>
                      <a:r>
                        <a:rPr lang="fr-FR" sz="1500" b="0"/>
                        <a:t> to </a:t>
                      </a:r>
                      <a:r>
                        <a:rPr lang="fr-FR" sz="1500" b="1" err="1"/>
                        <a:t>pre-approval</a:t>
                      </a:r>
                      <a:r>
                        <a:rPr lang="fr-FR" sz="1500" b="1"/>
                        <a:t> by the French </a:t>
                      </a:r>
                      <a:r>
                        <a:rPr lang="fr-FR" sz="1500" b="1" err="1"/>
                        <a:t>Health</a:t>
                      </a:r>
                      <a:r>
                        <a:rPr lang="fr-FR" sz="1500" b="1"/>
                        <a:t> and Security Agency (ANSM)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34280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685611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02841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371223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1714028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056834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2399640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2742446" algn="l" defTabSz="685611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fr-FR" sz="1500"/>
                        <a:t>The </a:t>
                      </a:r>
                      <a:r>
                        <a:rPr lang="fr-FR" sz="1500" err="1"/>
                        <a:t>Ethical</a:t>
                      </a:r>
                      <a:r>
                        <a:rPr lang="fr-FR" sz="1500"/>
                        <a:t> Business Provisions Applicable to Pharmaceutical </a:t>
                      </a:r>
                      <a:r>
                        <a:rPr lang="fr-FR" sz="1500" err="1"/>
                        <a:t>Professionals</a:t>
                      </a:r>
                      <a:r>
                        <a:rPr lang="fr-FR" sz="1500"/>
                        <a:t> and </a:t>
                      </a:r>
                      <a:r>
                        <a:rPr lang="fr-FR" sz="1500" err="1"/>
                        <a:t>Members</a:t>
                      </a:r>
                      <a:r>
                        <a:rPr lang="fr-FR" sz="1500"/>
                        <a:t> of the </a:t>
                      </a:r>
                      <a:r>
                        <a:rPr lang="fr-FR" sz="1500" err="1"/>
                        <a:t>Leem</a:t>
                      </a:r>
                      <a:r>
                        <a:rPr lang="fr-FR" sz="1500"/>
                        <a:t> (DDP) are </a:t>
                      </a:r>
                      <a:r>
                        <a:rPr lang="fr-FR" sz="1500" b="1" err="1"/>
                        <a:t>recommendations</a:t>
                      </a:r>
                      <a:r>
                        <a:rPr lang="fr-FR" sz="1500"/>
                        <a:t> on </a:t>
                      </a:r>
                      <a:r>
                        <a:rPr lang="fr-FR" sz="1500" err="1"/>
                        <a:t>responsible</a:t>
                      </a:r>
                      <a:r>
                        <a:rPr lang="fr-FR" sz="1500"/>
                        <a:t> business </a:t>
                      </a:r>
                      <a:r>
                        <a:rPr lang="fr-FR" sz="1500" err="1"/>
                        <a:t>practifces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concerning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health</a:t>
                      </a:r>
                      <a:r>
                        <a:rPr lang="fr-FR" sz="1500"/>
                        <a:t> and the environnement</a:t>
                      </a:r>
                    </a:p>
                    <a:p>
                      <a:endParaRPr lang="fr-FR" sz="1500"/>
                    </a:p>
                    <a:p>
                      <a:r>
                        <a:rPr lang="fr-FR" sz="1500"/>
                        <a:t>It </a:t>
                      </a:r>
                      <a:r>
                        <a:rPr lang="fr-FR" sz="1500" err="1"/>
                        <a:t>intends</a:t>
                      </a:r>
                      <a:r>
                        <a:rPr lang="fr-FR" sz="1500"/>
                        <a:t> to </a:t>
                      </a:r>
                      <a:r>
                        <a:rPr lang="fr-FR" sz="1500" err="1"/>
                        <a:t>create</a:t>
                      </a:r>
                      <a:r>
                        <a:rPr lang="fr-FR" sz="1500"/>
                        <a:t> a s</a:t>
                      </a:r>
                      <a:r>
                        <a:rPr lang="fr-FR" sz="1500" b="1"/>
                        <a:t>elf </a:t>
                      </a:r>
                      <a:r>
                        <a:rPr lang="fr-FR" sz="1500" b="1" err="1"/>
                        <a:t>regulated</a:t>
                      </a:r>
                      <a:r>
                        <a:rPr lang="fr-FR" sz="1500" b="1"/>
                        <a:t> </a:t>
                      </a:r>
                      <a:r>
                        <a:rPr lang="fr-FR" sz="1500" b="1" err="1"/>
                        <a:t>ethics</a:t>
                      </a:r>
                      <a:r>
                        <a:rPr lang="fr-FR" sz="1500" b="1"/>
                        <a:t> monitoring system</a:t>
                      </a:r>
                      <a:r>
                        <a:rPr lang="fr-FR" sz="1500"/>
                        <a:t> applicable to </a:t>
                      </a:r>
                      <a:r>
                        <a:rPr lang="fr-FR" sz="1500" err="1"/>
                        <a:t>members</a:t>
                      </a:r>
                      <a:r>
                        <a:rPr lang="fr-FR" sz="1500"/>
                        <a:t> of the </a:t>
                      </a:r>
                      <a:r>
                        <a:rPr lang="fr-FR" sz="1500" err="1"/>
                        <a:t>Leem</a:t>
                      </a:r>
                      <a:r>
                        <a:rPr lang="fr-FR" sz="1500"/>
                        <a:t> (the French </a:t>
                      </a:r>
                      <a:r>
                        <a:rPr lang="fr-FR" sz="1500" err="1"/>
                        <a:t>professional</a:t>
                      </a:r>
                      <a:r>
                        <a:rPr lang="fr-FR" sz="1500"/>
                        <a:t> association of </a:t>
                      </a:r>
                      <a:r>
                        <a:rPr lang="fr-FR" sz="1500" err="1"/>
                        <a:t>pharmaceuticals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companies</a:t>
                      </a:r>
                      <a:r>
                        <a:rPr lang="fr-FR" sz="1500"/>
                        <a:t>) to </a:t>
                      </a:r>
                      <a:r>
                        <a:rPr lang="fr-FR" sz="1500" err="1"/>
                        <a:t>identify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potention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ethical</a:t>
                      </a:r>
                      <a:r>
                        <a:rPr lang="fr-FR" sz="1500"/>
                        <a:t> </a:t>
                      </a:r>
                      <a:r>
                        <a:rPr lang="fr-FR" sz="1500" err="1"/>
                        <a:t>breaches</a:t>
                      </a:r>
                      <a:endParaRPr lang="fr-FR" sz="15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49352"/>
                  </a:ext>
                </a:extLst>
              </a:tr>
            </a:tbl>
          </a:graphicData>
        </a:graphic>
      </p:graphicFrame>
      <p:pic>
        <p:nvPicPr>
          <p:cNvPr id="7" name="Image 2">
            <a:extLst>
              <a:ext uri="{FF2B5EF4-FFF2-40B4-BE49-F238E27FC236}">
                <a16:creationId xmlns:a16="http://schemas.microsoft.com/office/drawing/2014/main" id="{75560677-6997-ED07-90DA-FC32A0EC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35" y="29737"/>
            <a:ext cx="549432" cy="560465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94A54840-2AE1-A644-B1AD-182B70E256CD}"/>
              </a:ext>
            </a:extLst>
          </p:cNvPr>
          <p:cNvSpPr txBox="1"/>
          <p:nvPr/>
        </p:nvSpPr>
        <p:spPr>
          <a:xfrm>
            <a:off x="380947" y="595096"/>
            <a:ext cx="11661575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France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is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one of the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strictest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country in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terms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of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pharmaceutical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compliance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requirerments.Pharmaceutical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companies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manufacturing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or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selling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healthcare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products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in France, must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comply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with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several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requerements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 and </a:t>
            </a:r>
            <a:r>
              <a:rPr lang="fr-FR" sz="1400" b="1" err="1">
                <a:solidFill>
                  <a:srgbClr val="071D49"/>
                </a:solidFill>
                <a:latin typeface="Arial" panose="020B0604020202020204"/>
              </a:rPr>
              <a:t>legislation</a:t>
            </a:r>
            <a:r>
              <a:rPr lang="fr-FR" sz="1400" b="1">
                <a:solidFill>
                  <a:srgbClr val="071D49"/>
                </a:solidFill>
                <a:latin typeface="Arial" panose="020B0604020202020204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950667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1814F-2ECB-A552-BD3A-86301D2F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5A5A7D-DE4F-9D7C-D8DF-0BF8BB4E9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8" y="982198"/>
            <a:ext cx="11398811" cy="5331516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100" i="0" err="1">
                <a:solidFill>
                  <a:schemeClr val="tx1"/>
                </a:solidFill>
              </a:rPr>
              <a:t>Initiator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complete</a:t>
            </a:r>
            <a:r>
              <a:rPr lang="fr-FR" sz="1100" i="0">
                <a:solidFill>
                  <a:schemeClr val="tx1"/>
                </a:solidFill>
              </a:rPr>
              <a:t> the program in the </a:t>
            </a:r>
            <a:r>
              <a:rPr lang="fr-FR" sz="1100" i="0" err="1">
                <a:solidFill>
                  <a:schemeClr val="tx1"/>
                </a:solidFill>
              </a:rPr>
              <a:t>activity</a:t>
            </a:r>
            <a:r>
              <a:rPr lang="fr-FR" sz="1100" i="0">
                <a:solidFill>
                  <a:schemeClr val="tx1"/>
                </a:solidFill>
              </a:rPr>
              <a:t> (</a:t>
            </a:r>
            <a:r>
              <a:rPr lang="fr-FR" sz="1100" i="0" err="1">
                <a:solidFill>
                  <a:schemeClr val="tx1"/>
                </a:solidFill>
              </a:rPr>
              <a:t>specific</a:t>
            </a:r>
            <a:r>
              <a:rPr lang="fr-FR" sz="1100" i="0">
                <a:solidFill>
                  <a:schemeClr val="tx1"/>
                </a:solidFill>
              </a:rPr>
              <a:t> tab)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100" i="0">
                <a:solidFill>
                  <a:schemeClr val="tx1"/>
                </a:solidFill>
              </a:rPr>
              <a:t>Part of info are </a:t>
            </a:r>
            <a:r>
              <a:rPr lang="fr-FR" sz="1100" i="0" err="1">
                <a:solidFill>
                  <a:schemeClr val="tx1"/>
                </a:solidFill>
              </a:rPr>
              <a:t>inherited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from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general</a:t>
            </a:r>
            <a:r>
              <a:rPr lang="fr-FR" sz="1100" i="0">
                <a:solidFill>
                  <a:schemeClr val="tx1"/>
                </a:solidFill>
              </a:rPr>
              <a:t> info of the </a:t>
            </a:r>
            <a:r>
              <a:rPr lang="fr-FR" sz="1100" i="0" err="1">
                <a:solidFill>
                  <a:schemeClr val="tx1"/>
                </a:solidFill>
              </a:rPr>
              <a:t>activity</a:t>
            </a:r>
            <a:r>
              <a:rPr lang="fr-FR" sz="1100" i="0">
                <a:solidFill>
                  <a:schemeClr val="tx1"/>
                </a:solidFill>
              </a:rPr>
              <a:t> : date, venue…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Simplified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event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-&gt; program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inherited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possibility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the speaker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100" i="0">
                <a:solidFill>
                  <a:schemeClr val="tx1"/>
                </a:solidFill>
              </a:rPr>
              <a:t>Fields = List of cessions/ duration/ </a:t>
            </a:r>
            <a:r>
              <a:rPr lang="fr-FR" sz="1100" i="0" err="1">
                <a:solidFill>
                  <a:schemeClr val="tx1"/>
                </a:solidFill>
              </a:rPr>
              <a:t>category</a:t>
            </a:r>
            <a:r>
              <a:rPr lang="fr-FR" sz="1100" i="0">
                <a:solidFill>
                  <a:schemeClr val="tx1"/>
                </a:solidFill>
              </a:rPr>
              <a:t> (</a:t>
            </a:r>
            <a:r>
              <a:rPr lang="fr-FR" sz="1100" i="0" err="1">
                <a:solidFill>
                  <a:schemeClr val="tx1"/>
                </a:solidFill>
              </a:rPr>
              <a:t>scientific</a:t>
            </a:r>
            <a:r>
              <a:rPr lang="fr-FR" sz="1100" i="0">
                <a:solidFill>
                  <a:schemeClr val="tx1"/>
                </a:solidFill>
              </a:rPr>
              <a:t> time, break, lunch, </a:t>
            </a:r>
            <a:r>
              <a:rPr lang="fr-FR" sz="1100" i="0" err="1">
                <a:solidFill>
                  <a:schemeClr val="tx1"/>
                </a:solidFill>
              </a:rPr>
              <a:t>welcoming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gests</a:t>
            </a:r>
            <a:r>
              <a:rPr lang="fr-FR" sz="1100" i="0">
                <a:solidFill>
                  <a:schemeClr val="tx1"/>
                </a:solidFill>
              </a:rPr>
              <a:t>) / speaker </a:t>
            </a:r>
            <a:r>
              <a:rPr lang="fr-FR" sz="1100" i="0" err="1">
                <a:solidFill>
                  <a:schemeClr val="tx1"/>
                </a:solidFill>
              </a:rPr>
              <a:t>name</a:t>
            </a:r>
            <a:r>
              <a:rPr lang="fr-FR" sz="1100" i="0">
                <a:solidFill>
                  <a:schemeClr val="tx1"/>
                </a:solidFill>
              </a:rPr>
              <a:t> / </a:t>
            </a:r>
            <a:r>
              <a:rPr lang="fr-FR" sz="1100" i="0" err="1">
                <a:solidFill>
                  <a:schemeClr val="tx1"/>
                </a:solidFill>
              </a:rPr>
              <a:t>reference</a:t>
            </a:r>
            <a:r>
              <a:rPr lang="fr-FR" sz="1100" i="0">
                <a:solidFill>
                  <a:schemeClr val="tx1"/>
                </a:solidFill>
              </a:rPr>
              <a:t> of </a:t>
            </a:r>
            <a:r>
              <a:rPr lang="fr-FR" sz="1100" i="0" err="1">
                <a:solidFill>
                  <a:schemeClr val="tx1"/>
                </a:solidFill>
              </a:rPr>
              <a:t>contract</a:t>
            </a:r>
            <a:r>
              <a:rPr lang="fr-FR" sz="1100" i="0">
                <a:solidFill>
                  <a:schemeClr val="tx1"/>
                </a:solidFill>
              </a:rPr>
              <a:t> / </a:t>
            </a:r>
            <a:r>
              <a:rPr lang="fr-FR" sz="1100" i="0" err="1">
                <a:solidFill>
                  <a:schemeClr val="tx1"/>
                </a:solidFill>
              </a:rPr>
              <a:t>reference</a:t>
            </a:r>
            <a:r>
              <a:rPr lang="fr-FR" sz="1100" i="0">
                <a:solidFill>
                  <a:schemeClr val="tx1"/>
                </a:solidFill>
              </a:rPr>
              <a:t> of PPT </a:t>
            </a:r>
            <a:r>
              <a:rPr lang="fr-FR" sz="1100" i="0" err="1">
                <a:solidFill>
                  <a:schemeClr val="tx1"/>
                </a:solidFill>
              </a:rPr>
              <a:t>with</a:t>
            </a:r>
            <a:r>
              <a:rPr lang="fr-FR" sz="1100" i="0">
                <a:solidFill>
                  <a:schemeClr val="tx1"/>
                </a:solidFill>
              </a:rPr>
              <a:t> direct </a:t>
            </a:r>
            <a:r>
              <a:rPr lang="fr-FR" sz="1100" i="0" err="1">
                <a:solidFill>
                  <a:schemeClr val="tx1"/>
                </a:solidFill>
              </a:rPr>
              <a:t>link</a:t>
            </a:r>
            <a:r>
              <a:rPr lang="fr-FR" sz="1100" i="0">
                <a:solidFill>
                  <a:schemeClr val="tx1"/>
                </a:solidFill>
              </a:rPr>
              <a:t> to </a:t>
            </a:r>
            <a:r>
              <a:rPr lang="fr-FR" sz="1100" i="0" err="1">
                <a:solidFill>
                  <a:schemeClr val="tx1"/>
                </a:solidFill>
              </a:rPr>
              <a:t>veeva</a:t>
            </a:r>
            <a:r>
              <a:rPr lang="fr-FR" sz="1100" i="0">
                <a:solidFill>
                  <a:schemeClr val="tx1"/>
                </a:solidFill>
              </a:rPr>
              <a:t> </a:t>
            </a:r>
          </a:p>
          <a:p>
            <a:pPr marL="25200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1100" i="0">
                <a:solidFill>
                  <a:schemeClr val="tx1"/>
                </a:solidFill>
              </a:rPr>
              <a:t>the one shot speaker </a:t>
            </a:r>
            <a:r>
              <a:rPr lang="fr-FR" sz="1100" i="0" err="1">
                <a:solidFill>
                  <a:schemeClr val="tx1"/>
                </a:solidFill>
              </a:rPr>
              <a:t>contract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is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created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directly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from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this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window</a:t>
            </a:r>
            <a:r>
              <a:rPr lang="fr-FR" sz="1100" i="0">
                <a:solidFill>
                  <a:schemeClr val="tx1"/>
                </a:solidFill>
              </a:rPr>
              <a:t>. The </a:t>
            </a:r>
            <a:r>
              <a:rPr lang="fr-FR" sz="1100" i="0" err="1">
                <a:solidFill>
                  <a:schemeClr val="tx1"/>
                </a:solidFill>
              </a:rPr>
              <a:t>contract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activity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form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will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take</a:t>
            </a:r>
            <a:r>
              <a:rPr lang="fr-FR" sz="1100" i="0">
                <a:solidFill>
                  <a:schemeClr val="tx1"/>
                </a:solidFill>
              </a:rPr>
              <a:t> all </a:t>
            </a:r>
            <a:r>
              <a:rPr lang="fr-FR" sz="1100" i="0" err="1">
                <a:solidFill>
                  <a:schemeClr val="tx1"/>
                </a:solidFill>
              </a:rPr>
              <a:t>relevent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informaion</a:t>
            </a:r>
            <a:r>
              <a:rPr lang="fr-FR" sz="1100" i="0">
                <a:solidFill>
                  <a:schemeClr val="tx1"/>
                </a:solidFill>
              </a:rPr>
              <a:t>/ documents </a:t>
            </a:r>
            <a:r>
              <a:rPr lang="fr-FR" sz="1100" i="0" err="1">
                <a:solidFill>
                  <a:schemeClr val="tx1"/>
                </a:solidFill>
              </a:rPr>
              <a:t>from</a:t>
            </a:r>
            <a:r>
              <a:rPr lang="fr-FR" sz="1100" i="0">
                <a:solidFill>
                  <a:schemeClr val="tx1"/>
                </a:solidFill>
              </a:rPr>
              <a:t> the HCP data base and the </a:t>
            </a:r>
            <a:r>
              <a:rPr lang="fr-FR" sz="1100" i="0" err="1">
                <a:solidFill>
                  <a:schemeClr val="tx1"/>
                </a:solidFill>
              </a:rPr>
              <a:t>event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activity</a:t>
            </a:r>
            <a:r>
              <a:rPr lang="fr-FR" sz="1100" i="0">
                <a:solidFill>
                  <a:schemeClr val="tx1"/>
                </a:solidFill>
              </a:rPr>
              <a:t>.</a:t>
            </a:r>
          </a:p>
          <a:p>
            <a:pPr marL="25200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1100" i="0">
                <a:solidFill>
                  <a:schemeClr val="tx1"/>
                </a:solidFill>
              </a:rPr>
              <a:t>the system </a:t>
            </a:r>
            <a:r>
              <a:rPr lang="fr-FR" sz="1100" i="0" err="1">
                <a:solidFill>
                  <a:schemeClr val="tx1"/>
                </a:solidFill>
              </a:rPr>
              <a:t>calculates</a:t>
            </a:r>
            <a:r>
              <a:rPr lang="fr-FR" sz="1100" i="0">
                <a:solidFill>
                  <a:schemeClr val="tx1"/>
                </a:solidFill>
              </a:rPr>
              <a:t> the </a:t>
            </a:r>
            <a:r>
              <a:rPr lang="fr-FR" sz="1100" i="0" err="1">
                <a:solidFill>
                  <a:schemeClr val="tx1"/>
                </a:solidFill>
              </a:rPr>
              <a:t>scientific</a:t>
            </a:r>
            <a:r>
              <a:rPr lang="fr-FR" sz="1100" i="0">
                <a:solidFill>
                  <a:schemeClr val="tx1"/>
                </a:solidFill>
              </a:rPr>
              <a:t> time and enter the </a:t>
            </a:r>
            <a:r>
              <a:rPr lang="fr-FR" sz="1100" i="0" err="1">
                <a:solidFill>
                  <a:schemeClr val="tx1"/>
                </a:solidFill>
              </a:rPr>
              <a:t>result</a:t>
            </a:r>
            <a:r>
              <a:rPr lang="fr-FR" sz="1100" i="0">
                <a:solidFill>
                  <a:schemeClr val="tx1"/>
                </a:solidFill>
              </a:rPr>
              <a:t> in a </a:t>
            </a:r>
            <a:r>
              <a:rPr lang="fr-FR" sz="1100" i="0" err="1">
                <a:solidFill>
                  <a:schemeClr val="tx1"/>
                </a:solidFill>
              </a:rPr>
              <a:t>specific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field</a:t>
            </a:r>
            <a:r>
              <a:rPr lang="fr-FR" sz="1100" i="0">
                <a:solidFill>
                  <a:schemeClr val="tx1"/>
                </a:solidFill>
              </a:rPr>
              <a:t>. The system proposes a maximum package for local and non local HCP </a:t>
            </a:r>
            <a:r>
              <a:rPr lang="fr-FR" sz="1100" i="0" err="1">
                <a:solidFill>
                  <a:schemeClr val="tx1"/>
                </a:solidFill>
              </a:rPr>
              <a:t>based</a:t>
            </a:r>
            <a:r>
              <a:rPr lang="fr-FR" sz="1100" i="0">
                <a:solidFill>
                  <a:schemeClr val="tx1"/>
                </a:solidFill>
              </a:rPr>
              <a:t> on the duration and </a:t>
            </a:r>
            <a:r>
              <a:rPr lang="fr-FR" sz="1100" i="0" err="1">
                <a:solidFill>
                  <a:schemeClr val="tx1"/>
                </a:solidFill>
              </a:rPr>
              <a:t>starting</a:t>
            </a:r>
            <a:r>
              <a:rPr lang="fr-FR" sz="1100" i="0">
                <a:solidFill>
                  <a:schemeClr val="tx1"/>
                </a:solidFill>
              </a:rPr>
              <a:t> time 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(not applicable for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simplified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events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= the package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100" i="0" err="1">
                <a:solidFill>
                  <a:schemeClr val="accent2">
                    <a:lumMod val="75000"/>
                  </a:schemeClr>
                </a:solidFill>
              </a:rPr>
              <a:t>inhertited</a:t>
            </a:r>
            <a:r>
              <a:rPr lang="fr-FR" sz="1100" i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25200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sz="1100" i="0">
                <a:solidFill>
                  <a:schemeClr val="tx1"/>
                </a:solidFill>
              </a:rPr>
              <a:t>a draft of the program can </a:t>
            </a:r>
            <a:r>
              <a:rPr lang="fr-FR" sz="1100" i="0" err="1">
                <a:solidFill>
                  <a:schemeClr val="tx1"/>
                </a:solidFill>
              </a:rPr>
              <a:t>be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generated</a:t>
            </a:r>
            <a:r>
              <a:rPr lang="fr-FR" sz="1100" i="0">
                <a:solidFill>
                  <a:schemeClr val="tx1"/>
                </a:solidFill>
              </a:rPr>
              <a:t> for </a:t>
            </a:r>
            <a:r>
              <a:rPr lang="fr-FR" sz="1100" i="0" err="1">
                <a:solidFill>
                  <a:schemeClr val="tx1"/>
                </a:solidFill>
              </a:rPr>
              <a:t>further</a:t>
            </a:r>
            <a:r>
              <a:rPr lang="fr-FR" sz="1100" i="0">
                <a:solidFill>
                  <a:schemeClr val="tx1"/>
                </a:solidFill>
              </a:rPr>
              <a:t> validation in </a:t>
            </a:r>
            <a:r>
              <a:rPr lang="fr-FR" sz="1100" i="0" err="1">
                <a:solidFill>
                  <a:schemeClr val="tx1"/>
                </a:solidFill>
              </a:rPr>
              <a:t>veeva</a:t>
            </a:r>
            <a:r>
              <a:rPr lang="fr-FR" sz="1100" i="0">
                <a:solidFill>
                  <a:schemeClr val="tx1"/>
                </a:solidFill>
              </a:rPr>
              <a:t>. The system proposes </a:t>
            </a:r>
            <a:r>
              <a:rPr lang="fr-FR" sz="1100" i="0" err="1">
                <a:solidFill>
                  <a:schemeClr val="tx1"/>
                </a:solidFill>
              </a:rPr>
              <a:t>many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templates</a:t>
            </a:r>
            <a:r>
              <a:rPr lang="fr-FR" sz="1100" i="0">
                <a:solidFill>
                  <a:schemeClr val="tx1"/>
                </a:solidFill>
              </a:rPr>
              <a:t> the </a:t>
            </a:r>
            <a:r>
              <a:rPr lang="fr-FR" sz="1100" i="0" err="1">
                <a:solidFill>
                  <a:schemeClr val="tx1"/>
                </a:solidFill>
              </a:rPr>
              <a:t>initiator</a:t>
            </a:r>
            <a:r>
              <a:rPr lang="fr-FR" sz="1100" i="0">
                <a:solidFill>
                  <a:schemeClr val="tx1"/>
                </a:solidFill>
              </a:rPr>
              <a:t> can chose </a:t>
            </a:r>
            <a:r>
              <a:rPr lang="fr-FR" sz="1100" b="1" i="0" u="sng" err="1">
                <a:solidFill>
                  <a:schemeClr val="tx1"/>
                </a:solidFill>
              </a:rPr>
              <a:t>depending</a:t>
            </a:r>
            <a:r>
              <a:rPr lang="fr-FR" sz="1100" b="1" i="0" u="sng">
                <a:solidFill>
                  <a:schemeClr val="tx1"/>
                </a:solidFill>
              </a:rPr>
              <a:t> on </a:t>
            </a:r>
            <a:r>
              <a:rPr lang="fr-FR" sz="1100" b="1" i="0" u="sng" err="1">
                <a:solidFill>
                  <a:schemeClr val="tx1"/>
                </a:solidFill>
              </a:rPr>
              <a:t>his</a:t>
            </a:r>
            <a:r>
              <a:rPr lang="fr-FR" sz="1100" b="1" i="0" u="sng">
                <a:solidFill>
                  <a:schemeClr val="tx1"/>
                </a:solidFill>
              </a:rPr>
              <a:t> BU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100" i="0">
                <a:solidFill>
                  <a:schemeClr val="tx1"/>
                </a:solidFill>
              </a:rPr>
              <a:t>The </a:t>
            </a:r>
            <a:r>
              <a:rPr lang="fr-FR" sz="1100" i="0" err="1">
                <a:solidFill>
                  <a:schemeClr val="tx1"/>
                </a:solidFill>
              </a:rPr>
              <a:t>initiator</a:t>
            </a:r>
            <a:r>
              <a:rPr lang="fr-FR" sz="1100" i="0">
                <a:solidFill>
                  <a:schemeClr val="tx1"/>
                </a:solidFill>
              </a:rPr>
              <a:t> record the </a:t>
            </a:r>
            <a:r>
              <a:rPr lang="fr-FR" sz="1100" i="0" err="1">
                <a:solidFill>
                  <a:schemeClr val="tx1"/>
                </a:solidFill>
              </a:rPr>
              <a:t>validated</a:t>
            </a:r>
            <a:r>
              <a:rPr lang="fr-FR" sz="1100" i="0">
                <a:solidFill>
                  <a:schemeClr val="tx1"/>
                </a:solidFill>
              </a:rPr>
              <a:t> program and </a:t>
            </a:r>
            <a:r>
              <a:rPr lang="fr-FR" sz="1100" i="0" err="1">
                <a:solidFill>
                  <a:schemeClr val="tx1"/>
                </a:solidFill>
              </a:rPr>
              <a:t>its</a:t>
            </a:r>
            <a:r>
              <a:rPr lang="fr-FR" sz="1100" i="0">
                <a:solidFill>
                  <a:schemeClr val="tx1"/>
                </a:solidFill>
              </a:rPr>
              <a:t> relevant </a:t>
            </a:r>
            <a:r>
              <a:rPr lang="fr-FR" sz="1100" i="0" err="1">
                <a:solidFill>
                  <a:schemeClr val="tx1"/>
                </a:solidFill>
              </a:rPr>
              <a:t>metadat</a:t>
            </a:r>
            <a:r>
              <a:rPr lang="fr-FR" sz="1100" i="0">
                <a:solidFill>
                  <a:schemeClr val="tx1"/>
                </a:solidFill>
              </a:rPr>
              <a:t> in the </a:t>
            </a:r>
            <a:r>
              <a:rPr lang="fr-FR" sz="1100" i="0" err="1">
                <a:solidFill>
                  <a:schemeClr val="tx1"/>
                </a:solidFill>
              </a:rPr>
              <a:t>activity</a:t>
            </a:r>
            <a:r>
              <a:rPr lang="fr-FR" sz="1100" i="0">
                <a:solidFill>
                  <a:schemeClr val="tx1"/>
                </a:solidFill>
              </a:rPr>
              <a:t> :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fr-FR" sz="900">
                <a:solidFill>
                  <a:schemeClr val="tx1"/>
                </a:solidFill>
              </a:rPr>
              <a:t>Option 1 - </a:t>
            </a:r>
            <a:r>
              <a:rPr lang="fr-FR" sz="900" err="1">
                <a:solidFill>
                  <a:schemeClr val="tx1"/>
                </a:solidFill>
              </a:rPr>
              <a:t>enters</a:t>
            </a:r>
            <a:r>
              <a:rPr lang="fr-FR" sz="900">
                <a:solidFill>
                  <a:schemeClr val="tx1"/>
                </a:solidFill>
              </a:rPr>
              <a:t> the </a:t>
            </a:r>
            <a:r>
              <a:rPr lang="fr-FR" sz="900" err="1">
                <a:solidFill>
                  <a:schemeClr val="tx1"/>
                </a:solidFill>
              </a:rPr>
              <a:t>link</a:t>
            </a:r>
            <a:r>
              <a:rPr lang="fr-FR" sz="900">
                <a:solidFill>
                  <a:schemeClr val="tx1"/>
                </a:solidFill>
              </a:rPr>
              <a:t> to the </a:t>
            </a:r>
            <a:r>
              <a:rPr lang="fr-FR" sz="900" err="1">
                <a:solidFill>
                  <a:schemeClr val="tx1"/>
                </a:solidFill>
              </a:rPr>
              <a:t>validated</a:t>
            </a:r>
            <a:r>
              <a:rPr lang="fr-FR" sz="900">
                <a:solidFill>
                  <a:schemeClr val="tx1"/>
                </a:solidFill>
              </a:rPr>
              <a:t> program in </a:t>
            </a:r>
            <a:r>
              <a:rPr lang="fr-FR" sz="900" err="1">
                <a:solidFill>
                  <a:schemeClr val="tx1"/>
                </a:solidFill>
              </a:rPr>
              <a:t>veeva</a:t>
            </a:r>
            <a:r>
              <a:rPr lang="fr-FR" sz="900">
                <a:solidFill>
                  <a:schemeClr val="tx1"/>
                </a:solidFill>
              </a:rPr>
              <a:t> (best case). Relevant </a:t>
            </a:r>
            <a:r>
              <a:rPr lang="fr-FR" sz="900" err="1">
                <a:solidFill>
                  <a:schemeClr val="tx1"/>
                </a:solidFill>
              </a:rPr>
              <a:t>metada</a:t>
            </a:r>
            <a:r>
              <a:rPr lang="fr-FR" sz="900">
                <a:solidFill>
                  <a:schemeClr val="tx1"/>
                </a:solidFill>
              </a:rPr>
              <a:t> are </a:t>
            </a:r>
            <a:r>
              <a:rPr lang="fr-FR" sz="900" err="1">
                <a:solidFill>
                  <a:schemeClr val="tx1"/>
                </a:solidFill>
              </a:rPr>
              <a:t>automatically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recalled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from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veeva</a:t>
            </a:r>
            <a:r>
              <a:rPr lang="fr-FR" sz="900">
                <a:solidFill>
                  <a:schemeClr val="tx1"/>
                </a:solidFill>
              </a:rPr>
              <a:t> to the </a:t>
            </a:r>
            <a:r>
              <a:rPr lang="fr-FR" sz="900" err="1">
                <a:solidFill>
                  <a:schemeClr val="tx1"/>
                </a:solidFill>
              </a:rPr>
              <a:t>event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activity</a:t>
            </a:r>
            <a:r>
              <a:rPr lang="fr-FR" sz="900">
                <a:solidFill>
                  <a:schemeClr val="tx1"/>
                </a:solidFill>
              </a:rPr>
              <a:t> : </a:t>
            </a:r>
            <a:r>
              <a:rPr lang="fr-FR" sz="900" err="1">
                <a:solidFill>
                  <a:schemeClr val="tx1"/>
                </a:solidFill>
              </a:rPr>
              <a:t>expiry</a:t>
            </a:r>
            <a:r>
              <a:rPr lang="fr-FR" sz="900">
                <a:solidFill>
                  <a:schemeClr val="tx1"/>
                </a:solidFill>
              </a:rPr>
              <a:t> date, </a:t>
            </a:r>
            <a:r>
              <a:rPr lang="fr-FR" sz="900" err="1">
                <a:solidFill>
                  <a:schemeClr val="tx1"/>
                </a:solidFill>
              </a:rPr>
              <a:t>authorized</a:t>
            </a:r>
            <a:r>
              <a:rPr lang="fr-FR" sz="900">
                <a:solidFill>
                  <a:schemeClr val="tx1"/>
                </a:solidFill>
              </a:rPr>
              <a:t> audience. +++ for </a:t>
            </a:r>
            <a:r>
              <a:rPr lang="fr-FR" sz="900" err="1">
                <a:solidFill>
                  <a:schemeClr val="tx1"/>
                </a:solidFill>
              </a:rPr>
              <a:t>promotional</a:t>
            </a:r>
            <a:r>
              <a:rPr lang="fr-FR" sz="900">
                <a:solidFill>
                  <a:schemeClr val="tx1"/>
                </a:solidFill>
              </a:rPr>
              <a:t> meetings </a:t>
            </a:r>
            <a:r>
              <a:rPr lang="fr-FR" sz="900" err="1">
                <a:solidFill>
                  <a:schemeClr val="tx1"/>
                </a:solidFill>
              </a:rPr>
              <a:t>with</a:t>
            </a:r>
            <a:r>
              <a:rPr lang="fr-FR" sz="900">
                <a:solidFill>
                  <a:schemeClr val="tx1"/>
                </a:solidFill>
              </a:rPr>
              <a:t> program </a:t>
            </a:r>
            <a:r>
              <a:rPr lang="fr-FR" sz="900" err="1">
                <a:solidFill>
                  <a:schemeClr val="tx1"/>
                </a:solidFill>
              </a:rPr>
              <a:t>validated</a:t>
            </a:r>
            <a:r>
              <a:rPr lang="fr-FR" sz="900">
                <a:solidFill>
                  <a:schemeClr val="tx1"/>
                </a:solidFill>
              </a:rPr>
              <a:t> by </a:t>
            </a:r>
            <a:r>
              <a:rPr lang="fr-FR" sz="900" err="1">
                <a:solidFill>
                  <a:schemeClr val="tx1"/>
                </a:solidFill>
              </a:rPr>
              <a:t>authorities</a:t>
            </a:r>
            <a:r>
              <a:rPr lang="fr-FR" sz="900">
                <a:solidFill>
                  <a:schemeClr val="tx1"/>
                </a:solidFill>
              </a:rPr>
              <a:t> (visa ANSM)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fr-FR" sz="900">
                <a:solidFill>
                  <a:schemeClr val="tx1"/>
                </a:solidFill>
              </a:rPr>
              <a:t>Option 2 : </a:t>
            </a:r>
            <a:r>
              <a:rPr lang="fr-FR" sz="900" err="1">
                <a:solidFill>
                  <a:schemeClr val="tx1"/>
                </a:solidFill>
              </a:rPr>
              <a:t>upload</a:t>
            </a:r>
            <a:r>
              <a:rPr lang="fr-FR" sz="900">
                <a:solidFill>
                  <a:schemeClr val="tx1"/>
                </a:solidFill>
              </a:rPr>
              <a:t> the </a:t>
            </a:r>
            <a:r>
              <a:rPr lang="fr-FR" sz="900" err="1">
                <a:solidFill>
                  <a:schemeClr val="tx1"/>
                </a:solidFill>
              </a:rPr>
              <a:t>validated</a:t>
            </a:r>
            <a:r>
              <a:rPr lang="fr-FR" sz="900">
                <a:solidFill>
                  <a:schemeClr val="tx1"/>
                </a:solidFill>
              </a:rPr>
              <a:t> program </a:t>
            </a:r>
            <a:r>
              <a:rPr lang="fr-FR" sz="900" err="1">
                <a:solidFill>
                  <a:schemeClr val="tx1"/>
                </a:solidFill>
              </a:rPr>
              <a:t>using</a:t>
            </a:r>
            <a:r>
              <a:rPr lang="fr-FR" sz="900">
                <a:solidFill>
                  <a:schemeClr val="tx1"/>
                </a:solidFill>
              </a:rPr>
              <a:t> a </a:t>
            </a:r>
            <a:r>
              <a:rPr lang="fr-FR" sz="900" err="1">
                <a:solidFill>
                  <a:schemeClr val="tx1"/>
                </a:solidFill>
              </a:rPr>
              <a:t>dedicated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field</a:t>
            </a:r>
            <a:r>
              <a:rPr lang="fr-FR" sz="900">
                <a:solidFill>
                  <a:schemeClr val="tx1"/>
                </a:solidFill>
              </a:rPr>
              <a:t>. </a:t>
            </a:r>
            <a:r>
              <a:rPr lang="fr-FR" sz="900" err="1">
                <a:solidFill>
                  <a:schemeClr val="tx1"/>
                </a:solidFill>
              </a:rPr>
              <a:t>Another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field</a:t>
            </a:r>
            <a:r>
              <a:rPr lang="fr-FR" sz="900">
                <a:solidFill>
                  <a:schemeClr val="tx1"/>
                </a:solidFill>
              </a:rPr>
              <a:t> for </a:t>
            </a:r>
            <a:r>
              <a:rPr lang="fr-FR" sz="900" err="1">
                <a:solidFill>
                  <a:schemeClr val="tx1"/>
                </a:solidFill>
              </a:rPr>
              <a:t>manually</a:t>
            </a:r>
            <a:r>
              <a:rPr lang="fr-FR" sz="900">
                <a:solidFill>
                  <a:schemeClr val="tx1"/>
                </a:solidFill>
              </a:rPr>
              <a:t> </a:t>
            </a:r>
            <a:r>
              <a:rPr lang="fr-FR" sz="900" err="1">
                <a:solidFill>
                  <a:schemeClr val="tx1"/>
                </a:solidFill>
              </a:rPr>
              <a:t>entering</a:t>
            </a:r>
            <a:r>
              <a:rPr lang="fr-FR" sz="900">
                <a:solidFill>
                  <a:schemeClr val="tx1"/>
                </a:solidFill>
              </a:rPr>
              <a:t> the </a:t>
            </a:r>
            <a:r>
              <a:rPr lang="fr-FR" sz="900" err="1">
                <a:solidFill>
                  <a:schemeClr val="tx1"/>
                </a:solidFill>
              </a:rPr>
              <a:t>reference</a:t>
            </a:r>
            <a:r>
              <a:rPr lang="fr-FR" sz="900">
                <a:solidFill>
                  <a:schemeClr val="tx1"/>
                </a:solidFill>
              </a:rPr>
              <a:t> and relevant </a:t>
            </a:r>
            <a:r>
              <a:rPr lang="fr-FR" sz="900" err="1">
                <a:solidFill>
                  <a:schemeClr val="tx1"/>
                </a:solidFill>
              </a:rPr>
              <a:t>metadata</a:t>
            </a:r>
            <a:r>
              <a:rPr lang="fr-FR" sz="900">
                <a:solidFill>
                  <a:schemeClr val="tx1"/>
                </a:solidFill>
              </a:rPr>
              <a:t> : </a:t>
            </a:r>
            <a:r>
              <a:rPr lang="fr-FR" sz="900" err="1">
                <a:solidFill>
                  <a:schemeClr val="tx1"/>
                </a:solidFill>
              </a:rPr>
              <a:t>expiry</a:t>
            </a:r>
            <a:r>
              <a:rPr lang="fr-FR" sz="900">
                <a:solidFill>
                  <a:schemeClr val="tx1"/>
                </a:solidFill>
              </a:rPr>
              <a:t> date/ </a:t>
            </a:r>
            <a:r>
              <a:rPr lang="fr-FR" sz="900" err="1">
                <a:solidFill>
                  <a:schemeClr val="tx1"/>
                </a:solidFill>
              </a:rPr>
              <a:t>authorized</a:t>
            </a:r>
            <a:r>
              <a:rPr lang="fr-FR" sz="900">
                <a:solidFill>
                  <a:schemeClr val="tx1"/>
                </a:solidFill>
              </a:rPr>
              <a:t> audience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fr-FR" sz="1100" i="0">
                <a:solidFill>
                  <a:schemeClr val="tx1"/>
                </a:solidFill>
              </a:rPr>
              <a:t> put a business </a:t>
            </a:r>
            <a:r>
              <a:rPr lang="fr-FR" sz="1100" i="0" err="1">
                <a:solidFill>
                  <a:schemeClr val="tx1"/>
                </a:solidFill>
              </a:rPr>
              <a:t>rule</a:t>
            </a:r>
            <a:r>
              <a:rPr lang="fr-FR" sz="1100" i="0">
                <a:solidFill>
                  <a:schemeClr val="tx1"/>
                </a:solidFill>
              </a:rPr>
              <a:t> for </a:t>
            </a:r>
            <a:r>
              <a:rPr lang="fr-FR" sz="1100" i="0" err="1">
                <a:solidFill>
                  <a:schemeClr val="tx1"/>
                </a:solidFill>
              </a:rPr>
              <a:t>attendees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depending</a:t>
            </a:r>
            <a:r>
              <a:rPr lang="fr-FR" sz="1100" i="0">
                <a:solidFill>
                  <a:schemeClr val="tx1"/>
                </a:solidFill>
              </a:rPr>
              <a:t> on the </a:t>
            </a:r>
            <a:r>
              <a:rPr lang="fr-FR" sz="1100" i="0" err="1">
                <a:solidFill>
                  <a:schemeClr val="tx1"/>
                </a:solidFill>
              </a:rPr>
              <a:t>validated</a:t>
            </a:r>
            <a:r>
              <a:rPr lang="fr-FR" sz="1100" i="0">
                <a:solidFill>
                  <a:schemeClr val="tx1"/>
                </a:solidFill>
              </a:rPr>
              <a:t> audience/ start and end date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fr-FR" sz="1100" i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fr-FR" sz="1100" i="0">
              <a:solidFill>
                <a:schemeClr val="tx1"/>
              </a:solidFill>
            </a:endParaRPr>
          </a:p>
          <a:p>
            <a:endParaRPr lang="fr-FR" sz="1100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B77A64-8FAB-41C3-3167-BA7B96030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AB851C-7089-90ED-E0D9-6D2FE072CDDC}"/>
              </a:ext>
            </a:extLst>
          </p:cNvPr>
          <p:cNvSpPr/>
          <p:nvPr/>
        </p:nvSpPr>
        <p:spPr>
          <a:xfrm>
            <a:off x="696686" y="4841966"/>
            <a:ext cx="10546080" cy="7837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050" err="1">
                <a:latin typeface="+mj-lt"/>
              </a:rPr>
              <a:t>Other</a:t>
            </a:r>
            <a:r>
              <a:rPr lang="fr-FR" sz="1050">
                <a:latin typeface="+mj-lt"/>
              </a:rPr>
              <a:t> option : </a:t>
            </a:r>
          </a:p>
          <a:p>
            <a:r>
              <a:rPr lang="fr-FR" sz="1050">
                <a:latin typeface="+mj-lt"/>
              </a:rPr>
              <a:t>the </a:t>
            </a:r>
            <a:r>
              <a:rPr lang="fr-FR" sz="1050" err="1">
                <a:latin typeface="+mj-lt"/>
              </a:rPr>
              <a:t>initiator</a:t>
            </a:r>
            <a:r>
              <a:rPr lang="fr-FR" sz="1050">
                <a:latin typeface="+mj-lt"/>
              </a:rPr>
              <a:t> enter the </a:t>
            </a:r>
            <a:r>
              <a:rPr lang="fr-FR" sz="1050" err="1">
                <a:latin typeface="+mj-lt"/>
              </a:rPr>
              <a:t>scientific</a:t>
            </a:r>
            <a:r>
              <a:rPr lang="fr-FR" sz="1050">
                <a:latin typeface="+mj-lt"/>
              </a:rPr>
              <a:t> time at the </a:t>
            </a:r>
            <a:r>
              <a:rPr lang="fr-FR" sz="1050" err="1">
                <a:latin typeface="+mj-lt"/>
              </a:rPr>
              <a:t>creation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step</a:t>
            </a:r>
            <a:r>
              <a:rPr lang="fr-FR" sz="1050">
                <a:latin typeface="+mj-lt"/>
              </a:rPr>
              <a:t>. This </a:t>
            </a:r>
            <a:r>
              <a:rPr lang="fr-FR" sz="1050" err="1">
                <a:latin typeface="+mj-lt"/>
              </a:rPr>
              <a:t>will</a:t>
            </a:r>
            <a:r>
              <a:rPr lang="fr-FR" sz="1050">
                <a:latin typeface="+mj-lt"/>
              </a:rPr>
              <a:t> set up </a:t>
            </a:r>
            <a:r>
              <a:rPr lang="fr-FR" sz="1050" err="1">
                <a:latin typeface="+mj-lt"/>
              </a:rPr>
              <a:t>automatically</a:t>
            </a:r>
            <a:r>
              <a:rPr lang="fr-FR" sz="1050">
                <a:latin typeface="+mj-lt"/>
              </a:rPr>
              <a:t> </a:t>
            </a:r>
            <a:r>
              <a:rPr lang="fr-FR" sz="1050" err="1">
                <a:latin typeface="+mj-lt"/>
              </a:rPr>
              <a:t>other</a:t>
            </a:r>
            <a:r>
              <a:rPr lang="fr-FR" sz="1050">
                <a:latin typeface="+mj-lt"/>
              </a:rPr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381444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8F5E4-6B88-92F0-D0CE-1CA6AF41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Hospitality</a:t>
            </a:r>
            <a:r>
              <a:rPr lang="fr-FR"/>
              <a:t> Packages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D46ADD-C12B-42EA-0FBD-4B43AAFB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79" y="1101998"/>
            <a:ext cx="11061133" cy="4481957"/>
          </a:xfrm>
        </p:spPr>
        <p:txBody>
          <a:bodyPr/>
          <a:lstStyle/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>
                <a:solidFill>
                  <a:schemeClr val="tx1"/>
                </a:solidFill>
              </a:rPr>
              <a:t>Maximum package </a:t>
            </a:r>
            <a:r>
              <a:rPr lang="fr-FR" sz="1200" i="0" err="1">
                <a:solidFill>
                  <a:schemeClr val="tx1"/>
                </a:solidFill>
              </a:rPr>
              <a:t>is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proposed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based</a:t>
            </a:r>
            <a:r>
              <a:rPr lang="fr-FR" sz="1200" i="0">
                <a:solidFill>
                  <a:schemeClr val="tx1"/>
                </a:solidFill>
              </a:rPr>
              <a:t> on </a:t>
            </a:r>
            <a:r>
              <a:rPr lang="fr-FR" sz="1200" i="0" err="1">
                <a:solidFill>
                  <a:schemeClr val="tx1"/>
                </a:solidFill>
              </a:rPr>
              <a:t>scientific</a:t>
            </a:r>
            <a:r>
              <a:rPr lang="fr-FR" sz="1200" i="0">
                <a:solidFill>
                  <a:schemeClr val="tx1"/>
                </a:solidFill>
              </a:rPr>
              <a:t> time of the </a:t>
            </a:r>
            <a:r>
              <a:rPr lang="fr-FR" sz="1200" i="0" err="1">
                <a:solidFill>
                  <a:schemeClr val="tx1"/>
                </a:solidFill>
              </a:rPr>
              <a:t>event</a:t>
            </a:r>
            <a:r>
              <a:rPr lang="fr-FR" sz="1200" i="0">
                <a:solidFill>
                  <a:schemeClr val="tx1"/>
                </a:solidFill>
              </a:rPr>
              <a:t> for local and non local HCP. </a:t>
            </a:r>
            <a:r>
              <a:rPr lang="fr-FR" sz="1200" i="0" err="1">
                <a:solidFill>
                  <a:schemeClr val="tx1"/>
                </a:solidFill>
              </a:rPr>
              <a:t>Those</a:t>
            </a:r>
            <a:r>
              <a:rPr lang="fr-FR" sz="1200" i="0">
                <a:solidFill>
                  <a:schemeClr val="tx1"/>
                </a:solidFill>
              </a:rPr>
              <a:t> packages are set by default and can </a:t>
            </a:r>
            <a:r>
              <a:rPr lang="fr-FR" sz="1200" i="0" err="1">
                <a:solidFill>
                  <a:schemeClr val="tx1"/>
                </a:solidFill>
              </a:rPr>
              <a:t>be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changed</a:t>
            </a:r>
            <a:r>
              <a:rPr lang="fr-FR" sz="1200" i="0">
                <a:solidFill>
                  <a:schemeClr val="tx1"/>
                </a:solidFill>
              </a:rPr>
              <a:t> by the </a:t>
            </a:r>
            <a:r>
              <a:rPr lang="fr-FR" sz="1200" i="0" err="1">
                <a:solidFill>
                  <a:schemeClr val="tx1"/>
                </a:solidFill>
              </a:rPr>
              <a:t>initiator</a:t>
            </a:r>
            <a:r>
              <a:rPr lang="fr-FR" sz="1200" i="0">
                <a:solidFill>
                  <a:schemeClr val="tx1"/>
                </a:solidFill>
              </a:rPr>
              <a:t>.</a:t>
            </a:r>
            <a:r>
              <a:rPr lang="fr-FR" sz="1200" i="0">
                <a:solidFill>
                  <a:schemeClr val="tx1"/>
                </a:solidFill>
                <a:highlight>
                  <a:srgbClr val="FFFF00"/>
                </a:highlight>
              </a:rPr>
              <a:t> (</a:t>
            </a:r>
            <a:r>
              <a:rPr lang="fr-FR" sz="1200" i="0" err="1">
                <a:solidFill>
                  <a:schemeClr val="tx1"/>
                </a:solidFill>
                <a:highlight>
                  <a:srgbClr val="FFFF00"/>
                </a:highlight>
              </a:rPr>
              <a:t>need</a:t>
            </a:r>
            <a:r>
              <a:rPr lang="fr-FR" sz="1200" i="0">
                <a:solidFill>
                  <a:schemeClr val="tx1"/>
                </a:solidFill>
                <a:highlight>
                  <a:srgbClr val="FFFF00"/>
                </a:highlight>
              </a:rPr>
              <a:t> to </a:t>
            </a:r>
            <a:r>
              <a:rPr lang="fr-FR" sz="1200" i="0" err="1">
                <a:solidFill>
                  <a:schemeClr val="tx1"/>
                </a:solidFill>
                <a:highlight>
                  <a:srgbClr val="FFFF00"/>
                </a:highlight>
              </a:rPr>
              <a:t>develop</a:t>
            </a:r>
            <a:r>
              <a:rPr lang="fr-FR" sz="1200" i="0">
                <a:solidFill>
                  <a:schemeClr val="tx1"/>
                </a:solidFill>
                <a:highlight>
                  <a:srgbClr val="FFFF00"/>
                </a:highlight>
              </a:rPr>
              <a:t> more for for </a:t>
            </a:r>
            <a:r>
              <a:rPr lang="fr-FR" sz="1200" i="0" err="1">
                <a:solidFill>
                  <a:schemeClr val="tx1"/>
                </a:solidFill>
                <a:highlight>
                  <a:srgbClr val="FFFF00"/>
                </a:highlight>
              </a:rPr>
              <a:t>advisory</a:t>
            </a:r>
            <a:r>
              <a:rPr lang="fr-FR" sz="1200" i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200" i="0" err="1">
                <a:solidFill>
                  <a:schemeClr val="tx1"/>
                </a:solidFill>
                <a:highlight>
                  <a:srgbClr val="FFFF00"/>
                </a:highlight>
              </a:rPr>
              <a:t>board</a:t>
            </a:r>
            <a:r>
              <a:rPr lang="fr-FR" sz="1200" i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possible to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packages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5 and propose to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assign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caracteristic</a:t>
            </a:r>
            <a:r>
              <a:rPr lang="fr-FR" sz="1200" i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i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invitees</a:t>
            </a:r>
            <a:r>
              <a:rPr lang="fr-FR" sz="1200" i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fr-FR" sz="1200" i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military</a:t>
            </a:r>
            <a:r>
              <a:rPr lang="fr-FR" sz="1200" i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i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drom</a:t>
            </a:r>
            <a:r>
              <a:rPr lang="fr-FR" sz="1200" i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com</a:t>
            </a:r>
            <a:endParaRPr lang="fr-FR" sz="1200" i="0">
              <a:solidFill>
                <a:schemeClr val="tx1"/>
              </a:solidFill>
            </a:endParaRP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After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attendee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list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is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upload</a:t>
            </a:r>
            <a:r>
              <a:rPr lang="fr-FR" sz="1200" i="0">
                <a:solidFill>
                  <a:schemeClr val="tx1"/>
                </a:solidFill>
              </a:rPr>
              <a:t> in the system : the system </a:t>
            </a:r>
            <a:r>
              <a:rPr lang="fr-FR" sz="1200" i="0" err="1">
                <a:solidFill>
                  <a:schemeClr val="tx1"/>
                </a:solidFill>
              </a:rPr>
              <a:t>automatically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define</a:t>
            </a:r>
            <a:r>
              <a:rPr lang="fr-FR" sz="1200" i="0">
                <a:solidFill>
                  <a:schemeClr val="tx1"/>
                </a:solidFill>
              </a:rPr>
              <a:t> if an HCP </a:t>
            </a:r>
            <a:r>
              <a:rPr lang="fr-FR" sz="1200" i="0" err="1">
                <a:solidFill>
                  <a:schemeClr val="tx1"/>
                </a:solidFill>
              </a:rPr>
              <a:t>is</a:t>
            </a:r>
            <a:r>
              <a:rPr lang="fr-FR" sz="1200" i="0">
                <a:solidFill>
                  <a:schemeClr val="tx1"/>
                </a:solidFill>
              </a:rPr>
              <a:t> local or non local  and </a:t>
            </a:r>
            <a:r>
              <a:rPr lang="fr-FR" sz="1200" i="0" err="1">
                <a:solidFill>
                  <a:schemeClr val="tx1"/>
                </a:solidFill>
              </a:rPr>
              <a:t>automatically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assigns</a:t>
            </a:r>
            <a:r>
              <a:rPr lang="fr-FR" sz="1200" i="0">
                <a:solidFill>
                  <a:schemeClr val="tx1"/>
                </a:solidFill>
              </a:rPr>
              <a:t> the local and non local package </a:t>
            </a:r>
            <a:r>
              <a:rPr lang="fr-FR" sz="1200" i="0" err="1">
                <a:solidFill>
                  <a:schemeClr val="tx1"/>
                </a:solidFill>
              </a:rPr>
              <a:t>that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is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appropriate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depending</a:t>
            </a:r>
            <a:r>
              <a:rPr lang="fr-FR" sz="1200" i="0">
                <a:solidFill>
                  <a:schemeClr val="tx1"/>
                </a:solidFill>
              </a:rPr>
              <a:t> on </a:t>
            </a:r>
            <a:r>
              <a:rPr lang="fr-FR" sz="1200" i="0" err="1">
                <a:solidFill>
                  <a:schemeClr val="tx1"/>
                </a:solidFill>
              </a:rPr>
              <a:t>its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categogory</a:t>
            </a:r>
            <a:r>
              <a:rPr lang="fr-FR" sz="1200" i="0">
                <a:solidFill>
                  <a:schemeClr val="tx1"/>
                </a:solidFill>
              </a:rPr>
              <a:t> : </a:t>
            </a:r>
            <a:r>
              <a:rPr lang="fr-FR" sz="1200" i="0" err="1">
                <a:solidFill>
                  <a:schemeClr val="tx1"/>
                </a:solidFill>
              </a:rPr>
              <a:t>military</a:t>
            </a:r>
            <a:r>
              <a:rPr lang="fr-FR" sz="1200" i="0">
                <a:solidFill>
                  <a:schemeClr val="tx1"/>
                </a:solidFill>
              </a:rPr>
              <a:t>, …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Initiator</a:t>
            </a:r>
            <a:r>
              <a:rPr lang="fr-FR" sz="1200" i="0">
                <a:solidFill>
                  <a:schemeClr val="tx1"/>
                </a:solidFill>
              </a:rPr>
              <a:t> can change information </a:t>
            </a:r>
            <a:r>
              <a:rPr lang="fr-FR" sz="1200" i="0" err="1">
                <a:solidFill>
                  <a:schemeClr val="tx1"/>
                </a:solidFill>
              </a:rPr>
              <a:t>with</a:t>
            </a:r>
            <a:r>
              <a:rPr lang="fr-FR" sz="1200" i="0">
                <a:solidFill>
                  <a:schemeClr val="tx1"/>
                </a:solidFill>
              </a:rPr>
              <a:t> a comment, a </a:t>
            </a:r>
            <a:r>
              <a:rPr lang="fr-FR" sz="1200" i="0" err="1">
                <a:solidFill>
                  <a:schemeClr val="tx1"/>
                </a:solidFill>
              </a:rPr>
              <a:t>red</a:t>
            </a:r>
            <a:r>
              <a:rPr lang="fr-FR" sz="1200" i="0">
                <a:solidFill>
                  <a:schemeClr val="tx1"/>
                </a:solidFill>
              </a:rPr>
              <a:t> flag </a:t>
            </a:r>
            <a:r>
              <a:rPr lang="fr-FR" sz="1200" i="0" err="1">
                <a:solidFill>
                  <a:schemeClr val="tx1"/>
                </a:solidFill>
              </a:rPr>
              <a:t>will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appear</a:t>
            </a:r>
            <a:r>
              <a:rPr lang="fr-FR" sz="1200" i="0">
                <a:solidFill>
                  <a:schemeClr val="tx1"/>
                </a:solidFill>
              </a:rPr>
              <a:t> to DMOS at checking </a:t>
            </a:r>
            <a:r>
              <a:rPr lang="fr-FR" sz="1200" i="0" err="1">
                <a:solidFill>
                  <a:schemeClr val="tx1"/>
                </a:solidFill>
              </a:rPr>
              <a:t>step</a:t>
            </a:r>
            <a:endParaRPr lang="fr-FR" sz="1200" i="0">
              <a:solidFill>
                <a:schemeClr val="tx1"/>
              </a:solidFill>
            </a:endParaRP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>
                <a:solidFill>
                  <a:schemeClr val="tx1"/>
                </a:solidFill>
              </a:rPr>
              <a:t>No package </a:t>
            </a:r>
            <a:r>
              <a:rPr lang="fr-FR" sz="1200" i="0" err="1">
                <a:solidFill>
                  <a:schemeClr val="tx1"/>
                </a:solidFill>
              </a:rPr>
              <a:t>is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affected</a:t>
            </a:r>
            <a:r>
              <a:rPr lang="fr-FR" sz="1200" i="0">
                <a:solidFill>
                  <a:schemeClr val="tx1"/>
                </a:solidFill>
              </a:rPr>
              <a:t> to </a:t>
            </a:r>
            <a:r>
              <a:rPr lang="fr-FR" sz="1200" i="0" err="1">
                <a:solidFill>
                  <a:schemeClr val="tx1"/>
                </a:solidFill>
              </a:rPr>
              <a:t>students</a:t>
            </a:r>
            <a:r>
              <a:rPr lang="fr-FR" sz="1200" i="0">
                <a:solidFill>
                  <a:schemeClr val="tx1"/>
                </a:solidFill>
              </a:rPr>
              <a:t> and speaker </a:t>
            </a:r>
            <a:r>
              <a:rPr lang="fr-FR" sz="1200" i="0" err="1">
                <a:solidFill>
                  <a:schemeClr val="tx1"/>
                </a:solidFill>
              </a:rPr>
              <a:t>roles</a:t>
            </a:r>
            <a:r>
              <a:rPr lang="fr-FR" sz="1200" i="0">
                <a:solidFill>
                  <a:schemeClr val="tx1"/>
                </a:solidFill>
              </a:rPr>
              <a:t> (business </a:t>
            </a:r>
            <a:r>
              <a:rPr lang="fr-FR" sz="1200" i="0" err="1">
                <a:solidFill>
                  <a:schemeClr val="tx1"/>
                </a:solidFill>
              </a:rPr>
              <a:t>rule</a:t>
            </a:r>
            <a:r>
              <a:rPr lang="fr-FR" sz="1200" i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200" i="0">
                <a:solidFill>
                  <a:schemeClr val="accent2"/>
                </a:solidFill>
              </a:rPr>
              <a:t>For </a:t>
            </a:r>
            <a:r>
              <a:rPr lang="fr-FR" sz="1200" i="0" err="1">
                <a:solidFill>
                  <a:schemeClr val="accent2"/>
                </a:solidFill>
              </a:rPr>
              <a:t>simplified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events</a:t>
            </a:r>
            <a:r>
              <a:rPr lang="fr-FR" sz="1200" i="0">
                <a:solidFill>
                  <a:schemeClr val="accent2"/>
                </a:solidFill>
              </a:rPr>
              <a:t>, </a:t>
            </a:r>
            <a:r>
              <a:rPr lang="fr-FR" sz="1200" i="0" err="1">
                <a:solidFill>
                  <a:schemeClr val="accent2"/>
                </a:solidFill>
              </a:rPr>
              <a:t>it’s</a:t>
            </a:r>
            <a:r>
              <a:rPr lang="fr-FR" sz="1200" i="0">
                <a:solidFill>
                  <a:schemeClr val="accent2"/>
                </a:solidFill>
              </a:rPr>
              <a:t> set by default in the convention mère </a:t>
            </a:r>
            <a:r>
              <a:rPr lang="fr-FR" sz="1200" i="0" err="1">
                <a:solidFill>
                  <a:schemeClr val="accent2"/>
                </a:solidFill>
              </a:rPr>
              <a:t>depending</a:t>
            </a:r>
            <a:r>
              <a:rPr lang="fr-FR" sz="1200" i="0">
                <a:solidFill>
                  <a:schemeClr val="accent2"/>
                </a:solidFill>
              </a:rPr>
              <a:t> on the convention </a:t>
            </a:r>
            <a:r>
              <a:rPr lang="fr-FR" sz="1200" i="0" err="1">
                <a:solidFill>
                  <a:schemeClr val="accent2"/>
                </a:solidFill>
              </a:rPr>
              <a:t>number</a:t>
            </a:r>
            <a:r>
              <a:rPr lang="fr-FR" sz="1200" i="0">
                <a:solidFill>
                  <a:schemeClr val="accent2"/>
                </a:solidFill>
              </a:rPr>
              <a:t> and </a:t>
            </a:r>
            <a:r>
              <a:rPr lang="fr-FR" sz="1200" i="0" err="1">
                <a:solidFill>
                  <a:schemeClr val="accent2"/>
                </a:solidFill>
              </a:rPr>
              <a:t>is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automatically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inherited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from</a:t>
            </a:r>
            <a:r>
              <a:rPr lang="fr-FR" sz="1200" i="0">
                <a:solidFill>
                  <a:schemeClr val="accent2"/>
                </a:solidFill>
              </a:rPr>
              <a:t> the system </a:t>
            </a:r>
            <a:r>
              <a:rPr lang="fr-FR" sz="1200" i="0" err="1">
                <a:solidFill>
                  <a:schemeClr val="accent2"/>
                </a:solidFill>
              </a:rPr>
              <a:t>when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creatin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child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  <a:r>
              <a:rPr lang="fr-FR" sz="1200" i="0" err="1">
                <a:solidFill>
                  <a:schemeClr val="accent2"/>
                </a:solidFill>
              </a:rPr>
              <a:t>event</a:t>
            </a:r>
            <a:r>
              <a:rPr lang="fr-FR" sz="1200" i="0">
                <a:solidFill>
                  <a:schemeClr val="accent2"/>
                </a:solidFill>
              </a:rPr>
              <a:t> </a:t>
            </a:r>
          </a:p>
          <a:p>
            <a:endParaRPr lang="fr-FR" sz="1200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683005B-1231-1DE8-654D-C4CCC12F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BC3C6DF3-89E4-9CC5-5F8C-833348BD9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20079"/>
              </p:ext>
            </p:extLst>
          </p:nvPr>
        </p:nvGraphicFramePr>
        <p:xfrm>
          <a:off x="299568" y="3691907"/>
          <a:ext cx="11590400" cy="189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3791">
                  <a:extLst>
                    <a:ext uri="{9D8B030D-6E8A-4147-A177-3AD203B41FA5}">
                      <a16:colId xmlns:a16="http://schemas.microsoft.com/office/drawing/2014/main" val="4092047332"/>
                    </a:ext>
                  </a:extLst>
                </a:gridCol>
                <a:gridCol w="3370871">
                  <a:extLst>
                    <a:ext uri="{9D8B030D-6E8A-4147-A177-3AD203B41FA5}">
                      <a16:colId xmlns:a16="http://schemas.microsoft.com/office/drawing/2014/main" val="454936918"/>
                    </a:ext>
                  </a:extLst>
                </a:gridCol>
                <a:gridCol w="2603863">
                  <a:extLst>
                    <a:ext uri="{9D8B030D-6E8A-4147-A177-3AD203B41FA5}">
                      <a16:colId xmlns:a16="http://schemas.microsoft.com/office/drawing/2014/main" val="2942832310"/>
                    </a:ext>
                  </a:extLst>
                </a:gridCol>
                <a:gridCol w="3021875">
                  <a:extLst>
                    <a:ext uri="{9D8B030D-6E8A-4147-A177-3AD203B41FA5}">
                      <a16:colId xmlns:a16="http://schemas.microsoft.com/office/drawing/2014/main" val="381312261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fr-FR" sz="1000" b="1"/>
                        <a:t>Activity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1" dirty="0" err="1"/>
                        <a:t>Automatic</a:t>
                      </a:r>
                      <a:r>
                        <a:rPr lang="fr-FR" sz="1000" b="1" dirty="0"/>
                        <a:t> </a:t>
                      </a:r>
                      <a:r>
                        <a:rPr lang="fr-FR" sz="1000" b="1" dirty="0" err="1"/>
                        <a:t>calculation</a:t>
                      </a:r>
                      <a:r>
                        <a:rPr lang="fr-FR" sz="1000" b="1" dirty="0"/>
                        <a:t> of the package (program)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1" err="1"/>
                        <a:t>Automatic</a:t>
                      </a:r>
                      <a:r>
                        <a:rPr lang="fr-FR" sz="1000" b="1"/>
                        <a:t> attribution of the package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509180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r>
                        <a:rPr lang="fr-FR" sz="1000" err="1"/>
                        <a:t>Simplified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event</a:t>
                      </a:r>
                      <a:r>
                        <a:rPr lang="fr-FR" sz="10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Yes : the </a:t>
                      </a:r>
                      <a:r>
                        <a:rPr lang="fr-FR" sz="1000" err="1"/>
                        <a:t>same</a:t>
                      </a:r>
                      <a:r>
                        <a:rPr lang="fr-FR" sz="1000"/>
                        <a:t> to all </a:t>
                      </a:r>
                      <a:r>
                        <a:rPr lang="fr-FR" sz="1000" err="1"/>
                        <a:t>attendees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err="1"/>
                        <a:t>Inherited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from</a:t>
                      </a:r>
                      <a:r>
                        <a:rPr lang="fr-FR" sz="1000"/>
                        <a:t> the </a:t>
                      </a:r>
                      <a:r>
                        <a:rPr lang="fr-FR" sz="1000" err="1"/>
                        <a:t>mother</a:t>
                      </a:r>
                      <a:r>
                        <a:rPr lang="fr-FR" sz="1000"/>
                        <a:t> file (convention mère)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03865"/>
                  </a:ext>
                </a:extLst>
              </a:tr>
              <a:tr h="473584">
                <a:tc>
                  <a:txBody>
                    <a:bodyPr/>
                    <a:lstStyle/>
                    <a:p>
                      <a:r>
                        <a:rPr lang="fr-FR" sz="1000"/>
                        <a:t>RP </a:t>
                      </a:r>
                      <a:r>
                        <a:rPr lang="fr-FR" sz="1000" err="1"/>
                        <a:t>Ad’hoc</a:t>
                      </a:r>
                      <a:r>
                        <a:rPr lang="fr-FR" sz="10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YES : local package to local HCP/ non local package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99689"/>
                  </a:ext>
                </a:extLst>
              </a:tr>
              <a:tr h="257936">
                <a:tc>
                  <a:txBody>
                    <a:bodyPr/>
                    <a:lstStyle/>
                    <a:p>
                      <a:r>
                        <a:rPr lang="fr-FR" sz="1000"/>
                        <a:t>Standalone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highlight>
                            <a:srgbClr val="FFFF00"/>
                          </a:highlight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To </a:t>
                      </a:r>
                      <a:r>
                        <a:rPr lang="fr-FR" sz="1000" err="1"/>
                        <a:t>be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evaluated</a:t>
                      </a:r>
                      <a:r>
                        <a:rPr lang="fr-FR" sz="1000"/>
                        <a:t> : the </a:t>
                      </a:r>
                      <a:r>
                        <a:rPr lang="fr-FR" sz="1000" err="1"/>
                        <a:t>event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is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created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before</a:t>
                      </a:r>
                      <a:r>
                        <a:rPr lang="fr-FR" sz="1000"/>
                        <a:t> the </a:t>
                      </a:r>
                      <a:r>
                        <a:rPr lang="fr-FR" sz="1000" err="1"/>
                        <a:t>event</a:t>
                      </a:r>
                      <a:r>
                        <a:rPr lang="fr-FR" sz="1000"/>
                        <a:t> program </a:t>
                      </a:r>
                      <a:r>
                        <a:rPr lang="fr-FR" sz="1000" err="1"/>
                        <a:t>is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finalized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85587"/>
                  </a:ext>
                </a:extLst>
              </a:tr>
              <a:tr h="473584">
                <a:tc>
                  <a:txBody>
                    <a:bodyPr/>
                    <a:lstStyle/>
                    <a:p>
                      <a:r>
                        <a:rPr lang="fr-FR" sz="1000" err="1"/>
                        <a:t>Congress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Program </a:t>
                      </a:r>
                      <a:r>
                        <a:rPr lang="fr-FR" sz="1000" dirty="0" err="1"/>
                        <a:t>functionality</a:t>
                      </a:r>
                      <a:r>
                        <a:rPr lang="fr-FR" sz="1000" dirty="0"/>
                        <a:t> </a:t>
                      </a:r>
                      <a:r>
                        <a:rPr lang="fr-FR" sz="1000" dirty="0" err="1"/>
                        <a:t>cannot</a:t>
                      </a:r>
                      <a:r>
                        <a:rPr lang="fr-FR" sz="1000" dirty="0"/>
                        <a:t> </a:t>
                      </a:r>
                      <a:r>
                        <a:rPr lang="fr-FR" sz="1000" dirty="0" err="1"/>
                        <a:t>be</a:t>
                      </a:r>
                      <a:r>
                        <a:rPr lang="fr-FR" sz="1000" dirty="0"/>
                        <a:t> </a:t>
                      </a:r>
                      <a:r>
                        <a:rPr lang="fr-FR" sz="1000" dirty="0" err="1"/>
                        <a:t>used</a:t>
                      </a:r>
                      <a:r>
                        <a:rPr lang="fr-FR" sz="1000" dirty="0"/>
                        <a:t>. </a:t>
                      </a:r>
                      <a:r>
                        <a:rPr lang="fr-FR" sz="1000" dirty="0" err="1"/>
                        <a:t>Only</a:t>
                      </a:r>
                      <a:r>
                        <a:rPr lang="fr-FR" sz="1000" dirty="0"/>
                        <a:t> </a:t>
                      </a:r>
                      <a:r>
                        <a:rPr lang="fr-FR" sz="1000" dirty="0" err="1"/>
                        <a:t>scientific</a:t>
                      </a:r>
                      <a:r>
                        <a:rPr lang="fr-FR" sz="1000" dirty="0"/>
                        <a:t>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08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732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388C4-6286-7CCA-7B8A-017278B3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Attendees</a:t>
            </a:r>
            <a:r>
              <a:rPr lang="fr-FR"/>
              <a:t>’ </a:t>
            </a:r>
            <a:r>
              <a:rPr lang="fr-FR" err="1"/>
              <a:t>list</a:t>
            </a:r>
            <a:r>
              <a:rPr lang="fr-FR"/>
              <a:t> management and package attribution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ABB7FF-0546-7293-45BF-75421668C78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599" y="982198"/>
            <a:ext cx="10969627" cy="375115"/>
          </a:xfrm>
        </p:spPr>
        <p:txBody>
          <a:bodyPr/>
          <a:lstStyle/>
          <a:p>
            <a:r>
              <a:rPr lang="fr-FR" sz="1100" err="1">
                <a:solidFill>
                  <a:schemeClr val="tx1"/>
                </a:solidFill>
              </a:rPr>
              <a:t>Does</a:t>
            </a:r>
            <a:r>
              <a:rPr lang="fr-FR" sz="1100">
                <a:solidFill>
                  <a:schemeClr val="tx1"/>
                </a:solidFill>
              </a:rPr>
              <a:t> not </a:t>
            </a:r>
            <a:r>
              <a:rPr lang="fr-FR" sz="1100" err="1">
                <a:solidFill>
                  <a:schemeClr val="tx1"/>
                </a:solidFill>
              </a:rPr>
              <a:t>apply</a:t>
            </a:r>
            <a:r>
              <a:rPr lang="fr-FR" sz="1100">
                <a:solidFill>
                  <a:schemeClr val="tx1"/>
                </a:solidFill>
              </a:rPr>
              <a:t> for </a:t>
            </a:r>
            <a:r>
              <a:rPr lang="fr-FR" sz="1100" err="1">
                <a:solidFill>
                  <a:schemeClr val="tx1"/>
                </a:solidFill>
              </a:rPr>
              <a:t>advisory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boards</a:t>
            </a:r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5F0912-7997-6B9E-3F93-80FF08FC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07" y="1507196"/>
            <a:ext cx="11102719" cy="4297316"/>
          </a:xfrm>
        </p:spPr>
        <p:txBody>
          <a:bodyPr/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 err="1">
                <a:solidFill>
                  <a:schemeClr val="dk1"/>
                </a:solidFill>
              </a:rPr>
              <a:t>A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ttendees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entered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one by one or by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attendees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(in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format or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fusion).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Attendees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information are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recalled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veeva</a:t>
            </a:r>
            <a:endParaRPr lang="fr-FR" sz="1100" b="0" i="0" baseline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>
                <a:solidFill>
                  <a:schemeClr val="dk1"/>
                </a:solidFill>
              </a:rPr>
              <a:t>The system </a:t>
            </a:r>
            <a:r>
              <a:rPr lang="fr-FR" sz="1100" i="0" dirty="0" err="1">
                <a:solidFill>
                  <a:schemeClr val="dk1"/>
                </a:solidFill>
              </a:rPr>
              <a:t>allows</a:t>
            </a:r>
            <a:r>
              <a:rPr lang="fr-FR" sz="1100" i="0" dirty="0">
                <a:solidFill>
                  <a:schemeClr val="dk1"/>
                </a:solidFill>
              </a:rPr>
              <a:t> us to </a:t>
            </a:r>
            <a:r>
              <a:rPr lang="fr-FR" sz="1100" i="0" dirty="0" err="1">
                <a:solidFill>
                  <a:schemeClr val="dk1"/>
                </a:solidFill>
              </a:rPr>
              <a:t>visualize</a:t>
            </a:r>
            <a:r>
              <a:rPr lang="fr-FR" sz="1100" i="0" dirty="0">
                <a:solidFill>
                  <a:schemeClr val="dk1"/>
                </a:solidFill>
              </a:rPr>
              <a:t> relevant information, as a table </a:t>
            </a:r>
            <a:r>
              <a:rPr lang="fr-FR" sz="1100" i="0" dirty="0">
                <a:solidFill>
                  <a:schemeClr val="dk1"/>
                </a:solidFill>
                <a:highlight>
                  <a:srgbClr val="FFFF00"/>
                </a:highlight>
              </a:rPr>
              <a:t>(</a:t>
            </a:r>
            <a:r>
              <a:rPr lang="fr-FR" sz="1100" i="0" dirty="0" err="1">
                <a:solidFill>
                  <a:schemeClr val="dk1"/>
                </a:solidFill>
                <a:highlight>
                  <a:srgbClr val="FFFF00"/>
                </a:highlight>
              </a:rPr>
              <a:t>think</a:t>
            </a:r>
            <a:r>
              <a:rPr lang="fr-FR" sz="1100" i="0" dirty="0">
                <a:solidFill>
                  <a:schemeClr val="dk1"/>
                </a:solidFill>
                <a:highlight>
                  <a:srgbClr val="FFFF00"/>
                </a:highlight>
              </a:rPr>
              <a:t> about a </a:t>
            </a:r>
            <a:r>
              <a:rPr lang="fr-FR" sz="1100" i="0" dirty="0" err="1">
                <a:solidFill>
                  <a:schemeClr val="dk1"/>
                </a:solidFill>
                <a:highlight>
                  <a:srgbClr val="FFFF00"/>
                </a:highlight>
              </a:rPr>
              <a:t>potential</a:t>
            </a:r>
            <a:r>
              <a:rPr lang="fr-FR" sz="1100" i="0" dirty="0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r>
              <a:rPr lang="fr-FR" sz="1100" i="0" dirty="0" err="1">
                <a:solidFill>
                  <a:schemeClr val="dk1"/>
                </a:solidFill>
                <a:highlight>
                  <a:srgbClr val="FFFF00"/>
                </a:highlight>
              </a:rPr>
              <a:t>better</a:t>
            </a:r>
            <a:r>
              <a:rPr lang="fr-FR" sz="1100" i="0" dirty="0">
                <a:solidFill>
                  <a:schemeClr val="dk1"/>
                </a:solidFill>
                <a:highlight>
                  <a:srgbClr val="FFFF00"/>
                </a:highlight>
              </a:rPr>
              <a:t> format), </a:t>
            </a:r>
            <a:r>
              <a:rPr lang="fr-FR" sz="1100" i="0" dirty="0">
                <a:solidFill>
                  <a:schemeClr val="dk1"/>
                </a:solidFill>
              </a:rPr>
              <a:t>HCP in </a:t>
            </a:r>
            <a:r>
              <a:rPr lang="fr-FR" sz="1100" i="0" dirty="0" err="1">
                <a:solidFill>
                  <a:schemeClr val="dk1"/>
                </a:solidFill>
              </a:rPr>
              <a:t>lines</a:t>
            </a:r>
            <a:endParaRPr lang="fr-FR" sz="1100" b="0" i="0" baseline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>
                <a:solidFill>
                  <a:schemeClr val="dk1"/>
                </a:solidFill>
              </a:rPr>
              <a:t>The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invitor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set up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veeva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(sectorisation), and can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endParaRPr lang="fr-FR" sz="1100" b="0" i="0" baseline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>
                <a:solidFill>
                  <a:schemeClr val="dk1"/>
                </a:solidFill>
              </a:rPr>
              <a:t>All HCP are set up </a:t>
            </a:r>
            <a:r>
              <a:rPr lang="fr-FR" sz="1100" i="0" dirty="0" err="1">
                <a:solidFill>
                  <a:schemeClr val="dk1"/>
                </a:solidFill>
              </a:rPr>
              <a:t>with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b="1" i="0" u="sng" dirty="0">
                <a:solidFill>
                  <a:schemeClr val="dk1"/>
                </a:solidFill>
              </a:rPr>
              <a:t>rôle 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i="0" dirty="0" err="1">
                <a:solidFill>
                  <a:schemeClr val="dk1"/>
                </a:solidFill>
              </a:rPr>
              <a:t>invitee</a:t>
            </a:r>
            <a:r>
              <a:rPr lang="fr-FR" sz="1100" i="0" dirty="0">
                <a:solidFill>
                  <a:schemeClr val="dk1"/>
                </a:solidFill>
              </a:rPr>
              <a:t> (auditeur) / speaker (</a:t>
            </a:r>
            <a:r>
              <a:rPr lang="fr-FR" sz="1100" i="0" dirty="0" err="1">
                <a:solidFill>
                  <a:schemeClr val="dk1"/>
                </a:solidFill>
              </a:rPr>
              <a:t>depending</a:t>
            </a:r>
            <a:r>
              <a:rPr lang="fr-FR" sz="1100" i="0" dirty="0">
                <a:solidFill>
                  <a:schemeClr val="dk1"/>
                </a:solidFill>
              </a:rPr>
              <a:t> on the program) by default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initiator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updates the rôle as applicable to :  speaker/ staff/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student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military</a:t>
            </a:r>
            <a:endParaRPr lang="fr-FR" sz="1100" b="0" i="0" baseline="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update the </a:t>
            </a:r>
            <a:r>
              <a:rPr lang="fr-FR" sz="1100" b="1" i="0" u="sng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fr-FR" sz="1100" b="1" i="0" u="sng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of HCP : short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invited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confirmed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(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convention)/ not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fr-FR" sz="1100" b="0" i="0" baseline="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declined</a:t>
            </a:r>
            <a:r>
              <a:rPr lang="fr-FR" sz="1100" b="0" i="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by HCP/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 err="1">
                <a:solidFill>
                  <a:schemeClr val="dk1"/>
                </a:solidFill>
              </a:rPr>
              <a:t>Color</a:t>
            </a:r>
            <a:r>
              <a:rPr lang="fr-FR" sz="1100" i="0" dirty="0">
                <a:solidFill>
                  <a:schemeClr val="dk1"/>
                </a:solidFill>
              </a:rPr>
              <a:t> code for </a:t>
            </a:r>
            <a:r>
              <a:rPr lang="fr-FR" sz="1100" i="0" dirty="0" err="1">
                <a:solidFill>
                  <a:schemeClr val="dk1"/>
                </a:solidFill>
              </a:rPr>
              <a:t>HCP’s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i="0" dirty="0" err="1">
                <a:solidFill>
                  <a:schemeClr val="dk1"/>
                </a:solidFill>
              </a:rPr>
              <a:t>lines</a:t>
            </a:r>
            <a:r>
              <a:rPr lang="fr-FR" sz="1100" i="0" dirty="0">
                <a:solidFill>
                  <a:schemeClr val="dk1"/>
                </a:solidFill>
              </a:rPr>
              <a:t> : green </a:t>
            </a:r>
            <a:r>
              <a:rPr lang="fr-FR" sz="1100" i="0" dirty="0" err="1">
                <a:solidFill>
                  <a:schemeClr val="dk1"/>
                </a:solidFill>
              </a:rPr>
              <a:t>when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i="0" dirty="0" err="1">
                <a:solidFill>
                  <a:schemeClr val="dk1"/>
                </a:solidFill>
              </a:rPr>
              <a:t>hospitality</a:t>
            </a:r>
            <a:r>
              <a:rPr lang="fr-FR" sz="1100" i="0" dirty="0">
                <a:solidFill>
                  <a:schemeClr val="dk1"/>
                </a:solidFill>
              </a:rPr>
              <a:t> convention </a:t>
            </a:r>
            <a:r>
              <a:rPr lang="fr-FR" sz="1100" i="0" dirty="0" err="1">
                <a:solidFill>
                  <a:schemeClr val="dk1"/>
                </a:solidFill>
              </a:rPr>
              <a:t>signed</a:t>
            </a:r>
            <a:r>
              <a:rPr lang="fr-FR" sz="1100" i="0" dirty="0">
                <a:solidFill>
                  <a:schemeClr val="dk1"/>
                </a:solidFill>
              </a:rPr>
              <a:t>, orange </a:t>
            </a:r>
            <a:r>
              <a:rPr lang="fr-FR" sz="1100" i="0" dirty="0" err="1">
                <a:solidFill>
                  <a:schemeClr val="dk1"/>
                </a:solidFill>
              </a:rPr>
              <a:t>when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i="0" dirty="0" err="1">
                <a:solidFill>
                  <a:schemeClr val="dk1"/>
                </a:solidFill>
              </a:rPr>
              <a:t>awaiting</a:t>
            </a:r>
            <a:r>
              <a:rPr lang="fr-FR" sz="1100" i="0" dirty="0">
                <a:solidFill>
                  <a:schemeClr val="dk1"/>
                </a:solidFill>
              </a:rPr>
              <a:t> signature.</a:t>
            </a:r>
          </a:p>
          <a:p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 System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calculates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assign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the value to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HCP :  local / non local/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Drom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/ com/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military</a:t>
            </a:r>
            <a:r>
              <a:rPr lang="fr-FR" sz="1100" b="0" i="0" baseline="0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(to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be</a:t>
            </a:r>
            <a:r>
              <a:rPr lang="fr-FR" sz="1100" b="0" i="0" baseline="0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evaluated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: best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way</a:t>
            </a:r>
            <a:r>
              <a:rPr lang="fr-FR" sz="1100" b="0" i="0" baseline="0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to flag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militaries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)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by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of distance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i="0" dirty="0">
                <a:solidFill>
                  <a:schemeClr val="dk1"/>
                </a:solidFill>
              </a:rPr>
              <a:t>the venue and </a:t>
            </a:r>
            <a:r>
              <a:rPr lang="fr-FR" sz="1100" i="0" dirty="0" err="1">
                <a:solidFill>
                  <a:schemeClr val="dk1"/>
                </a:solidFill>
              </a:rPr>
              <a:t>HCP's</a:t>
            </a:r>
            <a:r>
              <a:rPr lang="fr-FR" sz="1100" i="0" dirty="0">
                <a:solidFill>
                  <a:schemeClr val="dk1"/>
                </a:solidFill>
              </a:rPr>
              <a:t> </a:t>
            </a:r>
            <a:r>
              <a:rPr lang="fr-FR" sz="1100" i="0" dirty="0" err="1">
                <a:solidFill>
                  <a:schemeClr val="dk1"/>
                </a:solidFill>
              </a:rPr>
              <a:t>work</a:t>
            </a:r>
            <a:r>
              <a:rPr lang="fr-FR" sz="1100" i="0" dirty="0">
                <a:solidFill>
                  <a:schemeClr val="dk1"/>
                </a:solidFill>
              </a:rPr>
              <a:t> location : 50 km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i="0" dirty="0">
                <a:solidFill>
                  <a:schemeClr val="dk1"/>
                </a:solidFill>
              </a:rPr>
              <a:t>let the </a:t>
            </a:r>
            <a:r>
              <a:rPr lang="fr-FR" sz="1100" i="0" dirty="0" err="1">
                <a:solidFill>
                  <a:schemeClr val="dk1"/>
                </a:solidFill>
              </a:rPr>
              <a:t>possibility</a:t>
            </a:r>
            <a:r>
              <a:rPr lang="fr-FR" sz="1100" i="0" dirty="0">
                <a:solidFill>
                  <a:schemeClr val="dk1"/>
                </a:solidFill>
              </a:rPr>
              <a:t> for </a:t>
            </a:r>
            <a:r>
              <a:rPr lang="fr-FR" sz="1100" i="0" dirty="0" err="1">
                <a:solidFill>
                  <a:schemeClr val="dk1"/>
                </a:solidFill>
              </a:rPr>
              <a:t>manual</a:t>
            </a:r>
            <a:r>
              <a:rPr lang="fr-FR" sz="1100" i="0" dirty="0">
                <a:solidFill>
                  <a:schemeClr val="dk1"/>
                </a:solidFill>
              </a:rPr>
              <a:t> change </a:t>
            </a:r>
            <a:r>
              <a:rPr lang="fr-FR" sz="1100" i="0" dirty="0" err="1">
                <a:solidFill>
                  <a:schemeClr val="dk1"/>
                </a:solidFill>
              </a:rPr>
              <a:t>with</a:t>
            </a:r>
            <a:r>
              <a:rPr lang="fr-FR" sz="1100" i="0" dirty="0">
                <a:solidFill>
                  <a:schemeClr val="dk1"/>
                </a:solidFill>
              </a:rPr>
              <a:t> a </a:t>
            </a:r>
            <a:r>
              <a:rPr lang="fr-FR" sz="1100" i="0" dirty="0" err="1">
                <a:solidFill>
                  <a:schemeClr val="dk1"/>
                </a:solidFill>
              </a:rPr>
              <a:t>visual</a:t>
            </a:r>
            <a:r>
              <a:rPr lang="fr-FR" sz="1100" i="0" dirty="0">
                <a:solidFill>
                  <a:schemeClr val="dk1"/>
                </a:solidFill>
              </a:rPr>
              <a:t> flag and a </a:t>
            </a:r>
            <a:r>
              <a:rPr lang="fr-FR" sz="1100" i="0" dirty="0" err="1">
                <a:solidFill>
                  <a:schemeClr val="dk1"/>
                </a:solidFill>
              </a:rPr>
              <a:t>mandatory</a:t>
            </a:r>
            <a:r>
              <a:rPr lang="fr-FR" sz="1100" i="0" dirty="0">
                <a:solidFill>
                  <a:schemeClr val="dk1"/>
                </a:solidFill>
              </a:rPr>
              <a:t> comment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Veeva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tierings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inherited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: if MASR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T0 =&gt;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triger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validation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step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in the workflow : A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code for T0 and a justification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initiatior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for rational of exception to OEC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 Or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screen in the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relevent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information for </a:t>
            </a:r>
            <a:r>
              <a:rPr lang="fr-FR" sz="1100" b="0" i="0" baseline="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100" b="0" i="0" baseline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validation </a:t>
            </a:r>
            <a:endParaRPr lang="fr-FR" sz="1100" i="0" dirty="0">
              <a:effectLst/>
            </a:endParaRPr>
          </a:p>
          <a:p>
            <a:endParaRPr lang="fr-FR" sz="900" i="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ACA691C-2E5C-4FD3-CEE2-B864AF928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signe, extérieur, arrêt, rue&#10;&#10;Description générée automatiquement">
            <a:extLst>
              <a:ext uri="{FF2B5EF4-FFF2-40B4-BE49-F238E27FC236}">
                <a16:creationId xmlns:a16="http://schemas.microsoft.com/office/drawing/2014/main" id="{DBDE70C8-2EE0-324C-B3F4-FDDBAD23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849" y="937272"/>
            <a:ext cx="306705" cy="274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BAF41-27C7-9EA1-5B9E-093CD82C0D96}"/>
              </a:ext>
            </a:extLst>
          </p:cNvPr>
          <p:cNvSpPr/>
          <p:nvPr/>
        </p:nvSpPr>
        <p:spPr>
          <a:xfrm>
            <a:off x="394201" y="4232366"/>
            <a:ext cx="11185025" cy="157214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>
                <a:latin typeface="+mj-lt"/>
              </a:rPr>
              <a:t>Status</a:t>
            </a:r>
            <a:r>
              <a:rPr lang="fr-FR" sz="1100" dirty="0">
                <a:latin typeface="+mj-lt"/>
              </a:rPr>
              <a:t> or information of </a:t>
            </a:r>
            <a:r>
              <a:rPr lang="fr-FR" sz="1100" dirty="0" err="1">
                <a:latin typeface="+mj-lt"/>
              </a:rPr>
              <a:t>attendees</a:t>
            </a:r>
            <a:r>
              <a:rPr lang="fr-FR" sz="1100" dirty="0">
                <a:latin typeface="+mj-lt"/>
              </a:rPr>
              <a:t> must </a:t>
            </a:r>
            <a:r>
              <a:rPr lang="fr-FR" sz="1100" dirty="0" err="1">
                <a:latin typeface="+mj-lt"/>
              </a:rPr>
              <a:t>be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updated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automatically</a:t>
            </a:r>
            <a:r>
              <a:rPr lang="fr-FR" sz="1100" dirty="0">
                <a:latin typeface="+mj-lt"/>
              </a:rPr>
              <a:t> if </a:t>
            </a:r>
            <a:r>
              <a:rPr lang="fr-FR" sz="1100" dirty="0" err="1">
                <a:latin typeface="+mj-lt"/>
              </a:rPr>
              <a:t>updated</a:t>
            </a:r>
            <a:r>
              <a:rPr lang="fr-FR" sz="1100" dirty="0">
                <a:latin typeface="+mj-lt"/>
              </a:rPr>
              <a:t> in </a:t>
            </a:r>
            <a:r>
              <a:rPr lang="fr-FR" sz="1100" dirty="0" err="1">
                <a:latin typeface="+mj-lt"/>
              </a:rPr>
              <a:t>veeva</a:t>
            </a:r>
            <a:r>
              <a:rPr lang="fr-FR" sz="1100" dirty="0">
                <a:latin typeface="+mj-lt"/>
              </a:rPr>
              <a:t> or invitation confirmation/ </a:t>
            </a:r>
            <a:r>
              <a:rPr lang="fr-FR" sz="1100" dirty="0" err="1">
                <a:latin typeface="+mj-lt"/>
              </a:rPr>
              <a:t>declination</a:t>
            </a:r>
            <a:r>
              <a:rPr lang="fr-FR" sz="1100" dirty="0">
                <a:latin typeface="+mj-lt"/>
              </a:rPr>
              <a:t>  or </a:t>
            </a:r>
            <a:r>
              <a:rPr lang="fr-FR" sz="1100" dirty="0" err="1">
                <a:latin typeface="+mj-lt"/>
              </a:rPr>
              <a:t>hospistality</a:t>
            </a:r>
            <a:r>
              <a:rPr lang="fr-FR" sz="1100" dirty="0">
                <a:latin typeface="+mj-lt"/>
              </a:rPr>
              <a:t> convention signature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+mj-lt"/>
              </a:rPr>
              <a:t>An audit trail must </a:t>
            </a:r>
            <a:r>
              <a:rPr lang="fr-FR" sz="1100" dirty="0" err="1">
                <a:latin typeface="+mj-lt"/>
              </a:rPr>
              <a:t>track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every</a:t>
            </a:r>
            <a:r>
              <a:rPr lang="fr-FR" sz="1100" dirty="0">
                <a:latin typeface="+mj-lt"/>
              </a:rPr>
              <a:t> change on </a:t>
            </a:r>
            <a:r>
              <a:rPr lang="fr-FR" sz="1100" dirty="0" err="1">
                <a:latin typeface="+mj-lt"/>
              </a:rPr>
              <a:t>attendee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list</a:t>
            </a:r>
            <a:r>
              <a:rPr lang="fr-FR" sz="1100" dirty="0">
                <a:latin typeface="+mj-lt"/>
              </a:rPr>
              <a:t> / information </a:t>
            </a:r>
            <a:r>
              <a:rPr lang="fr-FR" sz="1100" dirty="0" err="1">
                <a:latin typeface="+mj-lt"/>
              </a:rPr>
              <a:t>including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automatic</a:t>
            </a:r>
            <a:r>
              <a:rPr lang="fr-FR" sz="1100" dirty="0">
                <a:latin typeface="+mj-lt"/>
              </a:rPr>
              <a:t>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+mj-lt"/>
              </a:rPr>
              <a:t>Business </a:t>
            </a:r>
            <a:r>
              <a:rPr lang="fr-FR" sz="1100" dirty="0" err="1">
                <a:latin typeface="+mj-lt"/>
              </a:rPr>
              <a:t>rule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is</a:t>
            </a:r>
            <a:r>
              <a:rPr lang="fr-FR" sz="1100" dirty="0">
                <a:latin typeface="+mj-lt"/>
              </a:rPr>
              <a:t> set up to </a:t>
            </a:r>
            <a:r>
              <a:rPr lang="fr-FR" sz="1100" dirty="0" err="1">
                <a:latin typeface="+mj-lt"/>
              </a:rPr>
              <a:t>allow</a:t>
            </a:r>
            <a:r>
              <a:rPr lang="fr-FR" sz="1100" dirty="0">
                <a:latin typeface="+mj-lt"/>
              </a:rPr>
              <a:t> the </a:t>
            </a:r>
            <a:r>
              <a:rPr lang="fr-FR" sz="1100" dirty="0" err="1">
                <a:latin typeface="+mj-lt"/>
              </a:rPr>
              <a:t>paticipation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depending</a:t>
            </a:r>
            <a:r>
              <a:rPr lang="fr-FR" sz="1100" dirty="0">
                <a:latin typeface="+mj-lt"/>
              </a:rPr>
              <a:t> on </a:t>
            </a:r>
            <a:r>
              <a:rPr lang="fr-FR" sz="1100" dirty="0" err="1">
                <a:latin typeface="+mj-lt"/>
              </a:rPr>
              <a:t>allowed</a:t>
            </a:r>
            <a:r>
              <a:rPr lang="fr-FR" sz="1100" dirty="0">
                <a:latin typeface="+mj-lt"/>
              </a:rPr>
              <a:t> HCP/ </a:t>
            </a:r>
            <a:r>
              <a:rPr lang="fr-FR" sz="1100" dirty="0" err="1">
                <a:latin typeface="+mj-lt"/>
              </a:rPr>
              <a:t>categories</a:t>
            </a:r>
            <a:r>
              <a:rPr lang="fr-FR" sz="1100" dirty="0">
                <a:latin typeface="+mj-lt"/>
              </a:rPr>
              <a:t> of </a:t>
            </a:r>
            <a:r>
              <a:rPr lang="fr-FR" sz="1100" dirty="0" err="1">
                <a:latin typeface="+mj-lt"/>
              </a:rPr>
              <a:t>specialities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following</a:t>
            </a:r>
            <a:r>
              <a:rPr lang="fr-FR" sz="1100" dirty="0">
                <a:latin typeface="+mj-lt"/>
              </a:rPr>
              <a:t> the </a:t>
            </a:r>
            <a:r>
              <a:rPr lang="fr-FR" sz="1100" dirty="0" err="1">
                <a:latin typeface="+mj-lt"/>
              </a:rPr>
              <a:t>metadata</a:t>
            </a:r>
            <a:r>
              <a:rPr lang="fr-FR" sz="1100" dirty="0">
                <a:latin typeface="+mj-lt"/>
              </a:rPr>
              <a:t> of the </a:t>
            </a:r>
            <a:r>
              <a:rPr lang="fr-FR" sz="1100" dirty="0" err="1">
                <a:latin typeface="+mj-lt"/>
              </a:rPr>
              <a:t>progrma</a:t>
            </a:r>
            <a:r>
              <a:rPr lang="fr-FR" sz="1100" dirty="0">
                <a:latin typeface="+mj-lt"/>
              </a:rPr>
              <a:t>/ </a:t>
            </a:r>
            <a:r>
              <a:rPr lang="fr-FR" sz="1100" dirty="0" err="1">
                <a:latin typeface="+mj-lt"/>
              </a:rPr>
              <a:t>presentation</a:t>
            </a:r>
            <a:endParaRPr lang="fr-FR" sz="11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+mj-lt"/>
              </a:rPr>
              <a:t>No </a:t>
            </a:r>
            <a:r>
              <a:rPr lang="fr-FR" sz="1100" dirty="0" err="1">
                <a:latin typeface="+mj-lt"/>
              </a:rPr>
              <a:t>hospitality</a:t>
            </a:r>
            <a:r>
              <a:rPr lang="fr-FR" sz="1100" dirty="0">
                <a:latin typeface="+mj-lt"/>
              </a:rPr>
              <a:t> for </a:t>
            </a:r>
            <a:r>
              <a:rPr lang="fr-FR" sz="1100" dirty="0" err="1">
                <a:latin typeface="+mj-lt"/>
              </a:rPr>
              <a:t>students</a:t>
            </a:r>
            <a:endParaRPr lang="fr-FR" sz="11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2"/>
                </a:solidFill>
                <a:latin typeface="+mj-lt"/>
              </a:rPr>
              <a:t>For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simplified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events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: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only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submitted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specialities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of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physicians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can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be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added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 (business </a:t>
            </a:r>
            <a:r>
              <a:rPr lang="fr-FR" sz="1100" dirty="0" err="1">
                <a:solidFill>
                  <a:schemeClr val="accent2"/>
                </a:solidFill>
                <a:latin typeface="+mj-lt"/>
              </a:rPr>
              <a:t>rule</a:t>
            </a:r>
            <a:r>
              <a:rPr lang="fr-FR" sz="1100" dirty="0">
                <a:solidFill>
                  <a:schemeClr val="accent2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4972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30C9D-2140-5005-FDAC-F1D116FE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Hospitality</a:t>
            </a:r>
            <a:r>
              <a:rPr lang="fr-FR"/>
              <a:t> conventions signature #1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03AD6F-ACF7-0717-C7D6-561C168DB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9704AD9-213D-EC72-48CD-C350D00DC77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599" y="982198"/>
            <a:ext cx="10969627" cy="375115"/>
          </a:xfrm>
        </p:spPr>
        <p:txBody>
          <a:bodyPr/>
          <a:lstStyle/>
          <a:p>
            <a:r>
              <a:rPr lang="fr-FR" sz="1100" err="1">
                <a:solidFill>
                  <a:schemeClr val="tx1"/>
                </a:solidFill>
              </a:rPr>
              <a:t>Does</a:t>
            </a:r>
            <a:r>
              <a:rPr lang="fr-FR" sz="1100">
                <a:solidFill>
                  <a:schemeClr val="tx1"/>
                </a:solidFill>
              </a:rPr>
              <a:t> not </a:t>
            </a:r>
            <a:r>
              <a:rPr lang="fr-FR" sz="1100" err="1">
                <a:solidFill>
                  <a:schemeClr val="tx1"/>
                </a:solidFill>
              </a:rPr>
              <a:t>apply</a:t>
            </a:r>
            <a:r>
              <a:rPr lang="fr-FR" sz="1100">
                <a:solidFill>
                  <a:schemeClr val="tx1"/>
                </a:solidFill>
              </a:rPr>
              <a:t> for </a:t>
            </a:r>
            <a:r>
              <a:rPr lang="fr-FR" sz="1100" err="1">
                <a:solidFill>
                  <a:schemeClr val="tx1"/>
                </a:solidFill>
              </a:rPr>
              <a:t>advisory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boards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symposia</a:t>
            </a:r>
            <a:r>
              <a:rPr lang="fr-FR" sz="1100">
                <a:solidFill>
                  <a:schemeClr val="tx1"/>
                </a:solidFill>
              </a:rPr>
              <a:t> and </a:t>
            </a:r>
            <a:r>
              <a:rPr lang="fr-FR" sz="1100" err="1">
                <a:solidFill>
                  <a:schemeClr val="tx1"/>
                </a:solidFill>
              </a:rPr>
              <a:t>simplified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events</a:t>
            </a:r>
            <a:endParaRPr lang="fr-FR" sz="1100">
              <a:solidFill>
                <a:schemeClr val="tx1"/>
              </a:solidFill>
            </a:endParaRPr>
          </a:p>
        </p:txBody>
      </p:sp>
      <p:pic>
        <p:nvPicPr>
          <p:cNvPr id="10" name="Image 9" descr="Une image contenant signe, extérieur, arrêt, rue&#10;&#10;Description générée automatiquement">
            <a:extLst>
              <a:ext uri="{FF2B5EF4-FFF2-40B4-BE49-F238E27FC236}">
                <a16:creationId xmlns:a16="http://schemas.microsoft.com/office/drawing/2014/main" id="{9352999D-5C07-96D5-8862-0550FE1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849" y="937272"/>
            <a:ext cx="306705" cy="27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168DF6-59E5-478F-967B-D068BF7DC694}"/>
              </a:ext>
            </a:extLst>
          </p:cNvPr>
          <p:cNvSpPr/>
          <p:nvPr/>
        </p:nvSpPr>
        <p:spPr>
          <a:xfrm>
            <a:off x="234972" y="1424945"/>
            <a:ext cx="11826399" cy="13681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 b="0" u="sng" baseline="0"/>
          </a:p>
          <a:p>
            <a:pPr algn="l"/>
            <a:r>
              <a:rPr lang="fr-FR" sz="1100" b="0" baseline="0" err="1"/>
              <a:t>Hospitality</a:t>
            </a:r>
            <a:r>
              <a:rPr lang="fr-FR" sz="1100" b="0" baseline="0"/>
              <a:t> conventions are documents </a:t>
            </a:r>
            <a:r>
              <a:rPr lang="fr-FR" sz="1100" b="0" baseline="0" err="1"/>
              <a:t>with</a:t>
            </a:r>
            <a:r>
              <a:rPr lang="fr-FR" sz="1100" b="0" baseline="0"/>
              <a:t> a </a:t>
            </a:r>
            <a:r>
              <a:rPr lang="fr-FR" sz="1100" b="0" baseline="0" err="1"/>
              <a:t>mandatory</a:t>
            </a:r>
            <a:r>
              <a:rPr lang="fr-FR" sz="1100" b="0" baseline="0"/>
              <a:t> content </a:t>
            </a:r>
            <a:r>
              <a:rPr lang="fr-FR" sz="1100" b="0" baseline="0" err="1"/>
              <a:t>that</a:t>
            </a:r>
            <a:r>
              <a:rPr lang="fr-FR" sz="1100" b="0" baseline="0"/>
              <a:t> </a:t>
            </a:r>
            <a:r>
              <a:rPr lang="fr-FR" sz="1100" b="0" baseline="0" err="1"/>
              <a:t>is</a:t>
            </a:r>
            <a:r>
              <a:rPr lang="fr-FR" sz="1100" b="0" baseline="0"/>
              <a:t> </a:t>
            </a:r>
            <a:r>
              <a:rPr lang="fr-FR" sz="1100" b="0" baseline="0" err="1"/>
              <a:t>specified</a:t>
            </a:r>
            <a:r>
              <a:rPr lang="fr-FR" sz="1100" b="0" baseline="0"/>
              <a:t> by </a:t>
            </a:r>
            <a:r>
              <a:rPr lang="fr-FR" sz="1100" b="0" baseline="0" err="1"/>
              <a:t>regulation</a:t>
            </a:r>
            <a:r>
              <a:rPr lang="fr-FR" sz="1100" b="0" baseline="0"/>
              <a:t>. </a:t>
            </a:r>
            <a:r>
              <a:rPr lang="fr-FR" sz="1100" b="0" baseline="0" err="1"/>
              <a:t>They</a:t>
            </a:r>
            <a:r>
              <a:rPr lang="fr-FR" sz="1100" b="0" baseline="0"/>
              <a:t> must </a:t>
            </a:r>
            <a:r>
              <a:rPr lang="fr-FR" sz="1100" b="0" baseline="0" err="1"/>
              <a:t>be</a:t>
            </a:r>
            <a:r>
              <a:rPr lang="fr-FR" sz="1100" b="0" baseline="0"/>
              <a:t> </a:t>
            </a:r>
            <a:r>
              <a:rPr lang="fr-FR" sz="1100" b="0" baseline="0" err="1"/>
              <a:t>signed</a:t>
            </a:r>
            <a:r>
              <a:rPr lang="fr-FR" sz="1100" b="0" baseline="0"/>
              <a:t> by AbbVie and the HCP. </a:t>
            </a:r>
          </a:p>
          <a:p>
            <a:pPr algn="l"/>
            <a:r>
              <a:rPr lang="fr-FR"/>
              <a:t>- Autorisation </a:t>
            </a:r>
            <a:r>
              <a:rPr lang="fr-FR" err="1"/>
              <a:t>procedure</a:t>
            </a:r>
            <a:r>
              <a:rPr lang="fr-FR"/>
              <a:t> : </a:t>
            </a:r>
            <a:r>
              <a:rPr lang="fr-FR" err="1"/>
              <a:t>they</a:t>
            </a:r>
            <a:r>
              <a:rPr lang="fr-FR"/>
              <a:t> are </a:t>
            </a:r>
            <a:r>
              <a:rPr lang="fr-FR" err="1"/>
              <a:t>signed</a:t>
            </a:r>
            <a:r>
              <a:rPr lang="fr-FR"/>
              <a:t> </a:t>
            </a:r>
            <a:r>
              <a:rPr lang="fr-FR" err="1"/>
              <a:t>after</a:t>
            </a:r>
            <a:r>
              <a:rPr lang="fr-FR"/>
              <a:t> </a:t>
            </a:r>
            <a:r>
              <a:rPr lang="fr-FR" err="1"/>
              <a:t>procedure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granted</a:t>
            </a:r>
            <a:endParaRPr lang="fr-FR"/>
          </a:p>
          <a:p>
            <a:pPr algn="l"/>
            <a:r>
              <a:rPr lang="fr-FR" sz="1100" b="0" baseline="0"/>
              <a:t>- </a:t>
            </a:r>
            <a:r>
              <a:rPr lang="fr-FR" sz="1100" b="0" baseline="0" err="1"/>
              <a:t>Declaration</a:t>
            </a:r>
            <a:r>
              <a:rPr lang="fr-FR" sz="1100" b="0" baseline="0"/>
              <a:t> </a:t>
            </a:r>
            <a:r>
              <a:rPr lang="fr-FR" sz="1100" b="0" baseline="0" err="1"/>
              <a:t>procedure</a:t>
            </a:r>
            <a:r>
              <a:rPr lang="fr-FR" sz="1100" b="0" baseline="0"/>
              <a:t> : </a:t>
            </a:r>
            <a:r>
              <a:rPr lang="fr-FR" sz="1100" b="0" baseline="0" err="1"/>
              <a:t>they</a:t>
            </a:r>
            <a:r>
              <a:rPr lang="fr-FR" sz="1100" b="0" baseline="0"/>
              <a:t> are </a:t>
            </a:r>
            <a:r>
              <a:rPr lang="fr-FR" sz="1100" b="0" baseline="0" err="1"/>
              <a:t>signed</a:t>
            </a:r>
            <a:r>
              <a:rPr lang="fr-FR" sz="1100" b="0" baseline="0"/>
              <a:t> </a:t>
            </a:r>
            <a:r>
              <a:rPr lang="fr-FR" err="1"/>
              <a:t>before</a:t>
            </a:r>
            <a:r>
              <a:rPr lang="fr-FR"/>
              <a:t> the </a:t>
            </a:r>
            <a:r>
              <a:rPr lang="fr-FR" err="1"/>
              <a:t>declaration</a:t>
            </a:r>
            <a:r>
              <a:rPr lang="fr-FR"/>
              <a:t> to </a:t>
            </a:r>
            <a:r>
              <a:rPr lang="fr-FR" err="1"/>
              <a:t>authorities</a:t>
            </a:r>
            <a:r>
              <a:rPr lang="fr-FR"/>
              <a:t> and </a:t>
            </a:r>
            <a:r>
              <a:rPr lang="fr-FR" err="1"/>
              <a:t>signed</a:t>
            </a:r>
            <a:r>
              <a:rPr lang="fr-FR"/>
              <a:t> documents are part of the </a:t>
            </a:r>
            <a:r>
              <a:rPr lang="fr-FR" err="1"/>
              <a:t>submitted</a:t>
            </a:r>
            <a:r>
              <a:rPr lang="fr-FR"/>
              <a:t> file.</a:t>
            </a:r>
          </a:p>
          <a:p>
            <a:pPr algn="l"/>
            <a:r>
              <a:rPr lang="fr-FR" sz="1100" b="0" baseline="0" err="1"/>
              <a:t>The</a:t>
            </a:r>
            <a:r>
              <a:rPr lang="fr-FR" err="1"/>
              <a:t>y</a:t>
            </a:r>
            <a:r>
              <a:rPr lang="fr-FR"/>
              <a:t> are </a:t>
            </a:r>
            <a:r>
              <a:rPr lang="fr-FR" err="1"/>
              <a:t>declared</a:t>
            </a:r>
            <a:r>
              <a:rPr lang="fr-FR"/>
              <a:t> in </a:t>
            </a:r>
            <a:r>
              <a:rPr lang="fr-FR" err="1"/>
              <a:t>transparency</a:t>
            </a:r>
            <a:endParaRPr lang="fr-FR"/>
          </a:p>
          <a:p>
            <a:pPr algn="l"/>
            <a:r>
              <a:rPr lang="fr-FR" err="1"/>
              <a:t>Number</a:t>
            </a:r>
            <a:r>
              <a:rPr lang="fr-FR"/>
              <a:t> in 2022 :         </a:t>
            </a:r>
          </a:p>
          <a:p>
            <a:pPr algn="l"/>
            <a:r>
              <a:rPr lang="fr-FR" err="1"/>
              <a:t>Number</a:t>
            </a:r>
            <a:r>
              <a:rPr lang="fr-FR"/>
              <a:t> 2023 to date : </a:t>
            </a:r>
          </a:p>
          <a:p>
            <a:pPr algn="l"/>
            <a:endParaRPr lang="fr-FR" sz="1100" b="0" baseline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CB5B8A-B241-45A4-8EE0-3ED03246AFB8}"/>
              </a:ext>
            </a:extLst>
          </p:cNvPr>
          <p:cNvSpPr txBox="1"/>
          <p:nvPr/>
        </p:nvSpPr>
        <p:spPr>
          <a:xfrm>
            <a:off x="394201" y="3235873"/>
            <a:ext cx="11507557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1100" b="0" u="sng" baseline="0" dirty="0"/>
          </a:p>
          <a:p>
            <a:pPr algn="l"/>
            <a:r>
              <a:rPr lang="fr-FR" sz="1100" b="1" u="sng" baseline="0" dirty="0"/>
              <a:t>Option 1 : </a:t>
            </a:r>
            <a:r>
              <a:rPr lang="fr-FR" sz="1100" b="1" u="sng" baseline="0" dirty="0" err="1"/>
              <a:t>minisites</a:t>
            </a:r>
            <a:endParaRPr lang="fr-FR" sz="1100" b="1" u="sng" baseline="0" dirty="0"/>
          </a:p>
          <a:p>
            <a:pPr algn="l"/>
            <a:r>
              <a:rPr lang="fr-FR" sz="1100" b="1" u="sng" dirty="0" err="1"/>
              <a:t>Minisite</a:t>
            </a:r>
            <a:r>
              <a:rPr lang="fr-FR" sz="1100" b="1" u="sng" dirty="0"/>
              <a:t> = </a:t>
            </a:r>
            <a:r>
              <a:rPr lang="fr-FR" sz="1100" b="1" u="sng" dirty="0" err="1"/>
              <a:t>validated</a:t>
            </a:r>
            <a:r>
              <a:rPr lang="fr-FR" sz="1100" b="1" u="sng" dirty="0"/>
              <a:t> </a:t>
            </a:r>
            <a:r>
              <a:rPr lang="fr-FR" sz="1100" b="1" u="sng" dirty="0" err="1"/>
              <a:t>template</a:t>
            </a:r>
            <a:r>
              <a:rPr lang="fr-FR" sz="1100" b="1" u="sng" dirty="0"/>
              <a:t> </a:t>
            </a:r>
            <a:r>
              <a:rPr lang="fr-FR" sz="1100" dirty="0"/>
              <a:t>(</a:t>
            </a:r>
            <a:r>
              <a:rPr lang="fr-FR" sz="1100" dirty="0" err="1"/>
              <a:t>many</a:t>
            </a:r>
            <a:r>
              <a:rPr lang="fr-FR" sz="1100" dirty="0"/>
              <a:t> possible </a:t>
            </a:r>
            <a:r>
              <a:rPr lang="fr-FR" sz="1100" dirty="0" err="1"/>
              <a:t>templates</a:t>
            </a:r>
            <a:r>
              <a:rPr lang="fr-FR" sz="1100" dirty="0"/>
              <a:t> </a:t>
            </a:r>
            <a:r>
              <a:rPr lang="fr-FR" sz="1100" dirty="0" err="1"/>
              <a:t>with</a:t>
            </a:r>
            <a:r>
              <a:rPr lang="fr-FR" sz="1100" dirty="0"/>
              <a:t> one </a:t>
            </a:r>
            <a:r>
              <a:rPr lang="fr-FR" sz="1100" dirty="0" err="1"/>
              <a:t>automatically</a:t>
            </a:r>
            <a:r>
              <a:rPr lang="fr-FR" sz="1100" dirty="0"/>
              <a:t> </a:t>
            </a:r>
            <a:r>
              <a:rPr lang="fr-FR" sz="1100" dirty="0" err="1"/>
              <a:t>set-up</a:t>
            </a:r>
            <a:r>
              <a:rPr lang="fr-FR" sz="1100" dirty="0"/>
              <a:t>) + merge </a:t>
            </a:r>
            <a:r>
              <a:rPr lang="fr-FR" sz="1100" dirty="0" err="1"/>
              <a:t>fields</a:t>
            </a:r>
            <a:r>
              <a:rPr lang="fr-FR" sz="1100" dirty="0"/>
              <a:t> </a:t>
            </a:r>
            <a:r>
              <a:rPr lang="fr-FR" sz="1100" dirty="0" err="1"/>
              <a:t>filled</a:t>
            </a:r>
            <a:r>
              <a:rPr lang="fr-FR" sz="1100" dirty="0"/>
              <a:t> </a:t>
            </a:r>
            <a:r>
              <a:rPr lang="fr-FR" sz="1100" dirty="0" err="1"/>
              <a:t>automatically</a:t>
            </a:r>
            <a:r>
              <a:rPr lang="fr-FR" sz="1100" dirty="0"/>
              <a:t> </a:t>
            </a:r>
            <a:r>
              <a:rPr lang="fr-FR" sz="1100" dirty="0" err="1"/>
              <a:t>with</a:t>
            </a:r>
            <a:r>
              <a:rPr lang="fr-FR" sz="1100" dirty="0"/>
              <a:t> data </a:t>
            </a:r>
            <a:r>
              <a:rPr lang="fr-FR" sz="1100" dirty="0" err="1"/>
              <a:t>from</a:t>
            </a:r>
            <a:r>
              <a:rPr lang="fr-FR" sz="1100" dirty="0"/>
              <a:t> the </a:t>
            </a:r>
            <a:r>
              <a:rPr lang="fr-FR" sz="1100" dirty="0" err="1"/>
              <a:t>activity</a:t>
            </a:r>
            <a:r>
              <a:rPr lang="fr-FR" sz="1100" dirty="0"/>
              <a:t> for </a:t>
            </a:r>
            <a:r>
              <a:rPr lang="fr-FR" sz="1100" dirty="0" err="1"/>
              <a:t>each</a:t>
            </a:r>
            <a:r>
              <a:rPr lang="fr-FR" sz="1100" dirty="0"/>
              <a:t> HCP</a:t>
            </a:r>
          </a:p>
          <a:p>
            <a:pPr algn="l"/>
            <a:endParaRPr lang="fr-FR" sz="1100" baseline="0" dirty="0"/>
          </a:p>
          <a:p>
            <a:pPr algn="l"/>
            <a:r>
              <a:rPr lang="fr-FR" sz="1100" b="0" baseline="0" dirty="0"/>
              <a:t>- UC  </a:t>
            </a:r>
            <a:r>
              <a:rPr lang="fr-FR" sz="1100" b="0" baseline="0" dirty="0" err="1"/>
              <a:t>sends</a:t>
            </a:r>
            <a:r>
              <a:rPr lang="fr-FR" sz="1100" b="0" baseline="0" dirty="0"/>
              <a:t> an email to the </a:t>
            </a:r>
            <a:r>
              <a:rPr lang="fr-FR" sz="1100" b="0" baseline="0" dirty="0" err="1"/>
              <a:t>specified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category</a:t>
            </a:r>
            <a:r>
              <a:rPr lang="fr-FR" sz="1100" b="0" baseline="0" dirty="0"/>
              <a:t> of </a:t>
            </a:r>
            <a:r>
              <a:rPr lang="fr-FR" sz="1100" b="0" baseline="0" dirty="0" err="1"/>
              <a:t>attendees</a:t>
            </a:r>
            <a:r>
              <a:rPr lang="fr-FR" sz="1100" b="0" baseline="0" dirty="0"/>
              <a:t> (short liste or </a:t>
            </a:r>
            <a:r>
              <a:rPr lang="fr-FR" sz="1100" b="0" baseline="0" dirty="0" err="1"/>
              <a:t>invitees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depending</a:t>
            </a:r>
            <a:r>
              <a:rPr lang="fr-FR" sz="1100" b="0" baseline="0" dirty="0"/>
              <a:t> on the </a:t>
            </a:r>
            <a:r>
              <a:rPr lang="fr-FR" sz="1100" b="0" baseline="0" dirty="0" err="1"/>
              <a:t>activity</a:t>
            </a:r>
            <a:r>
              <a:rPr lang="fr-FR" sz="1100" b="0" baseline="0" dirty="0"/>
              <a:t> type)</a:t>
            </a:r>
          </a:p>
          <a:p>
            <a:pPr algn="l"/>
            <a:r>
              <a:rPr lang="fr-FR" sz="1100" b="0" baseline="0" dirty="0"/>
              <a:t>The email </a:t>
            </a:r>
            <a:r>
              <a:rPr lang="fr-FR" sz="1100" b="0" baseline="0" dirty="0" err="1"/>
              <a:t>contains</a:t>
            </a:r>
            <a:r>
              <a:rPr lang="fr-FR" sz="1100" b="0" baseline="0" dirty="0"/>
              <a:t> the </a:t>
            </a:r>
            <a:r>
              <a:rPr lang="fr-FR" sz="1100" b="0" baseline="0" dirty="0" err="1"/>
              <a:t>link</a:t>
            </a:r>
            <a:r>
              <a:rPr lang="fr-FR" sz="1100" b="0" baseline="0" dirty="0"/>
              <a:t> to the </a:t>
            </a:r>
            <a:r>
              <a:rPr lang="fr-FR" sz="1100" b="0" baseline="0" dirty="0" err="1"/>
              <a:t>automatically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generated</a:t>
            </a:r>
            <a:r>
              <a:rPr lang="fr-FR" sz="1100" b="0" baseline="0" dirty="0"/>
              <a:t>/ </a:t>
            </a:r>
            <a:r>
              <a:rPr lang="fr-FR" sz="1100" b="0" baseline="0" dirty="0" err="1"/>
              <a:t>personalized</a:t>
            </a:r>
            <a:r>
              <a:rPr lang="fr-FR" sz="1100" b="0" baseline="0" dirty="0"/>
              <a:t>  </a:t>
            </a:r>
            <a:r>
              <a:rPr lang="fr-FR" sz="1100" b="0" baseline="0" dirty="0" err="1"/>
              <a:t>minisite</a:t>
            </a:r>
            <a:r>
              <a:rPr lang="fr-FR" sz="1100" b="0" baseline="0" dirty="0"/>
              <a:t> and </a:t>
            </a:r>
            <a:r>
              <a:rPr lang="fr-FR" sz="1100" b="0" baseline="0" dirty="0" err="1"/>
              <a:t>include</a:t>
            </a:r>
            <a:r>
              <a:rPr lang="fr-FR" sz="1100" b="0" baseline="0" dirty="0"/>
              <a:t> </a:t>
            </a:r>
            <a:r>
              <a:rPr lang="fr-FR" sz="1100" b="1" u="sng" baseline="0" dirty="0"/>
              <a:t>the </a:t>
            </a:r>
            <a:r>
              <a:rPr lang="fr-FR" sz="1100" b="1" u="sng" baseline="0" dirty="0" err="1"/>
              <a:t>validated</a:t>
            </a:r>
            <a:r>
              <a:rPr lang="fr-FR" sz="1100" b="1" u="sng" baseline="0" dirty="0"/>
              <a:t> </a:t>
            </a:r>
            <a:r>
              <a:rPr lang="fr-FR" sz="1100" b="0" baseline="0" dirty="0"/>
              <a:t>program (one </a:t>
            </a:r>
            <a:r>
              <a:rPr lang="fr-FR" sz="1100" b="0" baseline="0" dirty="0" err="1"/>
              <a:t>botton</a:t>
            </a:r>
            <a:r>
              <a:rPr lang="fr-FR" sz="1100" b="0" baseline="0" dirty="0"/>
              <a:t> to </a:t>
            </a:r>
            <a:r>
              <a:rPr lang="fr-FR" sz="1100" b="0" baseline="0" dirty="0" err="1"/>
              <a:t>send</a:t>
            </a:r>
            <a:r>
              <a:rPr lang="fr-FR" sz="1100" b="0" baseline="0" dirty="0"/>
              <a:t> all emails to the </a:t>
            </a:r>
            <a:r>
              <a:rPr lang="fr-FR" sz="1100" b="0" baseline="0" dirty="0" err="1"/>
              <a:t>specific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HCP's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status</a:t>
            </a:r>
            <a:r>
              <a:rPr lang="fr-FR" sz="1100" b="0" baseline="0" dirty="0"/>
              <a:t>).</a:t>
            </a:r>
          </a:p>
          <a:p>
            <a:pPr marL="171450" indent="-171450" algn="l">
              <a:buFontTx/>
              <a:buChar char="-"/>
            </a:pPr>
            <a:r>
              <a:rPr lang="fr-FR" sz="1100" b="0" baseline="0" dirty="0"/>
              <a:t>HCP </a:t>
            </a:r>
            <a:r>
              <a:rPr lang="fr-FR" sz="1100" b="0" baseline="0" dirty="0" err="1"/>
              <a:t>receives</a:t>
            </a:r>
            <a:r>
              <a:rPr lang="fr-FR" sz="1100" b="0" baseline="0" dirty="0"/>
              <a:t> a </a:t>
            </a:r>
            <a:r>
              <a:rPr lang="fr-FR" sz="1100" b="0" baseline="0" dirty="0" err="1"/>
              <a:t>link</a:t>
            </a:r>
            <a:r>
              <a:rPr lang="fr-FR" sz="1100" b="0" baseline="0" dirty="0"/>
              <a:t> to the </a:t>
            </a:r>
            <a:r>
              <a:rPr lang="fr-FR" sz="1100" b="0" baseline="0" dirty="0" err="1"/>
              <a:t>minisite</a:t>
            </a:r>
            <a:r>
              <a:rPr lang="fr-FR" sz="1100" b="0" baseline="0" dirty="0"/>
              <a:t> and </a:t>
            </a:r>
            <a:r>
              <a:rPr lang="fr-FR" sz="1100" b="0" baseline="0" dirty="0" err="1"/>
              <a:t>where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he</a:t>
            </a:r>
            <a:r>
              <a:rPr lang="fr-FR" sz="1100" b="0" baseline="0" dirty="0"/>
              <a:t> can click on « </a:t>
            </a:r>
            <a:r>
              <a:rPr lang="fr-FR" sz="1100" b="0" baseline="0" dirty="0" err="1"/>
              <a:t>accept</a:t>
            </a:r>
            <a:r>
              <a:rPr lang="fr-FR" sz="1100" b="0" baseline="0" dirty="0"/>
              <a:t> » </a:t>
            </a:r>
            <a:r>
              <a:rPr lang="fr-FR" sz="1100" b="0" baseline="0" dirty="0" err="1"/>
              <a:t>button</a:t>
            </a:r>
            <a:r>
              <a:rPr lang="fr-FR" sz="1100" b="0" baseline="0" dirty="0"/>
              <a:t> and « </a:t>
            </a:r>
            <a:r>
              <a:rPr lang="fr-FR" sz="1100" b="0" baseline="0" dirty="0" err="1"/>
              <a:t>sign</a:t>
            </a:r>
            <a:r>
              <a:rPr lang="fr-FR" sz="1100" b="0" baseline="0" dirty="0"/>
              <a:t> » </a:t>
            </a:r>
            <a:r>
              <a:rPr lang="fr-FR" sz="1100" b="0" baseline="0" dirty="0" err="1"/>
              <a:t>botton</a:t>
            </a:r>
            <a:r>
              <a:rPr lang="fr-FR" sz="1100" dirty="0"/>
              <a:t> </a:t>
            </a:r>
            <a:r>
              <a:rPr lang="fr-FR" sz="1100" b="0" baseline="0" dirty="0"/>
              <a:t>(NO </a:t>
            </a:r>
            <a:r>
              <a:rPr lang="fr-FR" sz="1100" b="0" baseline="0" dirty="0" err="1"/>
              <a:t>invitor</a:t>
            </a:r>
            <a:r>
              <a:rPr lang="fr-FR" sz="1100" b="0" baseline="0" dirty="0"/>
              <a:t> in CC) (deadline for signature Cf. business </a:t>
            </a:r>
            <a:r>
              <a:rPr lang="fr-FR" sz="1100" b="0" baseline="0" dirty="0" err="1"/>
              <a:t>rule</a:t>
            </a:r>
            <a:r>
              <a:rPr lang="fr-FR" sz="1100" b="0" baseline="0" dirty="0"/>
              <a:t>)</a:t>
            </a:r>
          </a:p>
          <a:p>
            <a:pPr marL="171450" indent="-171450" algn="l">
              <a:buFontTx/>
              <a:buChar char="-"/>
            </a:pPr>
            <a:r>
              <a:rPr lang="fr-FR" sz="1100" dirty="0"/>
              <a:t>The </a:t>
            </a:r>
            <a:r>
              <a:rPr lang="fr-FR" sz="1100" dirty="0" err="1"/>
              <a:t>abbvie</a:t>
            </a:r>
            <a:r>
              <a:rPr lang="fr-FR" sz="1100" dirty="0"/>
              <a:t> signature </a:t>
            </a:r>
            <a:r>
              <a:rPr lang="fr-FR" sz="1100" dirty="0" err="1"/>
              <a:t>is</a:t>
            </a:r>
            <a:r>
              <a:rPr lang="fr-FR" sz="1100" dirty="0"/>
              <a:t> put as a </a:t>
            </a:r>
            <a:r>
              <a:rPr lang="fr-FR" sz="1100" dirty="0" err="1"/>
              <a:t>picture</a:t>
            </a:r>
            <a:r>
              <a:rPr lang="fr-FR" sz="1100" dirty="0"/>
              <a:t> in the document </a:t>
            </a:r>
            <a:r>
              <a:rPr lang="fr-FR" sz="1100" dirty="0" err="1"/>
              <a:t>template</a:t>
            </a:r>
            <a:r>
              <a:rPr lang="fr-FR" sz="1100" dirty="0"/>
              <a:t> </a:t>
            </a:r>
            <a:r>
              <a:rPr lang="fr-FR" sz="1100" dirty="0" err="1"/>
              <a:t>with</a:t>
            </a:r>
            <a:r>
              <a:rPr lang="fr-FR" sz="1100" dirty="0"/>
              <a:t> the </a:t>
            </a:r>
            <a:r>
              <a:rPr lang="fr-FR" sz="1100" dirty="0" err="1"/>
              <a:t>authorization</a:t>
            </a:r>
            <a:r>
              <a:rPr lang="fr-FR" sz="1100" dirty="0"/>
              <a:t> of the </a:t>
            </a:r>
            <a:r>
              <a:rPr lang="fr-FR" sz="1100" dirty="0" err="1"/>
              <a:t>signator</a:t>
            </a:r>
            <a:r>
              <a:rPr lang="fr-FR" sz="1100" dirty="0"/>
              <a:t> for </a:t>
            </a:r>
            <a:r>
              <a:rPr lang="fr-FR" sz="1100" dirty="0" err="1"/>
              <a:t>this</a:t>
            </a:r>
            <a:r>
              <a:rPr lang="fr-FR" sz="1100" dirty="0"/>
              <a:t> </a:t>
            </a:r>
            <a:r>
              <a:rPr lang="fr-FR" sz="1100" dirty="0" err="1"/>
              <a:t>specific</a:t>
            </a:r>
            <a:r>
              <a:rPr lang="fr-FR" sz="1100" dirty="0"/>
              <a:t> use.</a:t>
            </a:r>
          </a:p>
          <a:p>
            <a:pPr algn="l"/>
            <a:r>
              <a:rPr lang="fr-FR" sz="1100" b="0" baseline="0" dirty="0"/>
              <a:t>- HCP clicks on « confirmation » and « signature » </a:t>
            </a:r>
            <a:r>
              <a:rPr lang="fr-FR" sz="1100" b="0" baseline="0" dirty="0" err="1"/>
              <a:t>botton</a:t>
            </a:r>
            <a:endParaRPr lang="fr-FR" sz="1100" b="0" baseline="0" dirty="0"/>
          </a:p>
          <a:p>
            <a:pPr algn="l"/>
            <a:r>
              <a:rPr lang="fr-FR" sz="1100" b="0" baseline="0" dirty="0"/>
              <a:t>- the system </a:t>
            </a:r>
            <a:r>
              <a:rPr lang="fr-FR" sz="1100" b="0" baseline="0" dirty="0" err="1"/>
              <a:t>generates</a:t>
            </a:r>
            <a:r>
              <a:rPr lang="fr-FR" sz="1100" b="0" baseline="0" dirty="0"/>
              <a:t> a PDF of the </a:t>
            </a:r>
            <a:r>
              <a:rPr lang="fr-FR" sz="1100" b="0" baseline="0" dirty="0" err="1"/>
              <a:t>signed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hospitality</a:t>
            </a:r>
            <a:r>
              <a:rPr lang="fr-FR" sz="1100" b="0" baseline="0" dirty="0"/>
              <a:t> convention and record </a:t>
            </a:r>
            <a:r>
              <a:rPr lang="fr-FR" sz="1100" b="0" baseline="0" dirty="0" err="1"/>
              <a:t>it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nominatively</a:t>
            </a:r>
            <a:r>
              <a:rPr lang="fr-FR" sz="1100" b="0" baseline="0" dirty="0"/>
              <a:t> in the </a:t>
            </a:r>
            <a:r>
              <a:rPr lang="fr-FR" sz="1100" b="0" baseline="0" dirty="0" err="1"/>
              <a:t>activity</a:t>
            </a:r>
            <a:r>
              <a:rPr lang="fr-FR" sz="1100" b="0" baseline="0" dirty="0"/>
              <a:t>.</a:t>
            </a:r>
          </a:p>
          <a:p>
            <a:pPr algn="l"/>
            <a:r>
              <a:rPr lang="fr-FR" sz="1100" b="0" baseline="0" dirty="0"/>
              <a:t>- The HCP and </a:t>
            </a:r>
            <a:r>
              <a:rPr lang="fr-FR" sz="1100" b="0" baseline="0" dirty="0" err="1"/>
              <a:t>invitor</a:t>
            </a:r>
            <a:r>
              <a:rPr lang="fr-FR" sz="1100" b="0" baseline="0" dirty="0"/>
              <a:t>  </a:t>
            </a:r>
            <a:r>
              <a:rPr lang="fr-FR" sz="1100" b="0" baseline="0" dirty="0" err="1"/>
              <a:t>receive</a:t>
            </a:r>
            <a:r>
              <a:rPr lang="fr-FR" sz="1100" b="0" baseline="0" dirty="0"/>
              <a:t> a copy of the document.</a:t>
            </a:r>
          </a:p>
          <a:p>
            <a:pPr algn="l"/>
            <a:r>
              <a:rPr lang="fr-FR" sz="1100" b="0" baseline="0" dirty="0"/>
              <a:t>- The HCP </a:t>
            </a:r>
            <a:r>
              <a:rPr lang="fr-FR" sz="1100" b="0" baseline="0" dirty="0" err="1"/>
              <a:t>status</a:t>
            </a:r>
            <a:r>
              <a:rPr lang="fr-FR" sz="1100" b="0" baseline="0" dirty="0"/>
              <a:t> changes </a:t>
            </a:r>
            <a:r>
              <a:rPr lang="fr-FR" sz="1100" b="0" baseline="0" dirty="0" err="1"/>
              <a:t>automatically</a:t>
            </a:r>
            <a:r>
              <a:rPr lang="fr-FR" sz="1100" b="0" baseline="0" dirty="0"/>
              <a:t> to </a:t>
            </a:r>
            <a:r>
              <a:rPr lang="fr-FR" sz="1100" b="0" baseline="0" dirty="0" err="1"/>
              <a:t>signed</a:t>
            </a:r>
            <a:r>
              <a:rPr lang="fr-FR" sz="1100" b="0" baseline="0" dirty="0"/>
              <a:t> convention </a:t>
            </a:r>
            <a:r>
              <a:rPr lang="fr-FR" sz="1100" b="0" baseline="0" dirty="0" err="1"/>
              <a:t>with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appropriate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color</a:t>
            </a:r>
            <a:r>
              <a:rPr lang="fr-FR" sz="1100" b="0" baseline="0" dirty="0"/>
              <a:t> code.</a:t>
            </a:r>
          </a:p>
          <a:p>
            <a:pPr algn="l"/>
            <a:r>
              <a:rPr lang="fr-FR" sz="1100" b="0" baseline="0" dirty="0"/>
              <a:t>- the signature date </a:t>
            </a:r>
            <a:r>
              <a:rPr lang="fr-FR" sz="1100" b="0" baseline="0" dirty="0" err="1"/>
              <a:t>is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automatically</a:t>
            </a:r>
            <a:r>
              <a:rPr lang="fr-FR" sz="1100" b="0" baseline="0" dirty="0"/>
              <a:t> and </a:t>
            </a:r>
            <a:r>
              <a:rPr lang="fr-FR" sz="1100" b="0" baseline="0" dirty="0" err="1"/>
              <a:t>nominativeley</a:t>
            </a:r>
            <a:r>
              <a:rPr lang="fr-FR" sz="1100" b="0" baseline="0" dirty="0"/>
              <a:t> </a:t>
            </a:r>
            <a:r>
              <a:rPr lang="fr-FR" sz="1100" b="0" baseline="0" dirty="0" err="1"/>
              <a:t>uploaded</a:t>
            </a:r>
            <a:r>
              <a:rPr lang="fr-FR" sz="1100" b="0" baseline="0" dirty="0"/>
              <a:t> in the </a:t>
            </a:r>
            <a:r>
              <a:rPr lang="fr-FR" sz="1100" b="0" baseline="0" dirty="0" err="1"/>
              <a:t>activity</a:t>
            </a:r>
            <a:endParaRPr lang="fr-FR" sz="1100" b="0" baseline="0" dirty="0"/>
          </a:p>
          <a:p>
            <a:pPr algn="l"/>
            <a:endParaRPr lang="fr-FR" sz="1100" b="0" baseline="0" dirty="0"/>
          </a:p>
        </p:txBody>
      </p:sp>
    </p:spTree>
    <p:extLst>
      <p:ext uri="{BB962C8B-B14F-4D97-AF65-F5344CB8AC3E}">
        <p14:creationId xmlns:p14="http://schemas.microsoft.com/office/powerpoint/2010/main" val="2229478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30C9D-2140-5005-FDAC-F1D116FE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Hospitality</a:t>
            </a:r>
            <a:r>
              <a:rPr lang="fr-FR"/>
              <a:t> conventions signature #2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03AD6F-ACF7-0717-C7D6-561C168DB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9704AD9-213D-EC72-48CD-C350D00DC77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599" y="982198"/>
            <a:ext cx="10969627" cy="375115"/>
          </a:xfrm>
        </p:spPr>
        <p:txBody>
          <a:bodyPr/>
          <a:lstStyle/>
          <a:p>
            <a:r>
              <a:rPr lang="fr-FR" sz="1100" err="1">
                <a:solidFill>
                  <a:schemeClr val="tx1"/>
                </a:solidFill>
              </a:rPr>
              <a:t>Does</a:t>
            </a:r>
            <a:r>
              <a:rPr lang="fr-FR" sz="1100">
                <a:solidFill>
                  <a:schemeClr val="tx1"/>
                </a:solidFill>
              </a:rPr>
              <a:t> not </a:t>
            </a:r>
            <a:r>
              <a:rPr lang="fr-FR" sz="1100" err="1">
                <a:solidFill>
                  <a:schemeClr val="tx1"/>
                </a:solidFill>
              </a:rPr>
              <a:t>apply</a:t>
            </a:r>
            <a:r>
              <a:rPr lang="fr-FR" sz="1100">
                <a:solidFill>
                  <a:schemeClr val="tx1"/>
                </a:solidFill>
              </a:rPr>
              <a:t> for </a:t>
            </a:r>
            <a:r>
              <a:rPr lang="fr-FR" sz="1100" err="1">
                <a:solidFill>
                  <a:schemeClr val="tx1"/>
                </a:solidFill>
              </a:rPr>
              <a:t>advisory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boards</a:t>
            </a:r>
            <a:r>
              <a:rPr lang="fr-FR" sz="1100">
                <a:solidFill>
                  <a:schemeClr val="tx1"/>
                </a:solidFill>
              </a:rPr>
              <a:t>, </a:t>
            </a:r>
            <a:r>
              <a:rPr lang="fr-FR" sz="1100" err="1">
                <a:solidFill>
                  <a:schemeClr val="tx1"/>
                </a:solidFill>
              </a:rPr>
              <a:t>symposia</a:t>
            </a:r>
            <a:r>
              <a:rPr lang="fr-FR" sz="1100">
                <a:solidFill>
                  <a:schemeClr val="tx1"/>
                </a:solidFill>
              </a:rPr>
              <a:t> and </a:t>
            </a:r>
            <a:r>
              <a:rPr lang="fr-FR" sz="1100" err="1">
                <a:solidFill>
                  <a:schemeClr val="tx1"/>
                </a:solidFill>
              </a:rPr>
              <a:t>simplified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events</a:t>
            </a:r>
            <a:endParaRPr lang="fr-FR" sz="1100">
              <a:solidFill>
                <a:schemeClr val="tx1"/>
              </a:solidFill>
            </a:endParaRPr>
          </a:p>
        </p:txBody>
      </p:sp>
      <p:pic>
        <p:nvPicPr>
          <p:cNvPr id="10" name="Image 9" descr="Une image contenant signe, extérieur, arrêt, rue&#10;&#10;Description générée automatiquement">
            <a:extLst>
              <a:ext uri="{FF2B5EF4-FFF2-40B4-BE49-F238E27FC236}">
                <a16:creationId xmlns:a16="http://schemas.microsoft.com/office/drawing/2014/main" id="{9352999D-5C07-96D5-8862-0550FE1F0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849" y="937272"/>
            <a:ext cx="306705" cy="27432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1CB5B8A-B241-45A4-8EE0-3ED03246AFB8}"/>
              </a:ext>
            </a:extLst>
          </p:cNvPr>
          <p:cNvSpPr txBox="1"/>
          <p:nvPr/>
        </p:nvSpPr>
        <p:spPr>
          <a:xfrm>
            <a:off x="240849" y="1357313"/>
            <a:ext cx="11507557" cy="5032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1100" b="0" u="sng" baseline="0"/>
          </a:p>
          <a:p>
            <a:pPr marL="171450" indent="-171450" algn="l">
              <a:buFontTx/>
              <a:buChar char="-"/>
            </a:pPr>
            <a:endParaRPr lang="fr-FR" sz="1100" b="0" baseline="0"/>
          </a:p>
          <a:p>
            <a:pPr algn="l"/>
            <a:endParaRPr lang="fr-FR" sz="1100" b="0" baseline="0"/>
          </a:p>
          <a:p>
            <a:pPr algn="l"/>
            <a:r>
              <a:rPr lang="fr-FR" sz="1100" b="1" u="sng" baseline="0"/>
              <a:t>Option 2 : </a:t>
            </a:r>
            <a:r>
              <a:rPr lang="fr-FR" sz="1100" b="1" u="sng" baseline="0" err="1"/>
              <a:t>adobesign</a:t>
            </a:r>
            <a:endParaRPr lang="fr-FR" sz="1100" b="1" u="sng" baseline="0"/>
          </a:p>
          <a:p>
            <a:pPr algn="l"/>
            <a:r>
              <a:rPr lang="fr-FR" sz="1100" b="0" baseline="0"/>
              <a:t>- UC select </a:t>
            </a:r>
            <a:r>
              <a:rPr lang="fr-FR" sz="1100" b="0" baseline="0" err="1"/>
              <a:t>attendees</a:t>
            </a:r>
            <a:r>
              <a:rPr lang="fr-FR" sz="1100" b="0" baseline="0"/>
              <a:t> (</a:t>
            </a:r>
            <a:r>
              <a:rPr lang="fr-FR" sz="1100" b="0" baseline="0" err="1"/>
              <a:t>using</a:t>
            </a:r>
            <a:r>
              <a:rPr lang="fr-FR" sz="1100" b="0" baseline="0"/>
              <a:t> the </a:t>
            </a:r>
            <a:r>
              <a:rPr lang="fr-FR" sz="1100" b="0" baseline="0" err="1"/>
              <a:t>status</a:t>
            </a:r>
            <a:r>
              <a:rPr lang="fr-FR" sz="1100" b="0" baseline="0"/>
              <a:t>) and push the  document </a:t>
            </a:r>
            <a:r>
              <a:rPr lang="fr-FR" sz="1100" b="0" baseline="0" err="1"/>
              <a:t>through</a:t>
            </a:r>
            <a:r>
              <a:rPr lang="fr-FR" sz="1100" b="0" baseline="0"/>
              <a:t> </a:t>
            </a:r>
            <a:r>
              <a:rPr lang="fr-FR" sz="1100" b="0" baseline="0" err="1"/>
              <a:t>adobesign</a:t>
            </a:r>
            <a:r>
              <a:rPr lang="fr-FR" sz="1100" b="0" baseline="0"/>
              <a:t> to </a:t>
            </a:r>
            <a:r>
              <a:rPr lang="fr-FR" sz="1100" b="0" baseline="0" err="1"/>
              <a:t>each</a:t>
            </a:r>
            <a:r>
              <a:rPr lang="fr-FR" sz="1100" b="0" baseline="0"/>
              <a:t> HCP</a:t>
            </a:r>
          </a:p>
          <a:p>
            <a:pPr algn="l"/>
            <a:r>
              <a:rPr lang="fr-FR" sz="1100" b="0" baseline="0"/>
              <a:t>- HCP </a:t>
            </a:r>
            <a:r>
              <a:rPr lang="fr-FR" sz="1100" b="0" baseline="0" err="1"/>
              <a:t>receives</a:t>
            </a:r>
            <a:r>
              <a:rPr lang="fr-FR" sz="1100" b="0" baseline="0"/>
              <a:t> an email </a:t>
            </a:r>
            <a:r>
              <a:rPr lang="fr-FR" sz="1100" b="0" baseline="0" err="1"/>
              <a:t>with</a:t>
            </a:r>
            <a:r>
              <a:rPr lang="fr-FR" sz="1100" b="0" baseline="0"/>
              <a:t> </a:t>
            </a:r>
            <a:r>
              <a:rPr lang="fr-FR" sz="1100" b="0" baseline="0" err="1"/>
              <a:t>link</a:t>
            </a:r>
            <a:r>
              <a:rPr lang="fr-FR" sz="1100" b="0" baseline="0"/>
              <a:t> to </a:t>
            </a:r>
            <a:r>
              <a:rPr lang="fr-FR" sz="1100" b="0" baseline="0" err="1"/>
              <a:t>sign</a:t>
            </a:r>
            <a:r>
              <a:rPr lang="fr-FR" sz="1100" b="0" baseline="0"/>
              <a:t> the document in </a:t>
            </a:r>
            <a:r>
              <a:rPr lang="fr-FR" sz="1100" b="0" baseline="0" err="1"/>
              <a:t>adobesign</a:t>
            </a:r>
            <a:r>
              <a:rPr lang="fr-FR" sz="1100" b="0" baseline="0"/>
              <a:t> (simple authentification)</a:t>
            </a:r>
          </a:p>
          <a:p>
            <a:pPr marL="171450" indent="-171450" algn="l">
              <a:buFontTx/>
              <a:buChar char="-"/>
            </a:pPr>
            <a:r>
              <a:rPr lang="fr-FR" sz="1100" b="0" baseline="0" err="1"/>
              <a:t>invitor</a:t>
            </a:r>
            <a:r>
              <a:rPr lang="fr-FR" sz="1100" b="0" baseline="0"/>
              <a:t> in CC</a:t>
            </a:r>
          </a:p>
          <a:p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 HCP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signs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the document (max deadline for signature).</a:t>
            </a:r>
            <a:endParaRPr lang="fr-FR" sz="800">
              <a:effectLst/>
            </a:endParaRPr>
          </a:p>
          <a:p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 the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PDF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nominatively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recorded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r-FR" sz="800">
              <a:effectLst/>
            </a:endParaRPr>
          </a:p>
          <a:p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 The HCP and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invitor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receive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 copy of the document.</a:t>
            </a:r>
            <a:endParaRPr lang="fr-FR" sz="800">
              <a:effectLst/>
            </a:endParaRPr>
          </a:p>
          <a:p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 The HCP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changes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convention and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for HCP line.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The signature date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nominativeley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uploaded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endParaRPr lang="fr-FR" sz="1100" b="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100">
                <a:solidFill>
                  <a:schemeClr val="dk1"/>
                </a:solidFill>
              </a:rPr>
              <a:t>(</a:t>
            </a:r>
            <a:r>
              <a:rPr lang="fr-FR" sz="1100" err="1">
                <a:solidFill>
                  <a:schemeClr val="dk1"/>
                </a:solidFill>
              </a:rPr>
              <a:t>same</a:t>
            </a:r>
            <a:r>
              <a:rPr lang="fr-FR" sz="1100">
                <a:solidFill>
                  <a:schemeClr val="dk1"/>
                </a:solidFill>
              </a:rPr>
              <a:t> </a:t>
            </a:r>
            <a:r>
              <a:rPr lang="fr-FR" sz="1100" err="1">
                <a:solidFill>
                  <a:schemeClr val="dk1"/>
                </a:solidFill>
              </a:rPr>
              <a:t>consideration</a:t>
            </a:r>
            <a:r>
              <a:rPr lang="fr-FR" sz="1100">
                <a:solidFill>
                  <a:schemeClr val="dk1"/>
                </a:solidFill>
              </a:rPr>
              <a:t> for the </a:t>
            </a:r>
            <a:r>
              <a:rPr lang="fr-FR" sz="1100" err="1">
                <a:solidFill>
                  <a:schemeClr val="dk1"/>
                </a:solidFill>
              </a:rPr>
              <a:t>template</a:t>
            </a:r>
            <a:r>
              <a:rPr lang="fr-FR" sz="1100">
                <a:solidFill>
                  <a:schemeClr val="dk1"/>
                </a:solidFill>
              </a:rPr>
              <a:t> and </a:t>
            </a:r>
            <a:r>
              <a:rPr lang="fr-FR" sz="1100" err="1">
                <a:solidFill>
                  <a:schemeClr val="dk1"/>
                </a:solidFill>
              </a:rPr>
              <a:t>AbbVie’s</a:t>
            </a:r>
            <a:r>
              <a:rPr lang="fr-FR" sz="1100">
                <a:solidFill>
                  <a:schemeClr val="dk1"/>
                </a:solidFill>
              </a:rPr>
              <a:t> signature)</a:t>
            </a:r>
            <a:endParaRPr lang="fr-FR" sz="1100" b="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algn="l">
              <a:buFontTx/>
              <a:buChar char="-"/>
            </a:pPr>
            <a:endParaRPr lang="fr-FR" sz="1100" b="0" baseline="0"/>
          </a:p>
          <a:p>
            <a:pPr marL="171450" indent="-171450" algn="l">
              <a:buFontTx/>
              <a:buChar char="-"/>
            </a:pPr>
            <a:endParaRPr lang="fr-FR" sz="1100"/>
          </a:p>
          <a:p>
            <a:pPr marL="171450" indent="-171450" algn="l">
              <a:buFontTx/>
              <a:buChar char="-"/>
            </a:pPr>
            <a:endParaRPr lang="fr-FR" sz="1100" b="0" baseline="0"/>
          </a:p>
          <a:p>
            <a:pPr marL="171450" indent="-171450" algn="l">
              <a:buFontTx/>
              <a:buChar char="-"/>
            </a:pPr>
            <a:endParaRPr lang="fr-FR" sz="1100"/>
          </a:p>
          <a:p>
            <a:pPr marL="171450" indent="-171450" algn="l">
              <a:buFontTx/>
              <a:buChar char="-"/>
            </a:pPr>
            <a:endParaRPr lang="fr-FR" sz="1100" b="0" baseline="0"/>
          </a:p>
          <a:p>
            <a:pPr algn="l"/>
            <a:endParaRPr lang="fr-FR" sz="1100" b="0" baseline="0"/>
          </a:p>
          <a:p>
            <a:pPr algn="l"/>
            <a:r>
              <a:rPr lang="fr-FR" sz="1100" b="1" baseline="0"/>
              <a:t>In </a:t>
            </a:r>
            <a:r>
              <a:rPr lang="fr-FR" sz="1100" b="1" baseline="0" err="1"/>
              <a:t>both</a:t>
            </a:r>
            <a:r>
              <a:rPr lang="fr-FR" sz="1100" b="1" baseline="0"/>
              <a:t> options:</a:t>
            </a:r>
          </a:p>
          <a:p>
            <a:pPr algn="l"/>
            <a:r>
              <a:rPr lang="fr-FR" sz="1100" b="0" baseline="0"/>
              <a:t>-  if </a:t>
            </a:r>
            <a:r>
              <a:rPr lang="fr-FR" sz="1100" b="0" baseline="0" err="1"/>
              <a:t>needed</a:t>
            </a:r>
            <a:r>
              <a:rPr lang="fr-FR" sz="1100" b="0" baseline="0"/>
              <a:t>, UC can </a:t>
            </a:r>
            <a:r>
              <a:rPr lang="fr-FR" sz="1100" b="0" baseline="0" err="1"/>
              <a:t>send</a:t>
            </a:r>
            <a:r>
              <a:rPr lang="fr-FR" sz="1100" b="0" baseline="0"/>
              <a:t> the email to a </a:t>
            </a:r>
            <a:r>
              <a:rPr lang="fr-FR" sz="1100" b="0" baseline="0" err="1"/>
              <a:t>specific</a:t>
            </a:r>
            <a:r>
              <a:rPr lang="fr-FR" sz="1100" b="0" baseline="0"/>
              <a:t> HCP</a:t>
            </a:r>
          </a:p>
          <a:p>
            <a:pPr marL="171450" indent="-171450" algn="l">
              <a:buFontTx/>
              <a:buChar char="-"/>
            </a:pPr>
            <a:r>
              <a:rPr lang="fr-FR" sz="1100" b="0" baseline="0"/>
              <a:t>emails must </a:t>
            </a:r>
            <a:r>
              <a:rPr lang="fr-FR" sz="1100" b="0" baseline="0" err="1"/>
              <a:t>be</a:t>
            </a:r>
            <a:r>
              <a:rPr lang="fr-FR" sz="1100" b="0" baseline="0"/>
              <a:t> sent in a </a:t>
            </a:r>
            <a:r>
              <a:rPr lang="fr-FR" sz="1100" b="0" baseline="0" err="1"/>
              <a:t>way</a:t>
            </a:r>
            <a:r>
              <a:rPr lang="fr-FR" sz="1100" b="0" baseline="0"/>
              <a:t> </a:t>
            </a:r>
            <a:r>
              <a:rPr lang="fr-FR" sz="1100" b="0" baseline="0" err="1"/>
              <a:t>that</a:t>
            </a:r>
            <a:r>
              <a:rPr lang="fr-FR" sz="1100" b="0" baseline="0"/>
              <a:t> </a:t>
            </a:r>
            <a:r>
              <a:rPr lang="fr-FR" sz="1100" b="0" baseline="0" err="1"/>
              <a:t>reduce</a:t>
            </a:r>
            <a:r>
              <a:rPr lang="fr-FR" sz="1100" b="0" baseline="0"/>
              <a:t> the </a:t>
            </a:r>
            <a:r>
              <a:rPr lang="fr-FR" sz="1100" b="0" baseline="0" err="1"/>
              <a:t>risk</a:t>
            </a:r>
            <a:r>
              <a:rPr lang="fr-FR" sz="1100" b="0" baseline="0"/>
              <a:t> of </a:t>
            </a:r>
            <a:r>
              <a:rPr lang="fr-FR" sz="1100" b="0" baseline="0" err="1"/>
              <a:t>blockage</a:t>
            </a:r>
            <a:r>
              <a:rPr lang="fr-FR" sz="1100" b="0" baseline="0"/>
              <a:t> by </a:t>
            </a:r>
            <a:r>
              <a:rPr lang="fr-FR" sz="1100" b="0" baseline="0" err="1"/>
              <a:t>hospital</a:t>
            </a:r>
            <a:r>
              <a:rPr lang="fr-FR" sz="1100" b="0" baseline="0"/>
              <a:t> </a:t>
            </a:r>
            <a:r>
              <a:rPr lang="fr-FR" sz="1100" b="0" baseline="0" err="1"/>
              <a:t>security</a:t>
            </a:r>
            <a:r>
              <a:rPr lang="fr-FR" sz="1100" b="0" baseline="0"/>
              <a:t> </a:t>
            </a:r>
            <a:r>
              <a:rPr lang="fr-FR" sz="1100" b="0" baseline="0" err="1"/>
              <a:t>systems</a:t>
            </a:r>
            <a:r>
              <a:rPr lang="fr-FR" sz="1100" b="0" baseline="0"/>
              <a:t> ( </a:t>
            </a:r>
            <a:r>
              <a:rPr lang="fr-FR" sz="1100" b="0" baseline="0" err="1"/>
              <a:t>abbvie</a:t>
            </a:r>
            <a:r>
              <a:rPr lang="fr-FR" sz="1100" b="0" baseline="0"/>
              <a:t> mail box -not alias-, </a:t>
            </a:r>
            <a:r>
              <a:rPr lang="fr-FR" sz="1100" b="0" baseline="0" err="1"/>
              <a:t>other</a:t>
            </a:r>
            <a:r>
              <a:rPr lang="fr-FR" sz="1100" b="0" baseline="0"/>
              <a:t> </a:t>
            </a:r>
            <a:r>
              <a:rPr lang="fr-FR" sz="1100" b="0" baseline="0" err="1"/>
              <a:t>considerations</a:t>
            </a:r>
            <a:r>
              <a:rPr lang="fr-FR" sz="1100" b="0" baseline="0"/>
              <a:t> to check </a:t>
            </a:r>
            <a:r>
              <a:rPr lang="fr-FR" sz="1100" b="0" baseline="0" err="1"/>
              <a:t>with</a:t>
            </a:r>
            <a:r>
              <a:rPr lang="fr-FR" sz="1100" b="0" baseline="0"/>
              <a:t> BTS)</a:t>
            </a:r>
          </a:p>
          <a:p>
            <a:pPr marL="171450" indent="-171450" algn="l">
              <a:buFontTx/>
              <a:buChar char="-"/>
            </a:pPr>
            <a:r>
              <a:rPr lang="fr-FR" sz="1100"/>
              <a:t>Signature no longer possible </a:t>
            </a:r>
            <a:r>
              <a:rPr lang="fr-FR" sz="1100" err="1"/>
              <a:t>after</a:t>
            </a:r>
            <a:r>
              <a:rPr lang="fr-FR" sz="1100"/>
              <a:t> a certain deadline in </a:t>
            </a:r>
            <a:r>
              <a:rPr lang="fr-FR" sz="1100" err="1"/>
              <a:t>order</a:t>
            </a:r>
            <a:r>
              <a:rPr lang="fr-FR" sz="1100"/>
              <a:t> to </a:t>
            </a:r>
            <a:r>
              <a:rPr lang="fr-FR" sz="1100" err="1"/>
              <a:t>ensure</a:t>
            </a:r>
            <a:r>
              <a:rPr lang="fr-FR" sz="1100"/>
              <a:t> no signature </a:t>
            </a:r>
            <a:r>
              <a:rPr lang="fr-FR" sz="1100" err="1"/>
              <a:t>after</a:t>
            </a:r>
            <a:r>
              <a:rPr lang="fr-FR" sz="1100"/>
              <a:t> </a:t>
            </a:r>
            <a:r>
              <a:rPr lang="fr-FR" sz="1100" err="1"/>
              <a:t>authority</a:t>
            </a:r>
            <a:r>
              <a:rPr lang="fr-FR" sz="1100"/>
              <a:t> </a:t>
            </a:r>
            <a:r>
              <a:rPr lang="fr-FR" sz="1100" err="1"/>
              <a:t>submission</a:t>
            </a:r>
            <a:r>
              <a:rPr lang="fr-FR" sz="1100"/>
              <a:t> </a:t>
            </a:r>
            <a:r>
              <a:rPr lang="fr-FR" sz="1100" b="0" baseline="0"/>
              <a:t> </a:t>
            </a:r>
          </a:p>
          <a:p>
            <a:pPr marL="171450" indent="-171450">
              <a:buFontTx/>
              <a:buChar char="-"/>
            </a:pP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 case of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manual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signature :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possibility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the system :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attch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scanned</a:t>
            </a:r>
            <a:r>
              <a:rPr lang="fr-FR" sz="1100" b="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document, insert date of signature and change HCP </a:t>
            </a:r>
            <a:r>
              <a:rPr lang="fr-FR" sz="1100" b="0" baseline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status</a:t>
            </a:r>
            <a:endParaRPr lang="fr-FR" sz="1100" b="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dk1"/>
                </a:solidFill>
              </a:rPr>
              <a:t>automated  periodic reminder with the link are sent to HCP (only those who didn't sign the document).</a:t>
            </a: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dk1"/>
                </a:solidFill>
              </a:rPr>
              <a:t>UC can manually send the </a:t>
            </a:r>
            <a:r>
              <a:rPr lang="en-US" sz="1100" err="1">
                <a:solidFill>
                  <a:schemeClr val="dk1"/>
                </a:solidFill>
              </a:rPr>
              <a:t>notication</a:t>
            </a:r>
            <a:r>
              <a:rPr lang="en-US" sz="1100">
                <a:solidFill>
                  <a:schemeClr val="dk1"/>
                </a:solidFill>
              </a:rPr>
              <a:t> as-is or send the link from their </a:t>
            </a:r>
            <a:r>
              <a:rPr lang="en-US" sz="1100" err="1">
                <a:solidFill>
                  <a:schemeClr val="dk1"/>
                </a:solidFill>
              </a:rPr>
              <a:t>abbvie</a:t>
            </a:r>
            <a:r>
              <a:rPr lang="en-US" sz="1100">
                <a:solidFill>
                  <a:schemeClr val="dk1"/>
                </a:solidFill>
              </a:rPr>
              <a:t> e-mail box where as needed.</a:t>
            </a:r>
          </a:p>
          <a:p>
            <a:pPr marL="171450" indent="-171450">
              <a:buFontTx/>
              <a:buChar char="-"/>
            </a:pPr>
            <a:endParaRPr lang="fr-FR" sz="800">
              <a:effectLst/>
            </a:endParaRPr>
          </a:p>
          <a:p>
            <a:pPr algn="l"/>
            <a:endParaRPr lang="fr-FR" sz="1100" b="0" baseline="0"/>
          </a:p>
          <a:p>
            <a:pPr algn="l"/>
            <a:endParaRPr lang="fr-FR" sz="1100" b="0" baseline="0"/>
          </a:p>
        </p:txBody>
      </p:sp>
    </p:spTree>
    <p:extLst>
      <p:ext uri="{BB962C8B-B14F-4D97-AF65-F5344CB8AC3E}">
        <p14:creationId xmlns:p14="http://schemas.microsoft.com/office/powerpoint/2010/main" val="2009126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FF5CC-3DB2-75E0-D44E-9B1BD4C7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Submission</a:t>
            </a:r>
            <a:r>
              <a:rPr lang="fr-FR"/>
              <a:t> to </a:t>
            </a:r>
            <a:r>
              <a:rPr lang="fr-FR" err="1"/>
              <a:t>authorities</a:t>
            </a:r>
            <a:r>
              <a:rPr lang="fr-FR"/>
              <a:t> #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863E50-44C9-159F-251A-9F8B8B95C31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1100" i="0">
              <a:solidFill>
                <a:schemeClr val="tx1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1E33BF-9CA1-40A5-5A21-992A3396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0" y="1671119"/>
            <a:ext cx="9178124" cy="472809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i="0" dirty="0">
                <a:solidFill>
                  <a:schemeClr val="tx1"/>
                </a:solidFill>
              </a:rPr>
              <a:t>GENERAL CONSIDERATIONS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i="0" dirty="0">
                <a:solidFill>
                  <a:schemeClr val="tx1"/>
                </a:solidFill>
              </a:rPr>
              <a:t>- </a:t>
            </a:r>
            <a:r>
              <a:rPr lang="fr-FR" sz="1100" i="0" dirty="0" err="1">
                <a:solidFill>
                  <a:schemeClr val="tx1"/>
                </a:solidFill>
              </a:rPr>
              <a:t>Two</a:t>
            </a:r>
            <a:r>
              <a:rPr lang="fr-FR" sz="1100" i="0" dirty="0">
                <a:solidFill>
                  <a:schemeClr val="tx1"/>
                </a:solidFill>
              </a:rPr>
              <a:t> platforms : IDAHE (</a:t>
            </a:r>
            <a:r>
              <a:rPr lang="fr-FR" sz="1100" i="0" dirty="0" err="1">
                <a:solidFill>
                  <a:schemeClr val="tx1"/>
                </a:solidFill>
              </a:rPr>
              <a:t>physicians</a:t>
            </a:r>
            <a:r>
              <a:rPr lang="fr-FR" sz="1100" i="0" dirty="0">
                <a:solidFill>
                  <a:schemeClr val="tx1"/>
                </a:solidFill>
              </a:rPr>
              <a:t>) and EPS (</a:t>
            </a:r>
            <a:r>
              <a:rPr lang="fr-FR" sz="1100" i="0" dirty="0" err="1">
                <a:solidFill>
                  <a:schemeClr val="tx1"/>
                </a:solidFill>
              </a:rPr>
              <a:t>othe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HCPs</a:t>
            </a:r>
            <a:r>
              <a:rPr lang="fr-FR" sz="1100" i="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i="0" dirty="0">
                <a:solidFill>
                  <a:schemeClr val="tx1"/>
                </a:solidFill>
              </a:rPr>
              <a:t>- For </a:t>
            </a:r>
            <a:r>
              <a:rPr lang="fr-FR" sz="1100" i="0" dirty="0" err="1">
                <a:solidFill>
                  <a:schemeClr val="tx1"/>
                </a:solidFill>
              </a:rPr>
              <a:t>militaries</a:t>
            </a:r>
            <a:r>
              <a:rPr lang="fr-FR" sz="1100" i="0" dirty="0">
                <a:solidFill>
                  <a:schemeClr val="tx1"/>
                </a:solidFill>
              </a:rPr>
              <a:t> : </a:t>
            </a:r>
            <a:r>
              <a:rPr lang="fr-FR" sz="1100" i="0" dirty="0" err="1">
                <a:solidFill>
                  <a:schemeClr val="tx1"/>
                </a:solidFill>
              </a:rPr>
              <a:t>submission</a:t>
            </a:r>
            <a:r>
              <a:rPr lang="fr-FR" sz="1100" i="0" dirty="0">
                <a:solidFill>
                  <a:schemeClr val="tx1"/>
                </a:solidFill>
              </a:rPr>
              <a:t> by Email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i="0" dirty="0">
                <a:solidFill>
                  <a:schemeClr val="tx1"/>
                </a:solidFill>
              </a:rPr>
              <a:t>- </a:t>
            </a:r>
            <a:r>
              <a:rPr lang="fr-FR" sz="1100" i="0" dirty="0" err="1">
                <a:solidFill>
                  <a:schemeClr val="tx1"/>
                </a:solidFill>
              </a:rPr>
              <a:t>other</a:t>
            </a:r>
            <a:r>
              <a:rPr lang="fr-FR" sz="1100" i="0" dirty="0">
                <a:solidFill>
                  <a:schemeClr val="tx1"/>
                </a:solidFill>
              </a:rPr>
              <a:t> subissions can </a:t>
            </a:r>
            <a:r>
              <a:rPr lang="fr-FR" sz="1100" i="0" dirty="0" err="1">
                <a:solidFill>
                  <a:schemeClr val="tx1"/>
                </a:solidFill>
              </a:rPr>
              <a:t>be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done</a:t>
            </a:r>
            <a:r>
              <a:rPr lang="fr-FR" sz="1100" i="0" dirty="0">
                <a:solidFill>
                  <a:schemeClr val="tx1"/>
                </a:solidFill>
              </a:rPr>
              <a:t> by email (</a:t>
            </a:r>
            <a:r>
              <a:rPr lang="fr-FR" sz="1100" i="0" dirty="0" err="1">
                <a:solidFill>
                  <a:schemeClr val="tx1"/>
                </a:solidFill>
              </a:rPr>
              <a:t>monaco</a:t>
            </a:r>
            <a:r>
              <a:rPr lang="fr-FR" sz="1100" i="0" dirty="0">
                <a:solidFill>
                  <a:schemeClr val="tx1"/>
                </a:solidFill>
              </a:rPr>
              <a:t>…)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100" i="0" dirty="0">
                <a:solidFill>
                  <a:schemeClr val="tx1"/>
                </a:solidFill>
              </a:rPr>
              <a:t>- Business </a:t>
            </a:r>
            <a:r>
              <a:rPr lang="fr-FR" sz="1100" i="0" dirty="0" err="1">
                <a:solidFill>
                  <a:schemeClr val="tx1"/>
                </a:solidFill>
              </a:rPr>
              <a:t>rules</a:t>
            </a:r>
            <a:r>
              <a:rPr lang="fr-FR" sz="1100" i="0" dirty="0">
                <a:solidFill>
                  <a:schemeClr val="tx1"/>
                </a:solidFill>
              </a:rPr>
              <a:t> (dates +++)  and </a:t>
            </a:r>
            <a:r>
              <a:rPr lang="fr-FR" sz="1100" i="0" dirty="0" err="1">
                <a:solidFill>
                  <a:schemeClr val="tx1"/>
                </a:solidFill>
              </a:rPr>
              <a:t>submission</a:t>
            </a:r>
            <a:r>
              <a:rPr lang="fr-FR" sz="1100" i="0" dirty="0">
                <a:solidFill>
                  <a:schemeClr val="tx1"/>
                </a:solidFill>
              </a:rPr>
              <a:t> check-list to </a:t>
            </a:r>
            <a:r>
              <a:rPr lang="fr-FR" sz="1100" i="0" dirty="0" err="1">
                <a:solidFill>
                  <a:schemeClr val="tx1"/>
                </a:solidFill>
              </a:rPr>
              <a:t>be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filled</a:t>
            </a:r>
            <a:r>
              <a:rPr lang="fr-FR" sz="1100" i="0" dirty="0">
                <a:solidFill>
                  <a:schemeClr val="tx1"/>
                </a:solidFill>
              </a:rPr>
              <a:t> by UC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UC generate the merged hospitality convention (all hospitality conventions in one PDF) (specific </a:t>
            </a:r>
            <a:r>
              <a:rPr lang="en-US" sz="1100" i="0" dirty="0" err="1">
                <a:solidFill>
                  <a:schemeClr val="tx1"/>
                </a:solidFill>
              </a:rPr>
              <a:t>botton</a:t>
            </a:r>
            <a:r>
              <a:rPr lang="en-US" sz="1100" i="0" dirty="0">
                <a:solidFill>
                  <a:schemeClr val="tx1"/>
                </a:solidFill>
              </a:rPr>
              <a:t>) -&gt; document automatically </a:t>
            </a:r>
            <a:r>
              <a:rPr lang="en-US" sz="1100" i="0" dirty="0" err="1">
                <a:solidFill>
                  <a:schemeClr val="tx1"/>
                </a:solidFill>
              </a:rPr>
              <a:t>recordrded</a:t>
            </a:r>
            <a:r>
              <a:rPr lang="en-US" sz="1100" i="0" dirty="0">
                <a:solidFill>
                  <a:schemeClr val="tx1"/>
                </a:solidFill>
              </a:rPr>
              <a:t> in the activity (consider the option of document automatically generated and available in the activity after signature deadline passed. The </a:t>
            </a:r>
            <a:r>
              <a:rPr lang="en-US" sz="1100" i="0" dirty="0" err="1">
                <a:solidFill>
                  <a:schemeClr val="tx1"/>
                </a:solidFill>
              </a:rPr>
              <a:t>botton</a:t>
            </a:r>
            <a:r>
              <a:rPr lang="en-US" sz="1100" i="0" dirty="0">
                <a:solidFill>
                  <a:schemeClr val="tx1"/>
                </a:solidFill>
              </a:rPr>
              <a:t> remains necessary) and keep the possibility to add PDF and scans of hospitality conventions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UC </a:t>
            </a:r>
            <a:r>
              <a:rPr lang="en-US" sz="1100" i="0" dirty="0" err="1">
                <a:solidFill>
                  <a:schemeClr val="tx1"/>
                </a:solidFill>
              </a:rPr>
              <a:t>deverse</a:t>
            </a:r>
            <a:r>
              <a:rPr lang="en-US" sz="1100" i="0" dirty="0">
                <a:solidFill>
                  <a:schemeClr val="tx1"/>
                </a:solidFill>
              </a:rPr>
              <a:t> data in IDAHE/ EPS through the connector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check </a:t>
            </a:r>
            <a:r>
              <a:rPr lang="en-US" sz="1100" i="0" dirty="0" err="1">
                <a:solidFill>
                  <a:schemeClr val="tx1"/>
                </a:solidFill>
              </a:rPr>
              <a:t>idahe</a:t>
            </a:r>
            <a:r>
              <a:rPr lang="en-US" sz="1100" i="0" dirty="0">
                <a:solidFill>
                  <a:schemeClr val="tx1"/>
                </a:solidFill>
              </a:rPr>
              <a:t> and submit in IDAHE/ EPS 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capture the proof of submission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complete fields related to the submission in the activity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dirty="0">
                <a:solidFill>
                  <a:schemeClr val="tx1"/>
                </a:solidFill>
              </a:rPr>
              <a:t>- submission check-list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fr-FR" sz="1100" i="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i="0" dirty="0">
                <a:solidFill>
                  <a:schemeClr val="tx1"/>
                </a:solidFill>
              </a:rPr>
              <a:t>UC must capture </a:t>
            </a:r>
            <a:r>
              <a:rPr lang="fr-FR" sz="1100" i="0" dirty="0" err="1">
                <a:solidFill>
                  <a:schemeClr val="tx1"/>
                </a:solidFill>
              </a:rPr>
              <a:t>authorities</a:t>
            </a:r>
            <a:r>
              <a:rPr lang="fr-FR" sz="1100" i="0" dirty="0">
                <a:solidFill>
                  <a:schemeClr val="tx1"/>
                </a:solidFill>
              </a:rPr>
              <a:t> feedback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i="0" dirty="0" err="1">
                <a:solidFill>
                  <a:schemeClr val="tx1"/>
                </a:solidFill>
              </a:rPr>
              <a:t>Consider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dynamic</a:t>
            </a:r>
            <a:r>
              <a:rPr lang="fr-FR" sz="1100" i="0" dirty="0">
                <a:solidFill>
                  <a:schemeClr val="tx1"/>
                </a:solidFill>
              </a:rPr>
              <a:t> workflow and business </a:t>
            </a:r>
            <a:r>
              <a:rPr lang="fr-FR" sz="1100" i="0" dirty="0" err="1">
                <a:solidFill>
                  <a:schemeClr val="tx1"/>
                </a:solidFill>
              </a:rPr>
              <a:t>rules</a:t>
            </a:r>
            <a:r>
              <a:rPr lang="fr-FR" sz="1100" i="0" dirty="0">
                <a:solidFill>
                  <a:schemeClr val="tx1"/>
                </a:solidFill>
              </a:rPr>
              <a:t> set up </a:t>
            </a:r>
            <a:r>
              <a:rPr lang="fr-FR" sz="1100" i="0" dirty="0" err="1">
                <a:solidFill>
                  <a:schemeClr val="tx1"/>
                </a:solidFill>
              </a:rPr>
              <a:t>depending</a:t>
            </a:r>
            <a:r>
              <a:rPr lang="fr-FR" sz="1100" i="0" dirty="0">
                <a:solidFill>
                  <a:schemeClr val="tx1"/>
                </a:solidFill>
              </a:rPr>
              <a:t> on the </a:t>
            </a:r>
            <a:r>
              <a:rPr lang="fr-FR" sz="1100" i="0" dirty="0" err="1">
                <a:solidFill>
                  <a:schemeClr val="tx1"/>
                </a:solidFill>
              </a:rPr>
              <a:t>authority</a:t>
            </a:r>
            <a:r>
              <a:rPr lang="fr-FR" sz="1100" i="0" dirty="0">
                <a:solidFill>
                  <a:schemeClr val="tx1"/>
                </a:solidFill>
              </a:rPr>
              <a:t> feedback : </a:t>
            </a:r>
            <a:r>
              <a:rPr lang="fr-FR" sz="1100" i="0" dirty="0" err="1">
                <a:solidFill>
                  <a:schemeClr val="tx1"/>
                </a:solidFill>
              </a:rPr>
              <a:t>add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additional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steps</a:t>
            </a:r>
            <a:r>
              <a:rPr lang="fr-FR" sz="1100" i="0" dirty="0">
                <a:solidFill>
                  <a:schemeClr val="tx1"/>
                </a:solidFill>
              </a:rPr>
              <a:t>, </a:t>
            </a:r>
            <a:r>
              <a:rPr lang="fr-FR" sz="1100" i="0" dirty="0" err="1">
                <a:solidFill>
                  <a:schemeClr val="tx1"/>
                </a:solidFill>
              </a:rPr>
              <a:t>alerts</a:t>
            </a:r>
            <a:r>
              <a:rPr lang="fr-FR" sz="1100" i="0" dirty="0">
                <a:solidFill>
                  <a:schemeClr val="tx1"/>
                </a:solidFill>
              </a:rPr>
              <a:t>, business </a:t>
            </a:r>
            <a:r>
              <a:rPr lang="fr-FR" sz="1100" i="0" dirty="0" err="1">
                <a:solidFill>
                  <a:schemeClr val="tx1"/>
                </a:solidFill>
              </a:rPr>
              <a:t>rules</a:t>
            </a:r>
            <a:r>
              <a:rPr lang="fr-FR" sz="1100" i="0" dirty="0">
                <a:solidFill>
                  <a:schemeClr val="tx1"/>
                </a:solidFill>
              </a:rPr>
              <a:t>, KPI if recommandation refus or demande de complément -&gt; </a:t>
            </a:r>
            <a:r>
              <a:rPr lang="fr-FR" sz="1100" i="0" dirty="0" err="1">
                <a:solidFill>
                  <a:schemeClr val="tx1"/>
                </a:solidFill>
              </a:rPr>
              <a:t>specific</a:t>
            </a:r>
            <a:r>
              <a:rPr lang="fr-FR" sz="1100" i="0" dirty="0">
                <a:solidFill>
                  <a:schemeClr val="tx1"/>
                </a:solidFill>
              </a:rPr>
              <a:t> actions and workflow </a:t>
            </a:r>
            <a:r>
              <a:rPr lang="fr-FR" sz="1100" i="0" dirty="0" err="1">
                <a:solidFill>
                  <a:schemeClr val="tx1"/>
                </a:solidFill>
              </a:rPr>
              <a:t>steps</a:t>
            </a:r>
            <a:r>
              <a:rPr lang="fr-FR" sz="1100" i="0" dirty="0">
                <a:solidFill>
                  <a:schemeClr val="tx1"/>
                </a:solidFill>
              </a:rPr>
              <a:t> must </a:t>
            </a:r>
            <a:r>
              <a:rPr lang="fr-FR" sz="1100" i="0" dirty="0" err="1">
                <a:solidFill>
                  <a:schemeClr val="tx1"/>
                </a:solidFill>
              </a:rPr>
              <a:t>be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generated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depending</a:t>
            </a:r>
            <a:r>
              <a:rPr lang="fr-FR" sz="1100" i="0" dirty="0">
                <a:solidFill>
                  <a:schemeClr val="tx1"/>
                </a:solidFill>
              </a:rPr>
              <a:t> on the </a:t>
            </a:r>
            <a:r>
              <a:rPr lang="fr-FR" sz="1100" i="0" dirty="0" err="1">
                <a:solidFill>
                  <a:schemeClr val="tx1"/>
                </a:solidFill>
              </a:rPr>
              <a:t>autority</a:t>
            </a:r>
            <a:r>
              <a:rPr lang="fr-FR" sz="1100" i="0" dirty="0">
                <a:solidFill>
                  <a:schemeClr val="tx1"/>
                </a:solidFill>
              </a:rPr>
              <a:t> feedback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4E2881-19B8-3B3A-D782-81BA0816C3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939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D0FABC-DEC7-D494-B31E-7AEAE72FA09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fr-FR" err="1"/>
              <a:t>Authorities</a:t>
            </a:r>
            <a:r>
              <a:rPr lang="fr-FR"/>
              <a:t> feedback management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24913A-7DCC-F44F-07D9-0A021380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83510CF-C8E0-6C51-B91B-82BE0A193CB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4CFC7B9-7E31-3B05-53A9-B7C7ADE54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E3E24F7-9B7D-2BBC-241A-83BFE86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09" y="457200"/>
            <a:ext cx="10968919" cy="524998"/>
          </a:xfrm>
        </p:spPr>
        <p:txBody>
          <a:bodyPr/>
          <a:lstStyle/>
          <a:p>
            <a:r>
              <a:rPr lang="fr-FR" err="1"/>
              <a:t>Submission</a:t>
            </a:r>
            <a:r>
              <a:rPr lang="fr-FR"/>
              <a:t> to </a:t>
            </a:r>
            <a:r>
              <a:rPr lang="fr-FR" err="1"/>
              <a:t>authorities</a:t>
            </a:r>
            <a:r>
              <a:rPr lang="fr-FR"/>
              <a:t> # 2</a:t>
            </a:r>
          </a:p>
        </p:txBody>
      </p:sp>
    </p:spTree>
    <p:extLst>
      <p:ext uri="{BB962C8B-B14F-4D97-AF65-F5344CB8AC3E}">
        <p14:creationId xmlns:p14="http://schemas.microsoft.com/office/powerpoint/2010/main" val="3960918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74176-3514-251F-B301-C15D1BB9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Sign</a:t>
            </a:r>
            <a:r>
              <a:rPr lang="fr-FR"/>
              <a:t>-in </a:t>
            </a:r>
            <a:r>
              <a:rPr lang="fr-FR" err="1"/>
              <a:t>sheet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A7BE07-A64F-4087-08DB-A11DC38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8" y="1262743"/>
            <a:ext cx="10842172" cy="3910149"/>
          </a:xfrm>
        </p:spPr>
        <p:txBody>
          <a:bodyPr/>
          <a:lstStyle/>
          <a:p>
            <a:r>
              <a:rPr lang="fr-FR" sz="1100" i="0" dirty="0" err="1">
                <a:solidFill>
                  <a:schemeClr val="tx1"/>
                </a:solidFill>
              </a:rPr>
              <a:t>Initiator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generate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automated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prefilled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attendance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sheet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with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list</a:t>
            </a:r>
            <a:r>
              <a:rPr lang="fr-FR" sz="1100" i="0" dirty="0">
                <a:solidFill>
                  <a:schemeClr val="tx1"/>
                </a:solidFill>
              </a:rPr>
              <a:t> of </a:t>
            </a:r>
            <a:r>
              <a:rPr lang="fr-FR" sz="1100" i="0" dirty="0" err="1">
                <a:solidFill>
                  <a:schemeClr val="tx1"/>
                </a:solidFill>
              </a:rPr>
              <a:t>attendees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who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signed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hopitality</a:t>
            </a:r>
            <a:r>
              <a:rPr lang="fr-FR" sz="1100" i="0" dirty="0">
                <a:solidFill>
                  <a:schemeClr val="tx1"/>
                </a:solidFill>
              </a:rPr>
              <a:t> convention and </a:t>
            </a:r>
            <a:r>
              <a:rPr lang="fr-FR" sz="1100" i="0" dirty="0" err="1">
                <a:solidFill>
                  <a:schemeClr val="tx1"/>
                </a:solidFill>
              </a:rPr>
              <a:t>general</a:t>
            </a:r>
            <a:r>
              <a:rPr lang="fr-FR" sz="1100" i="0" dirty="0">
                <a:solidFill>
                  <a:schemeClr val="tx1"/>
                </a:solidFill>
              </a:rPr>
              <a:t> info of the meeting, </a:t>
            </a:r>
            <a:r>
              <a:rPr lang="fr-FR" sz="1100" i="0" dirty="0" err="1">
                <a:solidFill>
                  <a:schemeClr val="tx1"/>
                </a:solidFill>
              </a:rPr>
              <a:t>using</a:t>
            </a:r>
            <a:r>
              <a:rPr lang="fr-FR" sz="1100" i="0" dirty="0">
                <a:solidFill>
                  <a:schemeClr val="tx1"/>
                </a:solidFill>
              </a:rPr>
              <a:t> a </a:t>
            </a:r>
            <a:r>
              <a:rPr lang="fr-FR" sz="1100" i="0" dirty="0" err="1">
                <a:solidFill>
                  <a:schemeClr val="tx1"/>
                </a:solidFill>
              </a:rPr>
              <a:t>template</a:t>
            </a:r>
            <a:endParaRPr lang="fr-FR" sz="1100" i="0" dirty="0">
              <a:solidFill>
                <a:schemeClr val="tx1"/>
              </a:solidFill>
            </a:endParaRPr>
          </a:p>
          <a:p>
            <a:r>
              <a:rPr lang="fr-FR" sz="1100" b="1" i="0" dirty="0">
                <a:solidFill>
                  <a:schemeClr val="tx1"/>
                </a:solidFill>
              </a:rPr>
              <a:t>Option 1 : on line signature in the </a:t>
            </a:r>
            <a:r>
              <a:rPr lang="fr-FR" sz="1100" b="1" i="0" dirty="0" err="1">
                <a:solidFill>
                  <a:schemeClr val="tx1"/>
                </a:solidFill>
              </a:rPr>
              <a:t>tool</a:t>
            </a:r>
            <a:r>
              <a:rPr lang="fr-FR" sz="1100" b="1" i="0" dirty="0">
                <a:solidFill>
                  <a:schemeClr val="tx1"/>
                </a:solidFill>
              </a:rPr>
              <a:t>/</a:t>
            </a:r>
            <a:r>
              <a:rPr lang="fr-FR" sz="1100" b="1" i="0" dirty="0" err="1">
                <a:solidFill>
                  <a:schemeClr val="tx1"/>
                </a:solidFill>
              </a:rPr>
              <a:t>connected</a:t>
            </a:r>
            <a:r>
              <a:rPr lang="fr-FR" sz="1100" b="1" i="0" dirty="0">
                <a:solidFill>
                  <a:schemeClr val="tx1"/>
                </a:solidFill>
              </a:rPr>
              <a:t> to the </a:t>
            </a:r>
            <a:r>
              <a:rPr lang="fr-FR" sz="1100" b="1" i="0" dirty="0" err="1">
                <a:solidFill>
                  <a:schemeClr val="tx1"/>
                </a:solidFill>
              </a:rPr>
              <a:t>tool</a:t>
            </a:r>
            <a:r>
              <a:rPr lang="fr-FR" sz="1100" b="1" i="0" dirty="0">
                <a:solidFill>
                  <a:schemeClr val="tx1"/>
                </a:solidFill>
              </a:rPr>
              <a:t> </a:t>
            </a:r>
            <a:r>
              <a:rPr lang="fr-FR" sz="1100" i="0" dirty="0">
                <a:solidFill>
                  <a:schemeClr val="tx1"/>
                </a:solidFill>
              </a:rPr>
              <a:t>: </a:t>
            </a:r>
            <a:r>
              <a:rPr lang="fr-FR" sz="1100" i="0" dirty="0" err="1">
                <a:solidFill>
                  <a:schemeClr val="tx1"/>
                </a:solidFill>
              </a:rPr>
              <a:t>through</a:t>
            </a:r>
            <a:r>
              <a:rPr lang="fr-FR" sz="1100" i="0" dirty="0">
                <a:solidFill>
                  <a:schemeClr val="tx1"/>
                </a:solidFill>
              </a:rPr>
              <a:t> the web portal or  </a:t>
            </a:r>
            <a:r>
              <a:rPr lang="fr-FR" sz="1100" i="0" dirty="0" err="1">
                <a:solidFill>
                  <a:schemeClr val="tx1"/>
                </a:solidFill>
              </a:rPr>
              <a:t>with</a:t>
            </a:r>
            <a:r>
              <a:rPr lang="fr-FR" sz="1100" i="0" dirty="0">
                <a:solidFill>
                  <a:schemeClr val="tx1"/>
                </a:solidFill>
              </a:rPr>
              <a:t> 3d code and </a:t>
            </a:r>
            <a:r>
              <a:rPr lang="fr-FR" sz="1100" i="0" dirty="0" err="1">
                <a:solidFill>
                  <a:schemeClr val="tx1"/>
                </a:solidFill>
              </a:rPr>
              <a:t>amail</a:t>
            </a:r>
            <a:r>
              <a:rPr lang="fr-FR" sz="1100" i="0" dirty="0">
                <a:solidFill>
                  <a:schemeClr val="tx1"/>
                </a:solidFill>
              </a:rPr>
              <a:t> of HCP (for authentification) or signature </a:t>
            </a:r>
            <a:r>
              <a:rPr lang="fr-FR" sz="1100" i="0" dirty="0" err="1">
                <a:solidFill>
                  <a:schemeClr val="tx1"/>
                </a:solidFill>
              </a:rPr>
              <a:t>with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adobesign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using</a:t>
            </a:r>
            <a:r>
              <a:rPr lang="fr-FR" sz="1100" i="0" dirty="0">
                <a:solidFill>
                  <a:schemeClr val="tx1"/>
                </a:solidFill>
              </a:rPr>
              <a:t> simple authentification.</a:t>
            </a:r>
          </a:p>
          <a:p>
            <a:r>
              <a:rPr lang="fr-FR" sz="1100" i="0" dirty="0">
                <a:solidFill>
                  <a:schemeClr val="tx1"/>
                </a:solidFill>
              </a:rPr>
              <a:t>The on line </a:t>
            </a:r>
            <a:r>
              <a:rPr lang="fr-FR" sz="1100" i="0" dirty="0" err="1">
                <a:solidFill>
                  <a:schemeClr val="tx1"/>
                </a:solidFill>
              </a:rPr>
              <a:t>signed</a:t>
            </a:r>
            <a:r>
              <a:rPr lang="fr-FR" sz="1100" i="0" dirty="0">
                <a:solidFill>
                  <a:schemeClr val="tx1"/>
                </a:solidFill>
              </a:rPr>
              <a:t> document </a:t>
            </a:r>
            <a:r>
              <a:rPr lang="fr-FR" sz="1100" i="0" dirty="0" err="1">
                <a:solidFill>
                  <a:schemeClr val="tx1"/>
                </a:solidFill>
              </a:rPr>
              <a:t>is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automatically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recorded</a:t>
            </a:r>
            <a:r>
              <a:rPr lang="fr-FR" sz="1100" i="0" dirty="0">
                <a:solidFill>
                  <a:schemeClr val="tx1"/>
                </a:solidFill>
              </a:rPr>
              <a:t> in the </a:t>
            </a:r>
            <a:r>
              <a:rPr lang="fr-FR" sz="1100" i="0" dirty="0" err="1">
                <a:solidFill>
                  <a:schemeClr val="tx1"/>
                </a:solidFill>
              </a:rPr>
              <a:t>activity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u="sng" dirty="0">
                <a:solidFill>
                  <a:schemeClr val="tx1"/>
                </a:solidFill>
              </a:rPr>
              <a:t>and the speakers </a:t>
            </a:r>
            <a:r>
              <a:rPr lang="fr-FR" sz="1100" i="0" u="sng" dirty="0" err="1">
                <a:solidFill>
                  <a:schemeClr val="tx1"/>
                </a:solidFill>
              </a:rPr>
              <a:t>contract</a:t>
            </a:r>
            <a:r>
              <a:rPr lang="fr-FR" sz="1100" i="0" u="sng" dirty="0">
                <a:solidFill>
                  <a:schemeClr val="tx1"/>
                </a:solidFill>
              </a:rPr>
              <a:t>, the proof of signature can </a:t>
            </a:r>
            <a:r>
              <a:rPr lang="fr-FR" sz="1100" i="0" u="sng" dirty="0" err="1">
                <a:solidFill>
                  <a:schemeClr val="tx1"/>
                </a:solidFill>
              </a:rPr>
              <a:t>be</a:t>
            </a:r>
            <a:r>
              <a:rPr lang="fr-FR" sz="1100" i="0" u="sng" dirty="0">
                <a:solidFill>
                  <a:schemeClr val="tx1"/>
                </a:solidFill>
              </a:rPr>
              <a:t> </a:t>
            </a:r>
            <a:r>
              <a:rPr lang="fr-FR" sz="1100" i="0" u="sng" dirty="0" err="1">
                <a:solidFill>
                  <a:schemeClr val="tx1"/>
                </a:solidFill>
              </a:rPr>
              <a:t>visualized</a:t>
            </a:r>
            <a:r>
              <a:rPr lang="fr-FR" sz="1100" i="0" u="sng" dirty="0">
                <a:solidFill>
                  <a:schemeClr val="tx1"/>
                </a:solidFill>
              </a:rPr>
              <a:t> </a:t>
            </a:r>
            <a:r>
              <a:rPr lang="fr-FR" sz="1100" i="0" u="sng" dirty="0" err="1">
                <a:solidFill>
                  <a:schemeClr val="tx1"/>
                </a:solidFill>
              </a:rPr>
              <a:t>from</a:t>
            </a:r>
            <a:r>
              <a:rPr lang="fr-FR" sz="1100" i="0" u="sng" dirty="0">
                <a:solidFill>
                  <a:schemeClr val="tx1"/>
                </a:solidFill>
              </a:rPr>
              <a:t> speakers’ </a:t>
            </a:r>
            <a:r>
              <a:rPr lang="fr-FR" sz="1100" i="0" u="sng" dirty="0" err="1">
                <a:solidFill>
                  <a:schemeClr val="tx1"/>
                </a:solidFill>
              </a:rPr>
              <a:t>contract</a:t>
            </a:r>
            <a:r>
              <a:rPr lang="fr-FR" sz="1100" i="0" u="sng" dirty="0">
                <a:solidFill>
                  <a:schemeClr val="tx1"/>
                </a:solidFill>
              </a:rPr>
              <a:t> </a:t>
            </a:r>
            <a:r>
              <a:rPr lang="fr-FR" sz="1100" i="0" u="sng" dirty="0" err="1">
                <a:solidFill>
                  <a:schemeClr val="tx1"/>
                </a:solidFill>
              </a:rPr>
              <a:t>activities</a:t>
            </a:r>
            <a:r>
              <a:rPr lang="fr-FR" sz="1100" i="0" u="sng" dirty="0">
                <a:solidFill>
                  <a:schemeClr val="tx1"/>
                </a:solidFill>
              </a:rPr>
              <a:t> </a:t>
            </a:r>
          </a:p>
          <a:p>
            <a:r>
              <a:rPr lang="fr-FR" sz="1100" i="0" dirty="0">
                <a:solidFill>
                  <a:schemeClr val="tx1"/>
                </a:solidFill>
              </a:rPr>
              <a:t>The on line signature of HCP </a:t>
            </a:r>
            <a:r>
              <a:rPr lang="fr-FR" sz="1100" i="0" dirty="0" err="1">
                <a:solidFill>
                  <a:schemeClr val="tx1"/>
                </a:solidFill>
              </a:rPr>
              <a:t>automatically</a:t>
            </a:r>
            <a:r>
              <a:rPr lang="fr-FR" sz="1100" i="0" dirty="0">
                <a:solidFill>
                  <a:schemeClr val="tx1"/>
                </a:solidFill>
              </a:rPr>
              <a:t> changes the </a:t>
            </a:r>
            <a:r>
              <a:rPr lang="fr-FR" sz="1100" i="0" dirty="0" err="1">
                <a:solidFill>
                  <a:schemeClr val="tx1"/>
                </a:solidFill>
              </a:rPr>
              <a:t>status</a:t>
            </a:r>
            <a:r>
              <a:rPr lang="fr-FR" sz="1100" i="0" dirty="0">
                <a:solidFill>
                  <a:schemeClr val="tx1"/>
                </a:solidFill>
              </a:rPr>
              <a:t> of HCP to </a:t>
            </a:r>
            <a:r>
              <a:rPr lang="fr-FR" sz="1100" b="0" baseline="0" dirty="0">
                <a:solidFill>
                  <a:srgbClr val="FF0000"/>
                </a:solidFill>
              </a:rPr>
              <a:t>présent/ présent sans hospitalité/</a:t>
            </a:r>
            <a:endParaRPr lang="fr-FR" sz="1100" i="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fr-FR" sz="1100" i="0" dirty="0">
                <a:solidFill>
                  <a:schemeClr val="tx1"/>
                </a:solidFill>
              </a:rPr>
              <a:t>The </a:t>
            </a:r>
            <a:r>
              <a:rPr lang="fr-FR" sz="1100" i="0" dirty="0" err="1">
                <a:solidFill>
                  <a:schemeClr val="tx1"/>
                </a:solidFill>
              </a:rPr>
              <a:t>color</a:t>
            </a:r>
            <a:r>
              <a:rPr lang="fr-FR" sz="1100" i="0" dirty="0">
                <a:solidFill>
                  <a:schemeClr val="tx1"/>
                </a:solidFill>
              </a:rPr>
              <a:t> code of HCP </a:t>
            </a:r>
            <a:r>
              <a:rPr lang="fr-FR" sz="1100" i="0" dirty="0" err="1">
                <a:solidFill>
                  <a:schemeClr val="tx1"/>
                </a:solidFill>
              </a:rPr>
              <a:t>lines</a:t>
            </a:r>
            <a:r>
              <a:rPr lang="fr-FR" sz="1100" i="0" dirty="0">
                <a:solidFill>
                  <a:schemeClr val="tx1"/>
                </a:solidFill>
              </a:rPr>
              <a:t> change </a:t>
            </a:r>
            <a:r>
              <a:rPr lang="fr-FR" sz="1100" i="0" dirty="0" err="1">
                <a:solidFill>
                  <a:schemeClr val="tx1"/>
                </a:solidFill>
              </a:rPr>
              <a:t>after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event</a:t>
            </a:r>
            <a:r>
              <a:rPr lang="fr-FR" sz="1100" i="0" dirty="0">
                <a:solidFill>
                  <a:schemeClr val="tx1"/>
                </a:solidFill>
              </a:rPr>
              <a:t> and </a:t>
            </a:r>
            <a:r>
              <a:rPr lang="fr-FR" sz="1100" i="0" dirty="0" err="1">
                <a:solidFill>
                  <a:schemeClr val="tx1"/>
                </a:solidFill>
              </a:rPr>
              <a:t>allows</a:t>
            </a:r>
            <a:r>
              <a:rPr lang="fr-FR" sz="1100" i="0" dirty="0">
                <a:solidFill>
                  <a:schemeClr val="tx1"/>
                </a:solidFill>
              </a:rPr>
              <a:t> to flag </a:t>
            </a:r>
            <a:r>
              <a:rPr lang="fr-FR" sz="1100" i="0" dirty="0" err="1">
                <a:solidFill>
                  <a:schemeClr val="tx1"/>
                </a:solidFill>
              </a:rPr>
              <a:t>confirmed</a:t>
            </a:r>
            <a:r>
              <a:rPr lang="fr-FR" sz="1100" i="0" dirty="0">
                <a:solidFill>
                  <a:schemeClr val="tx1"/>
                </a:solidFill>
              </a:rPr>
              <a:t> HCP </a:t>
            </a:r>
            <a:r>
              <a:rPr lang="fr-FR" sz="1100" i="0" dirty="0" err="1">
                <a:solidFill>
                  <a:schemeClr val="tx1"/>
                </a:solidFill>
              </a:rPr>
              <a:t>who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didn’t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sign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their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attendance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sheet</a:t>
            </a:r>
            <a:r>
              <a:rPr lang="fr-FR" sz="1100" i="0" dirty="0">
                <a:solidFill>
                  <a:schemeClr val="tx1"/>
                </a:solidFill>
              </a:rPr>
              <a:t>. The </a:t>
            </a:r>
            <a:r>
              <a:rPr lang="fr-FR" sz="1100" i="0" dirty="0" err="1">
                <a:solidFill>
                  <a:schemeClr val="tx1"/>
                </a:solidFill>
              </a:rPr>
              <a:t>initiator</a:t>
            </a:r>
            <a:r>
              <a:rPr lang="fr-FR" sz="1100" i="0" dirty="0">
                <a:solidFill>
                  <a:schemeClr val="tx1"/>
                </a:solidFill>
              </a:rPr>
              <a:t> must </a:t>
            </a:r>
            <a:r>
              <a:rPr lang="fr-FR" sz="1100" i="0" dirty="0" err="1">
                <a:solidFill>
                  <a:schemeClr val="tx1"/>
                </a:solidFill>
              </a:rPr>
              <a:t>turn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manually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status</a:t>
            </a:r>
            <a:r>
              <a:rPr lang="fr-FR" sz="1100" i="0" dirty="0">
                <a:solidFill>
                  <a:schemeClr val="tx1"/>
                </a:solidFill>
              </a:rPr>
              <a:t> to </a:t>
            </a:r>
            <a:r>
              <a:rPr lang="fr-FR" sz="1100" b="0" baseline="0" dirty="0">
                <a:solidFill>
                  <a:schemeClr val="tx1"/>
                </a:solidFill>
              </a:rPr>
              <a:t>absent/ absent facturé if </a:t>
            </a:r>
            <a:r>
              <a:rPr lang="fr-FR" sz="1100" b="0" baseline="0" dirty="0" err="1">
                <a:solidFill>
                  <a:schemeClr val="tx1"/>
                </a:solidFill>
              </a:rPr>
              <a:t>it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was</a:t>
            </a:r>
            <a:r>
              <a:rPr lang="fr-FR" sz="1100" b="0" baseline="0" dirty="0">
                <a:solidFill>
                  <a:schemeClr val="tx1"/>
                </a:solidFill>
              </a:rPr>
              <a:t> the case or </a:t>
            </a:r>
            <a:r>
              <a:rPr lang="fr-FR" sz="1100" b="0" baseline="0" dirty="0" err="1">
                <a:solidFill>
                  <a:schemeClr val="tx1"/>
                </a:solidFill>
              </a:rPr>
              <a:t>send</a:t>
            </a:r>
            <a:r>
              <a:rPr lang="fr-FR" sz="1100" b="0" baseline="0" dirty="0">
                <a:solidFill>
                  <a:schemeClr val="tx1"/>
                </a:solidFill>
              </a:rPr>
              <a:t> a </a:t>
            </a:r>
            <a:r>
              <a:rPr lang="fr-FR" sz="1100" b="0" baseline="0" dirty="0" err="1">
                <a:solidFill>
                  <a:schemeClr val="tx1"/>
                </a:solidFill>
              </a:rPr>
              <a:t>reminder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only</a:t>
            </a:r>
            <a:r>
              <a:rPr lang="fr-FR" sz="1100" b="0" baseline="0" dirty="0">
                <a:solidFill>
                  <a:schemeClr val="tx1"/>
                </a:solidFill>
              </a:rPr>
              <a:t> to HCP </a:t>
            </a:r>
            <a:r>
              <a:rPr lang="fr-FR" sz="1100" b="0" baseline="0" dirty="0" err="1">
                <a:solidFill>
                  <a:schemeClr val="tx1"/>
                </a:solidFill>
              </a:rPr>
              <a:t>who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was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present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didn’t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sign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his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attendance</a:t>
            </a:r>
            <a:r>
              <a:rPr lang="fr-FR" sz="1100" b="0" baseline="0" dirty="0">
                <a:solidFill>
                  <a:schemeClr val="tx1"/>
                </a:solidFill>
              </a:rPr>
              <a:t> </a:t>
            </a:r>
            <a:r>
              <a:rPr lang="fr-FR" sz="1100" b="0" baseline="0" dirty="0" err="1">
                <a:solidFill>
                  <a:schemeClr val="tx1"/>
                </a:solidFill>
              </a:rPr>
              <a:t>sheet</a:t>
            </a:r>
            <a:endParaRPr lang="fr-FR" sz="1100" b="0" baseline="0" dirty="0">
              <a:solidFill>
                <a:schemeClr val="tx1"/>
              </a:solidFill>
            </a:endParaRPr>
          </a:p>
          <a:p>
            <a:pPr>
              <a:buNone/>
            </a:pPr>
            <a:endParaRPr lang="fr-FR" sz="11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fr-FR" sz="1100" b="1" i="0" dirty="0">
                <a:solidFill>
                  <a:schemeClr val="tx1"/>
                </a:solidFill>
              </a:rPr>
              <a:t>Option 2 :  signature out of the system</a:t>
            </a:r>
          </a:p>
          <a:p>
            <a:pPr marL="171450" indent="-171450">
              <a:buFontTx/>
              <a:buChar char="-"/>
            </a:pPr>
            <a:r>
              <a:rPr lang="fr-FR" sz="1100" i="0" dirty="0" err="1">
                <a:solidFill>
                  <a:schemeClr val="tx1"/>
                </a:solidFill>
              </a:rPr>
              <a:t>Specific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link</a:t>
            </a:r>
            <a:r>
              <a:rPr lang="fr-FR" sz="1100" i="0" dirty="0">
                <a:solidFill>
                  <a:schemeClr val="tx1"/>
                </a:solidFill>
              </a:rPr>
              <a:t> to </a:t>
            </a:r>
            <a:r>
              <a:rPr lang="fr-FR" sz="1100" i="0" dirty="0" err="1">
                <a:solidFill>
                  <a:schemeClr val="tx1"/>
                </a:solidFill>
              </a:rPr>
              <a:t>upload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signed</a:t>
            </a:r>
            <a:r>
              <a:rPr lang="fr-FR" sz="1100" i="0" dirty="0">
                <a:solidFill>
                  <a:schemeClr val="tx1"/>
                </a:solidFill>
              </a:rPr>
              <a:t> document. The </a:t>
            </a:r>
            <a:r>
              <a:rPr lang="fr-FR" sz="1100" i="0" dirty="0" err="1">
                <a:solidFill>
                  <a:schemeClr val="tx1"/>
                </a:solidFill>
              </a:rPr>
              <a:t>uploaded</a:t>
            </a:r>
            <a:r>
              <a:rPr lang="fr-FR" sz="1100" i="0" dirty="0">
                <a:solidFill>
                  <a:schemeClr val="tx1"/>
                </a:solidFill>
              </a:rPr>
              <a:t> document </a:t>
            </a:r>
            <a:r>
              <a:rPr lang="fr-FR" sz="1100" i="0" dirty="0" err="1">
                <a:solidFill>
                  <a:schemeClr val="tx1"/>
                </a:solidFill>
              </a:rPr>
              <a:t>is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automatically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linked</a:t>
            </a:r>
            <a:r>
              <a:rPr lang="fr-FR" sz="1100" i="0" dirty="0">
                <a:solidFill>
                  <a:schemeClr val="tx1"/>
                </a:solidFill>
              </a:rPr>
              <a:t> to the </a:t>
            </a:r>
            <a:r>
              <a:rPr lang="fr-FR" sz="1100" i="0" dirty="0" err="1">
                <a:solidFill>
                  <a:schemeClr val="tx1"/>
                </a:solidFill>
              </a:rPr>
              <a:t>contract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activity</a:t>
            </a:r>
            <a:r>
              <a:rPr lang="fr-FR" sz="1100" i="0" dirty="0">
                <a:solidFill>
                  <a:schemeClr val="tx1"/>
                </a:solidFill>
              </a:rPr>
              <a:t> and can </a:t>
            </a:r>
            <a:r>
              <a:rPr lang="fr-FR" sz="1100" i="0" dirty="0" err="1">
                <a:solidFill>
                  <a:schemeClr val="tx1"/>
                </a:solidFill>
              </a:rPr>
              <a:t>be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opened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from</a:t>
            </a:r>
            <a:r>
              <a:rPr lang="fr-FR" sz="1100" i="0" dirty="0">
                <a:solidFill>
                  <a:schemeClr val="tx1"/>
                </a:solidFill>
              </a:rPr>
              <a:t> the </a:t>
            </a:r>
            <a:r>
              <a:rPr lang="fr-FR" sz="1100" i="0" dirty="0" err="1">
                <a:solidFill>
                  <a:schemeClr val="tx1"/>
                </a:solidFill>
              </a:rPr>
              <a:t>contract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activity</a:t>
            </a:r>
            <a:r>
              <a:rPr lang="fr-FR" sz="1100" i="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fr-FR" sz="1100" i="0" dirty="0" err="1">
                <a:solidFill>
                  <a:schemeClr val="tx1"/>
                </a:solidFill>
              </a:rPr>
              <a:t>Initiator</a:t>
            </a:r>
            <a:r>
              <a:rPr lang="fr-FR" sz="1100" i="0" dirty="0">
                <a:solidFill>
                  <a:schemeClr val="tx1"/>
                </a:solidFill>
              </a:rPr>
              <a:t> </a:t>
            </a:r>
            <a:r>
              <a:rPr lang="fr-FR" sz="1100" i="0" dirty="0" err="1">
                <a:solidFill>
                  <a:schemeClr val="tx1"/>
                </a:solidFill>
              </a:rPr>
              <a:t>will</a:t>
            </a:r>
            <a:r>
              <a:rPr lang="fr-FR" sz="1100" i="0" dirty="0">
                <a:solidFill>
                  <a:schemeClr val="tx1"/>
                </a:solidFill>
              </a:rPr>
              <a:t> have to change </a:t>
            </a:r>
            <a:r>
              <a:rPr lang="fr-FR" sz="1100" i="0" dirty="0" err="1">
                <a:solidFill>
                  <a:schemeClr val="tx1"/>
                </a:solidFill>
              </a:rPr>
              <a:t>manually</a:t>
            </a:r>
            <a:r>
              <a:rPr lang="fr-FR" sz="1100" i="0" dirty="0">
                <a:solidFill>
                  <a:schemeClr val="tx1"/>
                </a:solidFill>
              </a:rPr>
              <a:t> Post </a:t>
            </a:r>
            <a:r>
              <a:rPr lang="fr-FR" sz="1100" i="0" dirty="0" err="1">
                <a:solidFill>
                  <a:schemeClr val="tx1"/>
                </a:solidFill>
              </a:rPr>
              <a:t>event</a:t>
            </a:r>
            <a:r>
              <a:rPr lang="fr-FR" sz="1100" i="0" dirty="0">
                <a:solidFill>
                  <a:schemeClr val="tx1"/>
                </a:solidFill>
              </a:rPr>
              <a:t> HCP </a:t>
            </a:r>
            <a:r>
              <a:rPr lang="fr-FR" sz="1100" i="0" dirty="0" err="1">
                <a:solidFill>
                  <a:schemeClr val="tx1"/>
                </a:solidFill>
              </a:rPr>
              <a:t>status</a:t>
            </a:r>
            <a:endParaRPr lang="fr-FR" sz="1100" i="0" dirty="0">
              <a:solidFill>
                <a:schemeClr val="tx1"/>
              </a:solidFill>
            </a:endParaRPr>
          </a:p>
          <a:p>
            <a:pPr>
              <a:buNone/>
            </a:pPr>
            <a:endParaRPr lang="fr-FR" sz="1100" b="1" i="0" dirty="0">
              <a:solidFill>
                <a:schemeClr val="tx1"/>
              </a:solidFill>
            </a:endParaRPr>
          </a:p>
          <a:p>
            <a:pPr>
              <a:buNone/>
            </a:pPr>
            <a:endParaRPr lang="fr-FR" sz="1100" b="1" i="0" dirty="0">
              <a:solidFill>
                <a:schemeClr val="tx1"/>
              </a:solidFill>
            </a:endParaRPr>
          </a:p>
          <a:p>
            <a:pPr>
              <a:buNone/>
            </a:pPr>
            <a:endParaRPr lang="fr-FR" sz="1100" i="0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04515F7-D319-F365-3B4B-25E54C0FD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062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B53645-FFE4-60C6-B4EB-A1923EF2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Check-lists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89EF89-7709-4366-D3F9-E5D70822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1339897"/>
            <a:ext cx="11259474" cy="43321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Check-lists for main WF </a:t>
            </a:r>
            <a:r>
              <a:rPr lang="fr-FR" i="0" err="1">
                <a:solidFill>
                  <a:schemeClr val="tx1"/>
                </a:solidFill>
              </a:rPr>
              <a:t>steps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with</a:t>
            </a:r>
            <a:r>
              <a:rPr lang="fr-FR" i="0">
                <a:solidFill>
                  <a:schemeClr val="tx1"/>
                </a:solidFill>
              </a:rPr>
              <a:t> check box for main </a:t>
            </a:r>
            <a:r>
              <a:rPr lang="fr-FR" i="0" err="1">
                <a:solidFill>
                  <a:schemeClr val="tx1"/>
                </a:solidFill>
              </a:rPr>
              <a:t>considerations</a:t>
            </a:r>
            <a:r>
              <a:rPr lang="fr-FR" i="0">
                <a:solidFill>
                  <a:schemeClr val="tx1"/>
                </a:solidFill>
              </a:rPr>
              <a:t>/ checks/ certifications : initiation / </a:t>
            </a:r>
            <a:r>
              <a:rPr lang="fr-FR" i="0" err="1">
                <a:solidFill>
                  <a:schemeClr val="tx1"/>
                </a:solidFill>
              </a:rPr>
              <a:t>approval</a:t>
            </a:r>
            <a:r>
              <a:rPr lang="fr-FR" i="0">
                <a:solidFill>
                  <a:schemeClr val="tx1"/>
                </a:solidFill>
              </a:rPr>
              <a:t>/ UC checks/ </a:t>
            </a:r>
            <a:r>
              <a:rPr lang="fr-FR" i="0" err="1">
                <a:solidFill>
                  <a:schemeClr val="tx1"/>
                </a:solidFill>
              </a:rPr>
              <a:t>closure</a:t>
            </a:r>
            <a:endParaRPr lang="fr-FR" i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Sentences and </a:t>
            </a:r>
            <a:r>
              <a:rPr lang="fr-FR" i="0" err="1">
                <a:solidFill>
                  <a:schemeClr val="tx1"/>
                </a:solidFill>
              </a:rPr>
              <a:t>number</a:t>
            </a:r>
            <a:r>
              <a:rPr lang="fr-FR" i="0">
                <a:solidFill>
                  <a:schemeClr val="tx1"/>
                </a:solidFill>
              </a:rPr>
              <a:t> can </a:t>
            </a:r>
            <a:r>
              <a:rPr lang="fr-FR" i="0" err="1">
                <a:solidFill>
                  <a:schemeClr val="tx1"/>
                </a:solidFill>
              </a:rPr>
              <a:t>be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updated</a:t>
            </a:r>
            <a:r>
              <a:rPr lang="fr-FR" i="0">
                <a:solidFill>
                  <a:schemeClr val="tx1"/>
                </a:solidFill>
              </a:rPr>
              <a:t> by admin </a:t>
            </a:r>
            <a:r>
              <a:rPr lang="fr-FR" i="0" err="1">
                <a:solidFill>
                  <a:schemeClr val="tx1"/>
                </a:solidFill>
              </a:rPr>
              <a:t>rule</a:t>
            </a:r>
            <a:endParaRPr lang="fr-FR" i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err="1">
                <a:solidFill>
                  <a:schemeClr val="tx1"/>
                </a:solidFill>
              </a:rPr>
              <a:t>Some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filds</a:t>
            </a:r>
            <a:r>
              <a:rPr lang="fr-FR" i="0">
                <a:solidFill>
                  <a:schemeClr val="tx1"/>
                </a:solidFill>
              </a:rPr>
              <a:t> if not </a:t>
            </a:r>
            <a:r>
              <a:rPr lang="fr-FR" i="0" err="1">
                <a:solidFill>
                  <a:schemeClr val="tx1"/>
                </a:solidFill>
              </a:rPr>
              <a:t>checked</a:t>
            </a:r>
            <a:r>
              <a:rPr lang="fr-FR" i="0">
                <a:solidFill>
                  <a:schemeClr val="tx1"/>
                </a:solidFill>
              </a:rPr>
              <a:t> blocks the move to </a:t>
            </a:r>
            <a:r>
              <a:rPr lang="fr-FR" i="0" err="1">
                <a:solidFill>
                  <a:schemeClr val="tx1"/>
                </a:solidFill>
              </a:rPr>
              <a:t>next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step</a:t>
            </a:r>
            <a:r>
              <a:rPr lang="fr-FR" i="0">
                <a:solidFill>
                  <a:schemeClr val="tx1"/>
                </a:solidFill>
              </a:rPr>
              <a:t>. </a:t>
            </a:r>
            <a:r>
              <a:rPr lang="fr-FR" i="0" err="1">
                <a:solidFill>
                  <a:schemeClr val="tx1"/>
                </a:solidFill>
              </a:rPr>
              <a:t>Only</a:t>
            </a:r>
            <a:r>
              <a:rPr lang="fr-FR" i="0">
                <a:solidFill>
                  <a:schemeClr val="tx1"/>
                </a:solidFill>
              </a:rPr>
              <a:t> Admin can force </a:t>
            </a:r>
            <a:r>
              <a:rPr lang="fr-FR" i="0" err="1">
                <a:solidFill>
                  <a:schemeClr val="tx1"/>
                </a:solidFill>
              </a:rPr>
              <a:t>after</a:t>
            </a:r>
            <a:r>
              <a:rPr lang="fr-FR" i="0">
                <a:solidFill>
                  <a:schemeClr val="tx1"/>
                </a:solidFill>
              </a:rPr>
              <a:t> a comment </a:t>
            </a:r>
            <a:r>
              <a:rPr lang="fr-FR" i="0" err="1">
                <a:solidFill>
                  <a:schemeClr val="tx1"/>
                </a:solidFill>
              </a:rPr>
              <a:t>completed</a:t>
            </a:r>
            <a:r>
              <a:rPr lang="fr-FR" i="0">
                <a:solidFill>
                  <a:schemeClr val="tx1"/>
                </a:solidFill>
              </a:rPr>
              <a:t> by the </a:t>
            </a:r>
            <a:r>
              <a:rPr lang="fr-FR" i="0" err="1">
                <a:solidFill>
                  <a:schemeClr val="tx1"/>
                </a:solidFill>
              </a:rPr>
              <a:t>implicated</a:t>
            </a:r>
            <a:r>
              <a:rPr lang="fr-FR" i="0">
                <a:solidFill>
                  <a:schemeClr val="tx1"/>
                </a:solidFill>
              </a:rPr>
              <a:t> rôle and admin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i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8C51E3B-2F17-31B0-2FBA-4570E29479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409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DE3AA-5E1F-A9F7-E69F-EE49D01F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Reimboursment</a:t>
            </a:r>
            <a:r>
              <a:rPr lang="fr-FR"/>
              <a:t> </a:t>
            </a:r>
            <a:r>
              <a:rPr lang="fr-FR" err="1"/>
              <a:t>request</a:t>
            </a:r>
            <a:r>
              <a:rPr lang="fr-FR"/>
              <a:t> by HCP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C4EA96-7621-230C-4080-2CD8B42F3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1232627"/>
            <a:ext cx="10554080" cy="474145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dirty="0" err="1">
                <a:solidFill>
                  <a:schemeClr val="tx1"/>
                </a:solidFill>
              </a:rPr>
              <a:t>Reimboursment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requests</a:t>
            </a:r>
            <a:r>
              <a:rPr lang="fr-FR" i="0" dirty="0">
                <a:solidFill>
                  <a:schemeClr val="tx1"/>
                </a:solidFill>
              </a:rPr>
              <a:t> are </a:t>
            </a:r>
            <a:r>
              <a:rPr lang="fr-FR" i="0" dirty="0" err="1">
                <a:solidFill>
                  <a:schemeClr val="tx1"/>
                </a:solidFill>
              </a:rPr>
              <a:t>created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from</a:t>
            </a:r>
            <a:r>
              <a:rPr lang="fr-FR" i="0" dirty="0">
                <a:solidFill>
                  <a:schemeClr val="tx1"/>
                </a:solidFill>
              </a:rPr>
              <a:t> the HCP web portal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dirty="0" err="1">
                <a:solidFill>
                  <a:schemeClr val="tx1"/>
                </a:solidFill>
              </a:rPr>
              <a:t>Relevent</a:t>
            </a:r>
            <a:r>
              <a:rPr lang="fr-FR" i="0" dirty="0">
                <a:solidFill>
                  <a:schemeClr val="tx1"/>
                </a:solidFill>
              </a:rPr>
              <a:t> data </a:t>
            </a:r>
            <a:r>
              <a:rPr lang="fr-FR" i="0" dirty="0" err="1">
                <a:solidFill>
                  <a:schemeClr val="tx1"/>
                </a:solidFill>
              </a:rPr>
              <a:t>is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migrated</a:t>
            </a:r>
            <a:r>
              <a:rPr lang="fr-FR" i="0" dirty="0">
                <a:solidFill>
                  <a:schemeClr val="tx1"/>
                </a:solidFill>
              </a:rPr>
              <a:t> to the </a:t>
            </a:r>
            <a:r>
              <a:rPr lang="fr-FR" i="0" dirty="0" err="1">
                <a:solidFill>
                  <a:schemeClr val="tx1"/>
                </a:solidFill>
              </a:rPr>
              <a:t>event</a:t>
            </a:r>
            <a:r>
              <a:rPr lang="fr-FR" i="0" dirty="0">
                <a:solidFill>
                  <a:schemeClr val="tx1"/>
                </a:solidFill>
              </a:rPr>
              <a:t> management </a:t>
            </a:r>
            <a:r>
              <a:rPr lang="fr-FR" i="0" dirty="0" err="1">
                <a:solidFill>
                  <a:schemeClr val="tx1"/>
                </a:solidFill>
              </a:rPr>
              <a:t>form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with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link</a:t>
            </a:r>
            <a:r>
              <a:rPr lang="fr-FR" i="0" dirty="0">
                <a:solidFill>
                  <a:schemeClr val="tx1"/>
                </a:solidFill>
              </a:rPr>
              <a:t> to documents -&gt; </a:t>
            </a:r>
            <a:r>
              <a:rPr lang="fr-FR" i="0" dirty="0" err="1">
                <a:solidFill>
                  <a:schemeClr val="tx1"/>
                </a:solidFill>
              </a:rPr>
              <a:t>specific</a:t>
            </a:r>
            <a:r>
              <a:rPr lang="fr-FR" i="0" dirty="0">
                <a:solidFill>
                  <a:schemeClr val="tx1"/>
                </a:solidFill>
              </a:rPr>
              <a:t> WF </a:t>
            </a:r>
            <a:r>
              <a:rPr lang="fr-FR" i="0" dirty="0" err="1">
                <a:solidFill>
                  <a:schemeClr val="tx1"/>
                </a:solidFill>
              </a:rPr>
              <a:t>status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while</a:t>
            </a:r>
            <a:r>
              <a:rPr lang="fr-FR" i="0" dirty="0">
                <a:solidFill>
                  <a:schemeClr val="tx1"/>
                </a:solidFill>
              </a:rPr>
              <a:t> an </a:t>
            </a:r>
            <a:r>
              <a:rPr lang="fr-FR" i="0" dirty="0" err="1">
                <a:solidFill>
                  <a:schemeClr val="tx1"/>
                </a:solidFill>
              </a:rPr>
              <a:t>ongoing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reimboursement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request</a:t>
            </a:r>
            <a:r>
              <a:rPr lang="fr-FR" i="0" dirty="0">
                <a:solidFill>
                  <a:schemeClr val="tx1"/>
                </a:solidFill>
              </a:rPr>
              <a:t>  (</a:t>
            </a:r>
            <a:r>
              <a:rPr lang="fr-FR" i="0" dirty="0" err="1">
                <a:solidFill>
                  <a:schemeClr val="tx1"/>
                </a:solidFill>
              </a:rPr>
              <a:t>status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trigered</a:t>
            </a:r>
            <a:r>
              <a:rPr lang="fr-FR" i="0" dirty="0">
                <a:solidFill>
                  <a:schemeClr val="tx1"/>
                </a:solidFill>
              </a:rPr>
              <a:t> by the </a:t>
            </a:r>
            <a:r>
              <a:rPr lang="fr-FR" i="0" dirty="0" err="1">
                <a:solidFill>
                  <a:schemeClr val="tx1"/>
                </a:solidFill>
              </a:rPr>
              <a:t>request</a:t>
            </a:r>
            <a:r>
              <a:rPr lang="fr-FR" i="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dirty="0" err="1">
                <a:solidFill>
                  <a:schemeClr val="tx1"/>
                </a:solidFill>
              </a:rPr>
              <a:t>Automated</a:t>
            </a:r>
            <a:r>
              <a:rPr lang="fr-FR" i="0" dirty="0">
                <a:solidFill>
                  <a:schemeClr val="tx1"/>
                </a:solidFill>
              </a:rPr>
              <a:t> ACR </a:t>
            </a:r>
            <a:r>
              <a:rPr lang="fr-FR" i="0" dirty="0" err="1">
                <a:solidFill>
                  <a:schemeClr val="tx1"/>
                </a:solidFill>
              </a:rPr>
              <a:t>from</a:t>
            </a:r>
            <a:r>
              <a:rPr lang="fr-FR" i="0" dirty="0">
                <a:solidFill>
                  <a:schemeClr val="tx1"/>
                </a:solidFill>
              </a:rPr>
              <a:t> the </a:t>
            </a:r>
            <a:r>
              <a:rPr lang="fr-FR" i="0" dirty="0" err="1">
                <a:solidFill>
                  <a:schemeClr val="tx1"/>
                </a:solidFill>
              </a:rPr>
              <a:t>event</a:t>
            </a:r>
            <a:r>
              <a:rPr lang="fr-FR" i="0" dirty="0">
                <a:solidFill>
                  <a:schemeClr val="tx1"/>
                </a:solidFill>
              </a:rPr>
              <a:t> management </a:t>
            </a:r>
            <a:r>
              <a:rPr lang="fr-FR" i="0" dirty="0" err="1">
                <a:solidFill>
                  <a:schemeClr val="tx1"/>
                </a:solidFill>
              </a:rPr>
              <a:t>tool</a:t>
            </a:r>
            <a:endParaRPr lang="fr-F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dirty="0">
                <a:solidFill>
                  <a:schemeClr val="tx1"/>
                </a:solidFill>
              </a:rPr>
              <a:t>HCP and </a:t>
            </a:r>
            <a:r>
              <a:rPr lang="fr-FR" i="0" dirty="0" err="1">
                <a:solidFill>
                  <a:schemeClr val="tx1"/>
                </a:solidFill>
              </a:rPr>
              <a:t>initiator</a:t>
            </a:r>
            <a:r>
              <a:rPr lang="fr-FR" i="0" dirty="0">
                <a:solidFill>
                  <a:schemeClr val="tx1"/>
                </a:solidFill>
              </a:rPr>
              <a:t> can follow-up the </a:t>
            </a:r>
            <a:r>
              <a:rPr lang="fr-FR" i="0" dirty="0" err="1">
                <a:solidFill>
                  <a:schemeClr val="tx1"/>
                </a:solidFill>
              </a:rPr>
              <a:t>advancement</a:t>
            </a:r>
            <a:r>
              <a:rPr lang="fr-FR" i="0" dirty="0">
                <a:solidFill>
                  <a:schemeClr val="tx1"/>
                </a:solidFill>
              </a:rPr>
              <a:t> of the </a:t>
            </a:r>
            <a:r>
              <a:rPr lang="fr-FR" i="0" dirty="0" err="1">
                <a:solidFill>
                  <a:schemeClr val="tx1"/>
                </a:solidFill>
              </a:rPr>
              <a:t>payment</a:t>
            </a:r>
            <a:endParaRPr lang="fr-FR" i="0" dirty="0">
              <a:solidFill>
                <a:schemeClr val="tx1"/>
              </a:solidFill>
            </a:endParaRPr>
          </a:p>
          <a:p>
            <a:endParaRPr lang="fr-FR" i="0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9F1837E-F7EC-192E-9FF3-4897A8E52E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78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17BAF2-0C0A-58D4-73A0-A73EFCB9CABC}"/>
              </a:ext>
            </a:extLst>
          </p:cNvPr>
          <p:cNvSpPr/>
          <p:nvPr/>
        </p:nvSpPr>
        <p:spPr>
          <a:xfrm>
            <a:off x="221947" y="6154058"/>
            <a:ext cx="1490739" cy="53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5E35-DBC1-7CB2-4536-C4F7B78B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9" y="173123"/>
            <a:ext cx="11601548" cy="486324"/>
          </a:xfrm>
        </p:spPr>
        <p:txBody>
          <a:bodyPr/>
          <a:lstStyle/>
          <a:p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&amp; </a:t>
            </a:r>
            <a:r>
              <a:rPr lang="fr-FR" sz="2400" b="1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#2 - 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  <a:r>
              <a:rPr lang="fr-FR" sz="24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arising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non compliance situation </a:t>
            </a:r>
            <a:endParaRPr lang="en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75560677-6997-ED07-90DA-FC32A0EC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35" y="29737"/>
            <a:ext cx="549432" cy="560465"/>
          </a:xfrm>
          <a:prstGeom prst="rect">
            <a:avLst/>
          </a:prstGeom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33E640FE-512F-3DA4-7F8C-4E769E966B2B}"/>
              </a:ext>
            </a:extLst>
          </p:cNvPr>
          <p:cNvSpPr txBox="1"/>
          <p:nvPr/>
        </p:nvSpPr>
        <p:spPr>
          <a:xfrm>
            <a:off x="423085" y="1034659"/>
            <a:ext cx="11601548" cy="4479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By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failing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to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comply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with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its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legal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obligations to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prevent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and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tight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corruption,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AbbVie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is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exposed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to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numerous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risks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related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to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its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business,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activities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</a:p>
          <a:p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and management,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which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ultimately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leads to a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loss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of confidence in the Group and to sanctions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that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may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</a:t>
            </a:r>
            <a:r>
              <a:rPr lang="fr-FR" sz="1400" err="1">
                <a:solidFill>
                  <a:srgbClr val="071D49"/>
                </a:solidFill>
                <a:latin typeface="Arial" panose="020B0604020202020204"/>
              </a:rPr>
              <a:t>include</a:t>
            </a:r>
            <a:r>
              <a:rPr lang="fr-FR" sz="1400">
                <a:solidFill>
                  <a:srgbClr val="071D49"/>
                </a:solidFill>
                <a:latin typeface="Arial" panose="020B0604020202020204"/>
              </a:rPr>
              <a:t> prison sentences</a:t>
            </a:r>
          </a:p>
        </p:txBody>
      </p:sp>
      <p:grpSp>
        <p:nvGrpSpPr>
          <p:cNvPr id="4" name="Groupe 33">
            <a:extLst>
              <a:ext uri="{FF2B5EF4-FFF2-40B4-BE49-F238E27FC236}">
                <a16:creationId xmlns:a16="http://schemas.microsoft.com/office/drawing/2014/main" id="{B052E3F2-9F6A-AE1A-B8A9-59C887EAA57B}"/>
              </a:ext>
            </a:extLst>
          </p:cNvPr>
          <p:cNvGrpSpPr/>
          <p:nvPr/>
        </p:nvGrpSpPr>
        <p:grpSpPr>
          <a:xfrm>
            <a:off x="119336" y="1977962"/>
            <a:ext cx="8496944" cy="4259351"/>
            <a:chOff x="119336" y="1977961"/>
            <a:chExt cx="8928992" cy="4282023"/>
          </a:xfrm>
        </p:grpSpPr>
        <p:sp>
          <p:nvSpPr>
            <p:cNvPr id="5" name="Flèche : bas 8">
              <a:extLst>
                <a:ext uri="{FF2B5EF4-FFF2-40B4-BE49-F238E27FC236}">
                  <a16:creationId xmlns:a16="http://schemas.microsoft.com/office/drawing/2014/main" id="{A7D25DB4-8A37-547D-3A60-3A135EE6B5EF}"/>
                </a:ext>
              </a:extLst>
            </p:cNvPr>
            <p:cNvSpPr/>
            <p:nvPr/>
          </p:nvSpPr>
          <p:spPr>
            <a:xfrm>
              <a:off x="119336" y="1988840"/>
              <a:ext cx="2952328" cy="223224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8" name="Flèche : bas 9">
              <a:extLst>
                <a:ext uri="{FF2B5EF4-FFF2-40B4-BE49-F238E27FC236}">
                  <a16:creationId xmlns:a16="http://schemas.microsoft.com/office/drawing/2014/main" id="{1B9AE345-3503-B38E-56D0-C58E5AC06F49}"/>
                </a:ext>
              </a:extLst>
            </p:cNvPr>
            <p:cNvSpPr/>
            <p:nvPr/>
          </p:nvSpPr>
          <p:spPr>
            <a:xfrm>
              <a:off x="3143672" y="1997577"/>
              <a:ext cx="2952328" cy="223224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1" name="Flèche : bas 10">
              <a:extLst>
                <a:ext uri="{FF2B5EF4-FFF2-40B4-BE49-F238E27FC236}">
                  <a16:creationId xmlns:a16="http://schemas.microsoft.com/office/drawing/2014/main" id="{1BD4CC67-DDAE-28C7-02ED-99692E38DC94}"/>
                </a:ext>
              </a:extLst>
            </p:cNvPr>
            <p:cNvSpPr/>
            <p:nvPr/>
          </p:nvSpPr>
          <p:spPr>
            <a:xfrm>
              <a:off x="6096000" y="1988840"/>
              <a:ext cx="2952328" cy="223224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pic>
          <p:nvPicPr>
            <p:cNvPr id="12" name="Graphique 12" descr="Balance de la justice avec un remplissage uni">
              <a:extLst>
                <a:ext uri="{FF2B5EF4-FFF2-40B4-BE49-F238E27FC236}">
                  <a16:creationId xmlns:a16="http://schemas.microsoft.com/office/drawing/2014/main" id="{5585A53E-7D7F-2E3D-8742-8CE698B1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5216" y="2083661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14" descr="Public cible contour">
              <a:extLst>
                <a:ext uri="{FF2B5EF4-FFF2-40B4-BE49-F238E27FC236}">
                  <a16:creationId xmlns:a16="http://schemas.microsoft.com/office/drawing/2014/main" id="{8F49143F-F565-A742-9198-BE4C4A34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61160" y="2008649"/>
              <a:ext cx="914400" cy="914400"/>
            </a:xfrm>
            <a:prstGeom prst="rect">
              <a:avLst/>
            </a:prstGeom>
          </p:spPr>
        </p:pic>
        <p:pic>
          <p:nvPicPr>
            <p:cNvPr id="14" name="Graphique 16" descr="Argent contour">
              <a:extLst>
                <a:ext uri="{FF2B5EF4-FFF2-40B4-BE49-F238E27FC236}">
                  <a16:creationId xmlns:a16="http://schemas.microsoft.com/office/drawing/2014/main" id="{9BB054BD-6B1C-CE13-6E23-494D24B21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84020" y="1977961"/>
              <a:ext cx="914400" cy="914400"/>
            </a:xfrm>
            <a:prstGeom prst="rect">
              <a:avLst/>
            </a:prstGeom>
          </p:spPr>
        </p:pic>
        <p:sp>
          <p:nvSpPr>
            <p:cNvPr id="15" name="Organigramme : Alternative 17">
              <a:extLst>
                <a:ext uri="{FF2B5EF4-FFF2-40B4-BE49-F238E27FC236}">
                  <a16:creationId xmlns:a16="http://schemas.microsoft.com/office/drawing/2014/main" id="{39692486-997C-8FA7-3E45-24A5CFA1DAED}"/>
                </a:ext>
              </a:extLst>
            </p:cNvPr>
            <p:cNvSpPr/>
            <p:nvPr/>
          </p:nvSpPr>
          <p:spPr>
            <a:xfrm>
              <a:off x="559000" y="4329590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6" name="Organigramme : Alternative 18">
              <a:extLst>
                <a:ext uri="{FF2B5EF4-FFF2-40B4-BE49-F238E27FC236}">
                  <a16:creationId xmlns:a16="http://schemas.microsoft.com/office/drawing/2014/main" id="{675C6428-827D-83B8-7649-0E0A8EA17C9D}"/>
                </a:ext>
              </a:extLst>
            </p:cNvPr>
            <p:cNvSpPr/>
            <p:nvPr/>
          </p:nvSpPr>
          <p:spPr>
            <a:xfrm>
              <a:off x="559000" y="5345584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7" name="Organigramme : Alternative 19">
              <a:extLst>
                <a:ext uri="{FF2B5EF4-FFF2-40B4-BE49-F238E27FC236}">
                  <a16:creationId xmlns:a16="http://schemas.microsoft.com/office/drawing/2014/main" id="{BA46EFA1-5877-D6A2-9490-68B3E4AE1715}"/>
                </a:ext>
              </a:extLst>
            </p:cNvPr>
            <p:cNvSpPr/>
            <p:nvPr/>
          </p:nvSpPr>
          <p:spPr>
            <a:xfrm>
              <a:off x="3647728" y="4313856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8" name="Organigramme : Alternative 20">
              <a:extLst>
                <a:ext uri="{FF2B5EF4-FFF2-40B4-BE49-F238E27FC236}">
                  <a16:creationId xmlns:a16="http://schemas.microsoft.com/office/drawing/2014/main" id="{191E7722-5266-BC07-E856-74876E94F26A}"/>
                </a:ext>
              </a:extLst>
            </p:cNvPr>
            <p:cNvSpPr/>
            <p:nvPr/>
          </p:nvSpPr>
          <p:spPr>
            <a:xfrm>
              <a:off x="3647728" y="5329850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9" name="Organigramme : Alternative 21">
              <a:extLst>
                <a:ext uri="{FF2B5EF4-FFF2-40B4-BE49-F238E27FC236}">
                  <a16:creationId xmlns:a16="http://schemas.microsoft.com/office/drawing/2014/main" id="{90BB83EB-814D-3231-9465-D416DB7DF1BF}"/>
                </a:ext>
              </a:extLst>
            </p:cNvPr>
            <p:cNvSpPr/>
            <p:nvPr/>
          </p:nvSpPr>
          <p:spPr>
            <a:xfrm>
              <a:off x="6600056" y="4317336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0" name="Organigramme : Alternative 22">
              <a:extLst>
                <a:ext uri="{FF2B5EF4-FFF2-40B4-BE49-F238E27FC236}">
                  <a16:creationId xmlns:a16="http://schemas.microsoft.com/office/drawing/2014/main" id="{7804D915-6B7C-8B74-9646-0DC09B39779A}"/>
                </a:ext>
              </a:extLst>
            </p:cNvPr>
            <p:cNvSpPr/>
            <p:nvPr/>
          </p:nvSpPr>
          <p:spPr>
            <a:xfrm>
              <a:off x="6600056" y="5345584"/>
              <a:ext cx="2088232" cy="914400"/>
            </a:xfrm>
            <a:prstGeom prst="flowChartAlternateProces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endParaRPr lang="fr-FR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1" name="ZoneTexte 23">
              <a:extLst>
                <a:ext uri="{FF2B5EF4-FFF2-40B4-BE49-F238E27FC236}">
                  <a16:creationId xmlns:a16="http://schemas.microsoft.com/office/drawing/2014/main" id="{3EF055FE-EAF9-7DE9-12E6-A63EFD7900A0}"/>
                </a:ext>
              </a:extLst>
            </p:cNvPr>
            <p:cNvSpPr txBox="1"/>
            <p:nvPr/>
          </p:nvSpPr>
          <p:spPr>
            <a:xfrm>
              <a:off x="5638800" y="2971800"/>
              <a:ext cx="914400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endParaRPr lang="fr-FR" sz="1200" err="1">
                <a:solidFill>
                  <a:srgbClr val="071D49"/>
                </a:solidFill>
                <a:latin typeface="Arial" panose="020B0604020202020204"/>
              </a:endParaRPr>
            </a:p>
          </p:txBody>
        </p:sp>
        <p:sp>
          <p:nvSpPr>
            <p:cNvPr id="22" name="ZoneTexte 24">
              <a:extLst>
                <a:ext uri="{FF2B5EF4-FFF2-40B4-BE49-F238E27FC236}">
                  <a16:creationId xmlns:a16="http://schemas.microsoft.com/office/drawing/2014/main" id="{77661D75-3AFF-0466-5FE8-62E791CDAF0E}"/>
                </a:ext>
              </a:extLst>
            </p:cNvPr>
            <p:cNvSpPr txBox="1"/>
            <p:nvPr/>
          </p:nvSpPr>
          <p:spPr>
            <a:xfrm>
              <a:off x="1125216" y="3382144"/>
              <a:ext cx="2016224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Legal Risks</a:t>
              </a:r>
            </a:p>
          </p:txBody>
        </p:sp>
        <p:sp>
          <p:nvSpPr>
            <p:cNvPr id="23" name="ZoneTexte 25">
              <a:extLst>
                <a:ext uri="{FF2B5EF4-FFF2-40B4-BE49-F238E27FC236}">
                  <a16:creationId xmlns:a16="http://schemas.microsoft.com/office/drawing/2014/main" id="{65123C4B-1250-F6BB-E9E2-2B4B7799539E}"/>
                </a:ext>
              </a:extLst>
            </p:cNvPr>
            <p:cNvSpPr txBox="1"/>
            <p:nvPr/>
          </p:nvSpPr>
          <p:spPr>
            <a:xfrm>
              <a:off x="4077544" y="3381450"/>
              <a:ext cx="1300608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Reputational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</a:t>
              </a:r>
            </a:p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Risks</a:t>
              </a:r>
            </a:p>
          </p:txBody>
        </p:sp>
        <p:sp>
          <p:nvSpPr>
            <p:cNvPr id="24" name="ZoneTexte 26">
              <a:extLst>
                <a:ext uri="{FF2B5EF4-FFF2-40B4-BE49-F238E27FC236}">
                  <a16:creationId xmlns:a16="http://schemas.microsoft.com/office/drawing/2014/main" id="{A0202954-DF9D-DA30-5BA8-324B30367944}"/>
                </a:ext>
              </a:extLst>
            </p:cNvPr>
            <p:cNvSpPr txBox="1"/>
            <p:nvPr/>
          </p:nvSpPr>
          <p:spPr>
            <a:xfrm>
              <a:off x="7045324" y="3398476"/>
              <a:ext cx="1300608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Economical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</a:t>
              </a:r>
            </a:p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Risks</a:t>
              </a:r>
            </a:p>
          </p:txBody>
        </p:sp>
        <p:sp>
          <p:nvSpPr>
            <p:cNvPr id="25" name="ZoneTexte 27">
              <a:extLst>
                <a:ext uri="{FF2B5EF4-FFF2-40B4-BE49-F238E27FC236}">
                  <a16:creationId xmlns:a16="http://schemas.microsoft.com/office/drawing/2014/main" id="{61C0D106-CBA4-B0FA-37A9-9537B781F76B}"/>
                </a:ext>
              </a:extLst>
            </p:cNvPr>
            <p:cNvSpPr txBox="1"/>
            <p:nvPr/>
          </p:nvSpPr>
          <p:spPr>
            <a:xfrm>
              <a:off x="470100" y="4483024"/>
              <a:ext cx="2224632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Civil and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criminal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responsibility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of the Group and the CEO</a:t>
              </a:r>
            </a:p>
          </p:txBody>
        </p:sp>
        <p:sp>
          <p:nvSpPr>
            <p:cNvPr id="26" name="ZoneTexte 28">
              <a:extLst>
                <a:ext uri="{FF2B5EF4-FFF2-40B4-BE49-F238E27FC236}">
                  <a16:creationId xmlns:a16="http://schemas.microsoft.com/office/drawing/2014/main" id="{65AB2235-D4CA-FABD-FA68-AAEEE401E752}"/>
                </a:ext>
              </a:extLst>
            </p:cNvPr>
            <p:cNvSpPr txBox="1"/>
            <p:nvPr/>
          </p:nvSpPr>
          <p:spPr>
            <a:xfrm>
              <a:off x="675160" y="5652782"/>
              <a:ext cx="1814512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Fines and damages</a:t>
              </a:r>
            </a:p>
          </p:txBody>
        </p:sp>
        <p:sp>
          <p:nvSpPr>
            <p:cNvPr id="27" name="ZoneTexte 29">
              <a:extLst>
                <a:ext uri="{FF2B5EF4-FFF2-40B4-BE49-F238E27FC236}">
                  <a16:creationId xmlns:a16="http://schemas.microsoft.com/office/drawing/2014/main" id="{66F8D8DA-8EA2-F94E-FF48-7DF11BF75BAF}"/>
                </a:ext>
              </a:extLst>
            </p:cNvPr>
            <p:cNvSpPr txBox="1"/>
            <p:nvPr/>
          </p:nvSpPr>
          <p:spPr>
            <a:xfrm>
              <a:off x="3804929" y="4548069"/>
              <a:ext cx="1698326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Damage to the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Group’s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reputation</a:t>
              </a:r>
              <a:endParaRPr lang="fr-FR" sz="1400" b="1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ZoneTexte 30">
              <a:extLst>
                <a:ext uri="{FF2B5EF4-FFF2-40B4-BE49-F238E27FC236}">
                  <a16:creationId xmlns:a16="http://schemas.microsoft.com/office/drawing/2014/main" id="{B036C133-C9FE-E374-B30A-C804B9DE062F}"/>
                </a:ext>
              </a:extLst>
            </p:cNvPr>
            <p:cNvSpPr txBox="1"/>
            <p:nvPr/>
          </p:nvSpPr>
          <p:spPr>
            <a:xfrm>
              <a:off x="4003788" y="5575605"/>
              <a:ext cx="1300608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Publication of</a:t>
              </a:r>
            </a:p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sanctions</a:t>
              </a:r>
            </a:p>
          </p:txBody>
        </p:sp>
        <p:sp>
          <p:nvSpPr>
            <p:cNvPr id="29" name="ZoneTexte 31">
              <a:extLst>
                <a:ext uri="{FF2B5EF4-FFF2-40B4-BE49-F238E27FC236}">
                  <a16:creationId xmlns:a16="http://schemas.microsoft.com/office/drawing/2014/main" id="{2F1378BA-3636-56B8-0F93-6EA0F9C335BF}"/>
                </a:ext>
              </a:extLst>
            </p:cNvPr>
            <p:cNvSpPr txBox="1"/>
            <p:nvPr/>
          </p:nvSpPr>
          <p:spPr>
            <a:xfrm>
              <a:off x="6792534" y="4525659"/>
              <a:ext cx="1697372" cy="598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Exclusion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from</a:t>
              </a:r>
              <a:endParaRPr lang="fr-FR" sz="1400" b="1">
                <a:solidFill>
                  <a:prstClr val="white"/>
                </a:solidFill>
                <a:latin typeface="Arial" panose="020B0604020202020204"/>
              </a:endParaRPr>
            </a:p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Public 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procurement</a:t>
              </a:r>
              <a:endParaRPr lang="fr-FR" sz="1400" b="1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ZoneTexte 32">
              <a:extLst>
                <a:ext uri="{FF2B5EF4-FFF2-40B4-BE49-F238E27FC236}">
                  <a16:creationId xmlns:a16="http://schemas.microsoft.com/office/drawing/2014/main" id="{0C57917E-44CD-DA1F-9215-9B8AEB4C6ABF}"/>
                </a:ext>
              </a:extLst>
            </p:cNvPr>
            <p:cNvSpPr txBox="1"/>
            <p:nvPr/>
          </p:nvSpPr>
          <p:spPr>
            <a:xfrm>
              <a:off x="6736456" y="5564500"/>
              <a:ext cx="1841388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Loss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 of</a:t>
              </a:r>
            </a:p>
            <a:p>
              <a:pPr algn="ctr"/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Clients/</a:t>
              </a:r>
              <a:r>
                <a:rPr lang="fr-FR" sz="1400" b="1" err="1">
                  <a:solidFill>
                    <a:prstClr val="white"/>
                  </a:solidFill>
                  <a:latin typeface="Arial" panose="020B0604020202020204"/>
                </a:rPr>
                <a:t>contract</a:t>
              </a:r>
              <a:r>
                <a:rPr lang="fr-FR" sz="1400" b="1">
                  <a:solidFill>
                    <a:prstClr val="white"/>
                  </a:solidFill>
                  <a:latin typeface="Arial" panose="020B0604020202020204"/>
                </a:rPr>
                <a:t>,..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C75CBC9-5494-8411-C245-7E271A77529C}"/>
              </a:ext>
            </a:extLst>
          </p:cNvPr>
          <p:cNvSpPr/>
          <p:nvPr/>
        </p:nvSpPr>
        <p:spPr>
          <a:xfrm>
            <a:off x="8684805" y="1772817"/>
            <a:ext cx="3361244" cy="4589249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algn="just"/>
            <a:endParaRPr lang="fr-FR" sz="1600" b="1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endParaRPr lang="fr-FR" sz="1600" b="1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endParaRPr lang="fr-FR" sz="1600" b="1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endParaRPr lang="fr-FR" sz="1600" b="1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endParaRPr lang="fr-FR" sz="1600" b="1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The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failure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to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comply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with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these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regulations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can lead to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severe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sanctions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such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as 2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years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imprisonment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and a fine up to €750,000 (DMOS Law or the publication of the conviction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decision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(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Transparency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Law).</a:t>
            </a:r>
          </a:p>
          <a:p>
            <a:pPr algn="just"/>
            <a:endParaRPr lang="fr-FR" sz="1600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The </a:t>
            </a:r>
            <a:r>
              <a:rPr lang="fr-FR" sz="1600" b="1" err="1">
                <a:solidFill>
                  <a:srgbClr val="FF0000"/>
                </a:solidFill>
                <a:latin typeface="Arial Nova Cond" panose="020B0506020202020204" pitchFamily="34" charset="0"/>
              </a:rPr>
              <a:t>implicated</a:t>
            </a:r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 HCP </a:t>
            </a:r>
            <a:r>
              <a:rPr lang="fr-FR" sz="1600" b="1" err="1">
                <a:solidFill>
                  <a:srgbClr val="FF0000"/>
                </a:solidFill>
                <a:latin typeface="Arial Nova Cond" panose="020B0506020202020204" pitchFamily="34" charset="0"/>
              </a:rPr>
              <a:t>would</a:t>
            </a:r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Arial Nova Cond" panose="020B0506020202020204" pitchFamily="34" charset="0"/>
              </a:rPr>
              <a:t>be</a:t>
            </a:r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Arial Nova Cond" panose="020B0506020202020204" pitchFamily="34" charset="0"/>
              </a:rPr>
              <a:t>also</a:t>
            </a:r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FF0000"/>
                </a:solidFill>
                <a:latin typeface="Arial Nova Cond" panose="020B0506020202020204" pitchFamily="34" charset="0"/>
              </a:rPr>
              <a:t>subjected</a:t>
            </a:r>
            <a:r>
              <a:rPr lang="fr-FR" sz="1600" b="1">
                <a:solidFill>
                  <a:srgbClr val="FF0000"/>
                </a:solidFill>
                <a:latin typeface="Arial Nova Cond" panose="020B0506020202020204" pitchFamily="34" charset="0"/>
              </a:rPr>
              <a:t> to sanctions</a:t>
            </a:r>
          </a:p>
          <a:p>
            <a:pPr algn="just"/>
            <a:endParaRPr lang="fr-FR" sz="1600">
              <a:solidFill>
                <a:srgbClr val="071D49"/>
              </a:solidFill>
              <a:latin typeface="Arial Nova Cond" panose="020B0506020202020204" pitchFamily="34" charset="0"/>
            </a:endParaRPr>
          </a:p>
          <a:p>
            <a:pPr algn="just"/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The new anti-gift/DMOS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law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strictens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compliance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requierements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,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justifying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the </a:t>
            </a:r>
            <a:r>
              <a:rPr lang="fr-FR" sz="1600" err="1">
                <a:solidFill>
                  <a:srgbClr val="071D49"/>
                </a:solidFill>
                <a:latin typeface="Arial Nova Cond" panose="020B0506020202020204" pitchFamily="34" charset="0"/>
              </a:rPr>
              <a:t>need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 for a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clear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, simple and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apdapted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to French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regulations</a:t>
            </a:r>
            <a:r>
              <a:rPr lang="fr-FR" sz="1600" b="1">
                <a:solidFill>
                  <a:srgbClr val="071D49"/>
                </a:solidFill>
                <a:latin typeface="Arial Nova Cond" panose="020B0506020202020204" pitchFamily="34" charset="0"/>
              </a:rPr>
              <a:t> </a:t>
            </a:r>
            <a:r>
              <a:rPr lang="fr-FR" sz="1600" b="1" err="1">
                <a:solidFill>
                  <a:srgbClr val="071D49"/>
                </a:solidFill>
                <a:latin typeface="Arial Nova Cond" panose="020B0506020202020204" pitchFamily="34" charset="0"/>
              </a:rPr>
              <a:t>tool</a:t>
            </a:r>
            <a:r>
              <a:rPr lang="fr-FR" sz="1600">
                <a:solidFill>
                  <a:srgbClr val="071D49"/>
                </a:solidFill>
                <a:latin typeface="Arial Nova Cond" panose="020B0506020202020204" pitchFamily="34" charset="0"/>
              </a:rPr>
              <a:t>.</a:t>
            </a:r>
          </a:p>
        </p:txBody>
      </p:sp>
      <p:pic>
        <p:nvPicPr>
          <p:cNvPr id="32" name="Graphique 36" descr="Avertissement avec un remplissage uni">
            <a:extLst>
              <a:ext uri="{FF2B5EF4-FFF2-40B4-BE49-F238E27FC236}">
                <a16:creationId xmlns:a16="http://schemas.microsoft.com/office/drawing/2014/main" id="{CFF6FFE0-08E3-5FC3-33F6-AAF5D304C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5147" y="1938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3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D3C85-E383-A1A5-8A58-379DA2CF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Financial </a:t>
            </a:r>
            <a:r>
              <a:rPr lang="fr-FR" err="1"/>
              <a:t>reconciliation</a:t>
            </a:r>
            <a:r>
              <a:rPr lang="fr-FR"/>
              <a:t>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57FF4-A728-31C4-C302-DA60A983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1241336"/>
            <a:ext cx="9369714" cy="4375694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100" i="0">
                <a:solidFill>
                  <a:schemeClr val="tx1"/>
                </a:solidFill>
              </a:rPr>
              <a:t>Event management </a:t>
            </a:r>
            <a:r>
              <a:rPr lang="fr-FR" sz="1100" i="0" err="1">
                <a:solidFill>
                  <a:schemeClr val="tx1"/>
                </a:solidFill>
              </a:rPr>
              <a:t>tool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is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interfaced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with</a:t>
            </a:r>
            <a:r>
              <a:rPr lang="fr-FR" sz="1100" i="0">
                <a:solidFill>
                  <a:schemeClr val="tx1"/>
                </a:solidFill>
              </a:rPr>
              <a:t> </a:t>
            </a:r>
            <a:r>
              <a:rPr lang="fr-FR" sz="1100" i="0" err="1">
                <a:solidFill>
                  <a:schemeClr val="tx1"/>
                </a:solidFill>
              </a:rPr>
              <a:t>concur</a:t>
            </a:r>
            <a:r>
              <a:rPr lang="fr-FR" sz="1100" i="0">
                <a:solidFill>
                  <a:schemeClr val="tx1"/>
                </a:solidFill>
              </a:rPr>
              <a:t> and SAP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i="0">
                <a:solidFill>
                  <a:schemeClr val="tx1"/>
                </a:solidFill>
              </a:rPr>
              <a:t>approval of the event </a:t>
            </a:r>
            <a:r>
              <a:rPr lang="en-US" sz="1100" i="0" err="1">
                <a:solidFill>
                  <a:schemeClr val="tx1"/>
                </a:solidFill>
              </a:rPr>
              <a:t>trigers</a:t>
            </a:r>
            <a:r>
              <a:rPr lang="en-US" sz="1100" i="0">
                <a:solidFill>
                  <a:schemeClr val="tx1"/>
                </a:solidFill>
              </a:rPr>
              <a:t> the creation of the prefilled expense report : date, title, confirmed attendees...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i="0">
                <a:solidFill>
                  <a:schemeClr val="tx1"/>
                </a:solidFill>
              </a:rPr>
              <a:t>After the meeting, in concur, the initiator transfers </a:t>
            </a:r>
            <a:r>
              <a:rPr lang="en-US" sz="1100" i="0" err="1">
                <a:solidFill>
                  <a:schemeClr val="tx1"/>
                </a:solidFill>
              </a:rPr>
              <a:t>expences</a:t>
            </a:r>
            <a:r>
              <a:rPr lang="en-US" sz="1100" i="0">
                <a:solidFill>
                  <a:schemeClr val="tx1"/>
                </a:solidFill>
              </a:rPr>
              <a:t> to the expense report and complete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i="0">
                <a:solidFill>
                  <a:schemeClr val="tx1"/>
                </a:solidFill>
              </a:rPr>
              <a:t>HCP list with appropriate status ( present avec </a:t>
            </a:r>
            <a:r>
              <a:rPr lang="en-US" sz="1100" i="0" err="1">
                <a:solidFill>
                  <a:schemeClr val="tx1"/>
                </a:solidFill>
              </a:rPr>
              <a:t>avantage</a:t>
            </a:r>
            <a:r>
              <a:rPr lang="en-US" sz="1100" i="0">
                <a:solidFill>
                  <a:schemeClr val="tx1"/>
                </a:solidFill>
              </a:rPr>
              <a:t> and </a:t>
            </a:r>
            <a:r>
              <a:rPr lang="en-US" sz="1100" i="0" err="1">
                <a:solidFill>
                  <a:schemeClr val="tx1"/>
                </a:solidFill>
              </a:rPr>
              <a:t>noshow</a:t>
            </a:r>
            <a:r>
              <a:rPr lang="en-US" sz="1100" i="0">
                <a:solidFill>
                  <a:schemeClr val="tx1"/>
                </a:solidFill>
              </a:rPr>
              <a:t> facture) are migrated to concur with automatic ventilation. It’s important to have one </a:t>
            </a:r>
            <a:r>
              <a:rPr lang="en-US" sz="1100" i="0" err="1">
                <a:solidFill>
                  <a:schemeClr val="tx1"/>
                </a:solidFill>
              </a:rPr>
              <a:t>expence</a:t>
            </a:r>
            <a:r>
              <a:rPr lang="en-US" sz="1100" i="0">
                <a:solidFill>
                  <a:schemeClr val="tx1"/>
                </a:solidFill>
              </a:rPr>
              <a:t> by advantage category or develop appropriate ventilation in concur.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i="0">
                <a:solidFill>
                  <a:schemeClr val="tx1"/>
                </a:solidFill>
              </a:rPr>
              <a:t>The event management expense report is completed from concur and SAP (considering </a:t>
            </a:r>
            <a:r>
              <a:rPr lang="en-US" sz="1100" i="0" err="1">
                <a:solidFill>
                  <a:schemeClr val="tx1"/>
                </a:solidFill>
              </a:rPr>
              <a:t>reimboursement</a:t>
            </a:r>
            <a:r>
              <a:rPr lang="en-US" sz="1100" i="0">
                <a:solidFill>
                  <a:schemeClr val="tx1"/>
                </a:solidFill>
              </a:rPr>
              <a:t> requests). Individual amounts (per HCP and per hospitality type) are compared to submitted values : business rule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100" i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100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C69B5A4-B4F3-8DC2-8474-B00F70D2B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290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5AA7A-455B-883C-7451-8B4230D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Business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124759-4ACD-B42D-56C5-8AEA2181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24" y="748938"/>
            <a:ext cx="10968919" cy="481637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Are put on </a:t>
            </a:r>
            <a:r>
              <a:rPr lang="fr-FR" dirty="0" err="1">
                <a:solidFill>
                  <a:schemeClr val="tx1"/>
                </a:solidFill>
              </a:rPr>
              <a:t>fields</a:t>
            </a:r>
            <a:r>
              <a:rPr lang="fr-FR" dirty="0">
                <a:solidFill>
                  <a:schemeClr val="tx1"/>
                </a:solidFill>
              </a:rPr>
              <a:t> and </a:t>
            </a:r>
            <a:r>
              <a:rPr lang="fr-FR" dirty="0" err="1">
                <a:solidFill>
                  <a:schemeClr val="tx1"/>
                </a:solidFill>
              </a:rPr>
              <a:t>status</a:t>
            </a:r>
            <a:r>
              <a:rPr lang="fr-FR" dirty="0">
                <a:solidFill>
                  <a:schemeClr val="tx1"/>
                </a:solidFill>
              </a:rPr>
              <a:t> : values, dates, </a:t>
            </a:r>
            <a:r>
              <a:rPr lang="fr-FR" dirty="0" err="1">
                <a:solidFill>
                  <a:schemeClr val="tx1"/>
                </a:solidFill>
              </a:rPr>
              <a:t>quantities</a:t>
            </a:r>
            <a:r>
              <a:rPr lang="fr-FR" dirty="0">
                <a:solidFill>
                  <a:schemeClr val="tx1"/>
                </a:solidFill>
              </a:rPr>
              <a:t>, multi-</a:t>
            </a:r>
            <a:r>
              <a:rPr lang="fr-FR" dirty="0" err="1">
                <a:solidFill>
                  <a:schemeClr val="tx1"/>
                </a:solidFill>
              </a:rPr>
              <a:t>choice</a:t>
            </a:r>
            <a:r>
              <a:rPr lang="fr-FR" dirty="0">
                <a:solidFill>
                  <a:schemeClr val="tx1"/>
                </a:solidFill>
              </a:rPr>
              <a:t> tab, </a:t>
            </a:r>
          </a:p>
          <a:p>
            <a:r>
              <a:rPr lang="fr-FR" b="1" dirty="0">
                <a:solidFill>
                  <a:schemeClr val="tx1"/>
                </a:solidFill>
              </a:rPr>
              <a:t>Compliance business </a:t>
            </a:r>
            <a:r>
              <a:rPr lang="fr-FR" b="1" dirty="0" err="1">
                <a:solidFill>
                  <a:schemeClr val="tx1"/>
                </a:solidFill>
              </a:rPr>
              <a:t>rules</a:t>
            </a:r>
            <a:r>
              <a:rPr lang="fr-FR" b="1" dirty="0">
                <a:solidFill>
                  <a:schemeClr val="tx1"/>
                </a:solidFill>
              </a:rPr>
              <a:t> </a:t>
            </a:r>
          </a:p>
          <a:p>
            <a:r>
              <a:rPr lang="fr-FR" b="1" dirty="0" err="1">
                <a:solidFill>
                  <a:schemeClr val="tx1"/>
                </a:solidFill>
              </a:rPr>
              <a:t>Level</a:t>
            </a:r>
            <a:r>
              <a:rPr lang="fr-FR" b="1" dirty="0">
                <a:solidFill>
                  <a:schemeClr val="tx1"/>
                </a:solidFill>
              </a:rPr>
              <a:t> 1 </a:t>
            </a:r>
            <a:r>
              <a:rPr lang="fr-FR" dirty="0">
                <a:solidFill>
                  <a:schemeClr val="tx1"/>
                </a:solidFill>
              </a:rPr>
              <a:t>– </a:t>
            </a:r>
            <a:r>
              <a:rPr lang="fr-FR" dirty="0" err="1">
                <a:solidFill>
                  <a:schemeClr val="tx1"/>
                </a:solidFill>
              </a:rPr>
              <a:t>generate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visual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alerts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asking</a:t>
            </a:r>
            <a:r>
              <a:rPr lang="fr-FR" dirty="0">
                <a:solidFill>
                  <a:schemeClr val="tx1"/>
                </a:solidFill>
              </a:rPr>
              <a:t> for change / confirmation  :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no block the record of </a:t>
            </a:r>
            <a:r>
              <a:rPr lang="fr-FR" dirty="0" err="1">
                <a:solidFill>
                  <a:schemeClr val="tx1"/>
                </a:solidFill>
              </a:rPr>
              <a:t>activity</a:t>
            </a:r>
            <a:r>
              <a:rPr lang="fr-FR" dirty="0">
                <a:solidFill>
                  <a:schemeClr val="tx1"/>
                </a:solidFill>
              </a:rPr>
              <a:t> or the move to </a:t>
            </a:r>
            <a:r>
              <a:rPr lang="fr-FR" dirty="0" err="1">
                <a:solidFill>
                  <a:schemeClr val="tx1"/>
                </a:solidFill>
              </a:rPr>
              <a:t>next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step</a:t>
            </a:r>
            <a:r>
              <a:rPr lang="fr-FR" dirty="0">
                <a:solidFill>
                  <a:schemeClr val="tx1"/>
                </a:solidFill>
              </a:rPr>
              <a:t>. A comment </a:t>
            </a:r>
            <a:r>
              <a:rPr lang="fr-FR" dirty="0" err="1">
                <a:solidFill>
                  <a:schemeClr val="tx1"/>
                </a:solidFill>
              </a:rPr>
              <a:t>completion</a:t>
            </a:r>
            <a:r>
              <a:rPr lang="fr-FR" dirty="0">
                <a:solidFill>
                  <a:schemeClr val="tx1"/>
                </a:solidFill>
              </a:rPr>
              <a:t> for justification </a:t>
            </a:r>
            <a:r>
              <a:rPr lang="fr-FR" dirty="0" err="1">
                <a:solidFill>
                  <a:schemeClr val="tx1"/>
                </a:solidFill>
              </a:rPr>
              <a:t>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systematically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required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Level</a:t>
            </a:r>
            <a:r>
              <a:rPr lang="fr-FR" b="1" dirty="0">
                <a:solidFill>
                  <a:schemeClr val="tx1"/>
                </a:solidFill>
              </a:rPr>
              <a:t> 2  - </a:t>
            </a:r>
            <a:r>
              <a:rPr lang="fr-FR" i="0" dirty="0">
                <a:solidFill>
                  <a:schemeClr val="tx1"/>
                </a:solidFill>
              </a:rPr>
              <a:t>block the record of the </a:t>
            </a:r>
            <a:r>
              <a:rPr lang="fr-FR" i="0" dirty="0" err="1">
                <a:solidFill>
                  <a:schemeClr val="tx1"/>
                </a:solidFill>
              </a:rPr>
              <a:t>activity</a:t>
            </a:r>
            <a:r>
              <a:rPr lang="fr-FR" i="0" dirty="0">
                <a:solidFill>
                  <a:schemeClr val="tx1"/>
                </a:solidFill>
              </a:rPr>
              <a:t> and the move to the </a:t>
            </a:r>
            <a:r>
              <a:rPr lang="fr-FR" i="0" dirty="0" err="1">
                <a:solidFill>
                  <a:schemeClr val="tx1"/>
                </a:solidFill>
              </a:rPr>
              <a:t>next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step</a:t>
            </a:r>
            <a:r>
              <a:rPr lang="fr-FR" i="0" dirty="0">
                <a:solidFill>
                  <a:schemeClr val="tx1"/>
                </a:solidFill>
              </a:rPr>
              <a:t>. UC and admin can force </a:t>
            </a:r>
            <a:r>
              <a:rPr lang="fr-FR" i="0" dirty="0" err="1">
                <a:solidFill>
                  <a:schemeClr val="tx1"/>
                </a:solidFill>
              </a:rPr>
              <a:t>this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rule</a:t>
            </a:r>
            <a:r>
              <a:rPr lang="fr-FR" i="0" dirty="0">
                <a:solidFill>
                  <a:schemeClr val="tx1"/>
                </a:solidFill>
              </a:rPr>
              <a:t> by </a:t>
            </a:r>
            <a:r>
              <a:rPr lang="fr-FR" i="0" dirty="0" err="1">
                <a:solidFill>
                  <a:schemeClr val="tx1"/>
                </a:solidFill>
              </a:rPr>
              <a:t>entering</a:t>
            </a:r>
            <a:r>
              <a:rPr lang="fr-FR" i="0" dirty="0">
                <a:solidFill>
                  <a:schemeClr val="tx1"/>
                </a:solidFill>
              </a:rPr>
              <a:t> a comment </a:t>
            </a:r>
          </a:p>
          <a:p>
            <a:pPr>
              <a:buNone/>
            </a:pPr>
            <a:r>
              <a:rPr lang="fr-FR" b="1" i="0" dirty="0" err="1">
                <a:solidFill>
                  <a:schemeClr val="tx1"/>
                </a:solidFill>
              </a:rPr>
              <a:t>Level</a:t>
            </a:r>
            <a:r>
              <a:rPr lang="fr-FR" b="1" i="0" dirty="0">
                <a:solidFill>
                  <a:schemeClr val="tx1"/>
                </a:solidFill>
              </a:rPr>
              <a:t> 3 – </a:t>
            </a:r>
            <a:r>
              <a:rPr lang="fr-FR" i="0" dirty="0" err="1">
                <a:solidFill>
                  <a:schemeClr val="tx1"/>
                </a:solidFill>
              </a:rPr>
              <a:t>same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level</a:t>
            </a:r>
            <a:r>
              <a:rPr lang="fr-FR" i="0" dirty="0">
                <a:solidFill>
                  <a:schemeClr val="tx1"/>
                </a:solidFill>
              </a:rPr>
              <a:t> 2 but connot </a:t>
            </a:r>
            <a:r>
              <a:rPr lang="fr-FR" i="0" dirty="0" err="1">
                <a:solidFill>
                  <a:schemeClr val="tx1"/>
                </a:solidFill>
              </a:rPr>
              <a:t>be</a:t>
            </a:r>
            <a:r>
              <a:rPr lang="fr-FR" i="0" dirty="0">
                <a:solidFill>
                  <a:schemeClr val="tx1"/>
                </a:solidFill>
              </a:rPr>
              <a:t> </a:t>
            </a:r>
            <a:r>
              <a:rPr lang="fr-FR" i="0" dirty="0" err="1">
                <a:solidFill>
                  <a:schemeClr val="tx1"/>
                </a:solidFill>
              </a:rPr>
              <a:t>forced</a:t>
            </a:r>
            <a:r>
              <a:rPr lang="fr-FR" i="0" dirty="0">
                <a:solidFill>
                  <a:schemeClr val="tx1"/>
                </a:solidFill>
              </a:rPr>
              <a:t> by UC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Automation business </a:t>
            </a:r>
            <a:r>
              <a:rPr lang="fr-FR" b="1" dirty="0" err="1">
                <a:solidFill>
                  <a:schemeClr val="tx1"/>
                </a:solidFill>
              </a:rPr>
              <a:t>rules</a:t>
            </a:r>
            <a:r>
              <a:rPr lang="fr-FR" b="1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E7CB119-B296-38D2-54AA-4BE462FDC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44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20B25-A4B2-9B7B-24C3-0ECEAABD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Simplified</a:t>
            </a:r>
            <a:r>
              <a:rPr lang="fr-FR"/>
              <a:t> and </a:t>
            </a:r>
            <a:r>
              <a:rPr lang="fr-FR" err="1"/>
              <a:t>guiding</a:t>
            </a:r>
            <a:r>
              <a:rPr lang="fr-FR"/>
              <a:t> </a:t>
            </a:r>
            <a:r>
              <a:rPr lang="fr-FR" err="1"/>
              <a:t>view</a:t>
            </a:r>
            <a:r>
              <a:rPr lang="fr-FR"/>
              <a:t> for IFT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CA571C-E6D0-7F23-1B72-BDAF295DF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0" y="982199"/>
            <a:ext cx="9125873" cy="5417014"/>
          </a:xfrm>
        </p:spPr>
        <p:txBody>
          <a:bodyPr/>
          <a:lstStyle/>
          <a:p>
            <a:endParaRPr lang="fr-FR" sz="1100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D36B05F-B65D-3100-BF57-F4ED23CF4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348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50E1EF-338F-2B44-F836-8CE40E28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Deviation</a:t>
            </a:r>
            <a:r>
              <a:rPr lang="fr-FR"/>
              <a:t> management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CA4D37-125B-345A-58AC-843582C6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0" y="1402081"/>
            <a:ext cx="9752890" cy="4997132"/>
          </a:xfrm>
        </p:spPr>
        <p:txBody>
          <a:bodyPr/>
          <a:lstStyle/>
          <a:p>
            <a:r>
              <a:rPr lang="fr-FR" i="0">
                <a:solidFill>
                  <a:schemeClr val="tx1"/>
                </a:solidFill>
              </a:rPr>
              <a:t>UC can </a:t>
            </a:r>
            <a:r>
              <a:rPr lang="fr-FR" i="0" err="1">
                <a:solidFill>
                  <a:schemeClr val="tx1"/>
                </a:solidFill>
              </a:rPr>
              <a:t>create</a:t>
            </a:r>
            <a:r>
              <a:rPr lang="fr-FR" i="0">
                <a:solidFill>
                  <a:schemeClr val="tx1"/>
                </a:solidFill>
              </a:rPr>
              <a:t> a </a:t>
            </a:r>
            <a:r>
              <a:rPr lang="fr-FR" i="0" err="1">
                <a:solidFill>
                  <a:schemeClr val="tx1"/>
                </a:solidFill>
              </a:rPr>
              <a:t>deviation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the </a:t>
            </a:r>
            <a:r>
              <a:rPr lang="fr-FR" i="0" err="1">
                <a:solidFill>
                  <a:schemeClr val="tx1"/>
                </a:solidFill>
              </a:rPr>
              <a:t>activity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form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with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prefilled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deviation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form</a:t>
            </a:r>
            <a:r>
              <a:rPr lang="fr-FR" i="0">
                <a:solidFill>
                  <a:schemeClr val="tx1"/>
                </a:solidFill>
              </a:rPr>
              <a:t>.</a:t>
            </a:r>
          </a:p>
          <a:p>
            <a:r>
              <a:rPr lang="fr-FR" i="0">
                <a:solidFill>
                  <a:schemeClr val="tx1"/>
                </a:solidFill>
              </a:rPr>
              <a:t>The </a:t>
            </a:r>
            <a:r>
              <a:rPr lang="fr-FR" i="0" err="1">
                <a:solidFill>
                  <a:schemeClr val="tx1"/>
                </a:solidFill>
              </a:rPr>
              <a:t>deviation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reason</a:t>
            </a:r>
            <a:r>
              <a:rPr lang="fr-FR" i="0">
                <a:solidFill>
                  <a:schemeClr val="tx1"/>
                </a:solidFill>
              </a:rPr>
              <a:t> and </a:t>
            </a:r>
            <a:r>
              <a:rPr lang="fr-FR" i="0" err="1">
                <a:solidFill>
                  <a:schemeClr val="tx1"/>
                </a:solidFill>
              </a:rPr>
              <a:t>criticality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is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selected</a:t>
            </a:r>
            <a:r>
              <a:rPr lang="fr-FR" i="0">
                <a:solidFill>
                  <a:schemeClr val="tx1"/>
                </a:solidFill>
              </a:rPr>
              <a:t> in a </a:t>
            </a:r>
            <a:r>
              <a:rPr lang="fr-FR" i="0" err="1">
                <a:solidFill>
                  <a:schemeClr val="tx1"/>
                </a:solidFill>
              </a:rPr>
              <a:t>predeterlined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list</a:t>
            </a:r>
            <a:r>
              <a:rPr lang="fr-FR" i="0">
                <a:solidFill>
                  <a:schemeClr val="tx1"/>
                </a:solidFill>
              </a:rPr>
              <a:t>.</a:t>
            </a:r>
          </a:p>
          <a:p>
            <a:r>
              <a:rPr lang="fr-FR" i="0" err="1">
                <a:solidFill>
                  <a:schemeClr val="tx1"/>
                </a:solidFill>
              </a:rPr>
              <a:t>Specific</a:t>
            </a:r>
            <a:r>
              <a:rPr lang="fr-FR" i="0">
                <a:solidFill>
                  <a:schemeClr val="tx1"/>
                </a:solidFill>
              </a:rPr>
              <a:t> WF for </a:t>
            </a:r>
            <a:r>
              <a:rPr lang="fr-FR" i="0" err="1">
                <a:solidFill>
                  <a:schemeClr val="tx1"/>
                </a:solidFill>
              </a:rPr>
              <a:t>deviation</a:t>
            </a:r>
            <a:r>
              <a:rPr lang="fr-FR" i="0">
                <a:solidFill>
                  <a:schemeClr val="tx1"/>
                </a:solidFill>
              </a:rPr>
              <a:t> management : formalisation (= investigation, CAPA </a:t>
            </a:r>
            <a:r>
              <a:rPr lang="fr-FR" i="0" err="1">
                <a:solidFill>
                  <a:schemeClr val="tx1"/>
                </a:solidFill>
              </a:rPr>
              <a:t>implementation</a:t>
            </a:r>
            <a:r>
              <a:rPr lang="fr-FR" i="0">
                <a:solidFill>
                  <a:schemeClr val="tx1"/>
                </a:solidFill>
              </a:rPr>
              <a:t>…) + </a:t>
            </a:r>
            <a:r>
              <a:rPr lang="fr-FR" i="0" err="1">
                <a:solidFill>
                  <a:schemeClr val="tx1"/>
                </a:solidFill>
              </a:rPr>
              <a:t>approval</a:t>
            </a:r>
            <a:endParaRPr lang="fr-FR" i="0">
              <a:solidFill>
                <a:schemeClr val="tx1"/>
              </a:solidFill>
            </a:endParaRPr>
          </a:p>
          <a:p>
            <a:r>
              <a:rPr lang="fr-FR" i="0">
                <a:solidFill>
                  <a:schemeClr val="tx1"/>
                </a:solidFill>
              </a:rPr>
              <a:t>Live </a:t>
            </a:r>
            <a:r>
              <a:rPr lang="fr-FR" i="0" err="1">
                <a:solidFill>
                  <a:schemeClr val="tx1"/>
                </a:solidFill>
              </a:rPr>
              <a:t>dashbords</a:t>
            </a:r>
            <a:r>
              <a:rPr lang="fr-FR" i="0">
                <a:solidFill>
                  <a:schemeClr val="tx1"/>
                </a:solidFill>
              </a:rPr>
              <a:t> and reports can </a:t>
            </a:r>
            <a:r>
              <a:rPr lang="fr-FR" i="0" err="1">
                <a:solidFill>
                  <a:schemeClr val="tx1"/>
                </a:solidFill>
              </a:rPr>
              <a:t>be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generated</a:t>
            </a:r>
            <a:endParaRPr lang="fr-FR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C052C2-6857-9312-B749-3223FA1C9E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272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84CED-FBE1-7AB3-55F0-C4FF5F97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KPI and </a:t>
            </a:r>
            <a:r>
              <a:rPr lang="fr-FR" err="1"/>
              <a:t>dashboards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434F2B-DA36-293F-993B-55D89069C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836023"/>
            <a:ext cx="11181097" cy="5005841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Personalized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dashboards</a:t>
            </a:r>
            <a:r>
              <a:rPr lang="fr-FR" sz="1200" i="0">
                <a:solidFill>
                  <a:schemeClr val="tx1"/>
                </a:solidFill>
              </a:rPr>
              <a:t> (</a:t>
            </a:r>
            <a:r>
              <a:rPr lang="fr-FR" sz="1200" i="0" err="1">
                <a:solidFill>
                  <a:schemeClr val="tx1"/>
                </a:solidFill>
              </a:rPr>
              <a:t>dynamic</a:t>
            </a:r>
            <a:r>
              <a:rPr lang="fr-FR" sz="1200" i="0">
                <a:solidFill>
                  <a:schemeClr val="tx1"/>
                </a:solidFill>
              </a:rPr>
              <a:t>) : </a:t>
            </a:r>
            <a:r>
              <a:rPr lang="fr-FR" sz="1200" i="0" err="1">
                <a:solidFill>
                  <a:schemeClr val="tx1"/>
                </a:solidFill>
              </a:rPr>
              <a:t>list</a:t>
            </a:r>
            <a:r>
              <a:rPr lang="fr-FR" sz="1200" i="0">
                <a:solidFill>
                  <a:schemeClr val="tx1"/>
                </a:solidFill>
              </a:rPr>
              <a:t> of </a:t>
            </a:r>
            <a:r>
              <a:rPr lang="fr-FR" sz="1200" i="0" err="1">
                <a:solidFill>
                  <a:schemeClr val="tx1"/>
                </a:solidFill>
              </a:rPr>
              <a:t>ongoing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activities</a:t>
            </a:r>
            <a:r>
              <a:rPr lang="fr-FR" sz="1200" i="0">
                <a:solidFill>
                  <a:schemeClr val="tx1"/>
                </a:solidFill>
              </a:rPr>
              <a:t>, </a:t>
            </a:r>
            <a:r>
              <a:rPr lang="fr-FR" sz="1200" i="0" err="1">
                <a:solidFill>
                  <a:schemeClr val="tx1"/>
                </a:solidFill>
              </a:rPr>
              <a:t>status</a:t>
            </a:r>
            <a:r>
              <a:rPr lang="fr-FR" sz="1200" i="0">
                <a:solidFill>
                  <a:schemeClr val="tx1"/>
                </a:solidFill>
              </a:rPr>
              <a:t>, deadlines, </a:t>
            </a:r>
            <a:r>
              <a:rPr lang="fr-FR" sz="1200" i="0" err="1">
                <a:solidFill>
                  <a:schemeClr val="tx1"/>
                </a:solidFill>
              </a:rPr>
              <a:t>alerts</a:t>
            </a:r>
            <a:r>
              <a:rPr lang="fr-FR" sz="1200" i="0">
                <a:solidFill>
                  <a:schemeClr val="tx1"/>
                </a:solidFill>
              </a:rPr>
              <a:t>…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Piloting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dashbord</a:t>
            </a:r>
            <a:r>
              <a:rPr lang="fr-FR" sz="1200" i="0">
                <a:solidFill>
                  <a:schemeClr val="tx1"/>
                </a:solidFill>
              </a:rPr>
              <a:t> per team for DR, DVM, </a:t>
            </a:r>
            <a:r>
              <a:rPr lang="fr-FR" sz="1200" i="0" err="1">
                <a:solidFill>
                  <a:schemeClr val="tx1"/>
                </a:solidFill>
              </a:rPr>
              <a:t>considering</a:t>
            </a:r>
            <a:r>
              <a:rPr lang="fr-FR" sz="1200" i="0">
                <a:solidFill>
                  <a:schemeClr val="tx1"/>
                </a:solidFill>
              </a:rPr>
              <a:t> all </a:t>
            </a:r>
            <a:r>
              <a:rPr lang="fr-FR" sz="1200" i="0" err="1">
                <a:solidFill>
                  <a:schemeClr val="tx1"/>
                </a:solidFill>
              </a:rPr>
              <a:t>status</a:t>
            </a:r>
            <a:endParaRPr lang="fr-FR" sz="1200" i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Piloting</a:t>
            </a:r>
            <a:r>
              <a:rPr lang="fr-FR" sz="1200" i="0">
                <a:solidFill>
                  <a:schemeClr val="tx1"/>
                </a:solidFill>
              </a:rPr>
              <a:t> </a:t>
            </a:r>
            <a:r>
              <a:rPr lang="fr-FR" sz="1200" i="0" err="1">
                <a:solidFill>
                  <a:schemeClr val="tx1"/>
                </a:solidFill>
              </a:rPr>
              <a:t>dashobord</a:t>
            </a:r>
            <a:r>
              <a:rPr lang="fr-FR" sz="1200" i="0">
                <a:solidFill>
                  <a:schemeClr val="tx1"/>
                </a:solidFill>
              </a:rPr>
              <a:t> for UC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0">
                <a:solidFill>
                  <a:schemeClr val="tx1"/>
                </a:solidFill>
              </a:rPr>
              <a:t>Compliance </a:t>
            </a:r>
            <a:r>
              <a:rPr lang="fr-FR" sz="1200" i="0" err="1">
                <a:solidFill>
                  <a:schemeClr val="tx1"/>
                </a:solidFill>
              </a:rPr>
              <a:t>dashbord</a:t>
            </a:r>
            <a:r>
              <a:rPr lang="fr-FR" sz="1200" i="0">
                <a:solidFill>
                  <a:schemeClr val="tx1"/>
                </a:solidFill>
              </a:rPr>
              <a:t> (</a:t>
            </a:r>
            <a:r>
              <a:rPr lang="fr-FR" sz="1200" i="0" err="1">
                <a:solidFill>
                  <a:schemeClr val="tx1"/>
                </a:solidFill>
              </a:rPr>
              <a:t>dynamic</a:t>
            </a:r>
            <a:r>
              <a:rPr lang="fr-FR" sz="1200" i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0" err="1">
                <a:solidFill>
                  <a:schemeClr val="tx1"/>
                </a:solidFill>
              </a:rPr>
              <a:t>Efficiency</a:t>
            </a:r>
            <a:r>
              <a:rPr lang="fr-FR" sz="1200" i="0">
                <a:solidFill>
                  <a:schemeClr val="tx1"/>
                </a:solidFill>
              </a:rPr>
              <a:t> / </a:t>
            </a:r>
            <a:r>
              <a:rPr lang="fr-FR" sz="1200" i="0" err="1">
                <a:solidFill>
                  <a:schemeClr val="tx1"/>
                </a:solidFill>
              </a:rPr>
              <a:t>activity</a:t>
            </a:r>
            <a:r>
              <a:rPr lang="fr-FR" sz="1200" i="0">
                <a:solidFill>
                  <a:schemeClr val="tx1"/>
                </a:solidFill>
              </a:rPr>
              <a:t> reports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840D9C7-7EE1-B25F-3F68-A68B7E7C7A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011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F953D-9779-E6EC-53FA-B99E1C72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Contract</a:t>
            </a:r>
            <a:r>
              <a:rPr lang="fr-FR"/>
              <a:t> </a:t>
            </a:r>
            <a:r>
              <a:rPr lang="fr-FR" err="1"/>
              <a:t>creation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an </a:t>
            </a:r>
            <a:r>
              <a:rPr lang="fr-FR" err="1"/>
              <a:t>activity</a:t>
            </a:r>
            <a:r>
              <a:rPr lang="fr-FR"/>
              <a:t> and standard </a:t>
            </a:r>
            <a:r>
              <a:rPr lang="fr-FR" err="1"/>
              <a:t>contracts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7F66F8-74BB-C542-ACCB-4BEA11BFB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90" y="1311005"/>
            <a:ext cx="10388616" cy="42015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One shot </a:t>
            </a:r>
            <a:r>
              <a:rPr lang="fr-FR" i="0" err="1">
                <a:solidFill>
                  <a:schemeClr val="tx1"/>
                </a:solidFill>
              </a:rPr>
              <a:t>contracts</a:t>
            </a:r>
            <a:r>
              <a:rPr lang="fr-FR" i="0">
                <a:solidFill>
                  <a:schemeClr val="tx1"/>
                </a:solidFill>
              </a:rPr>
              <a:t> can </a:t>
            </a:r>
            <a:r>
              <a:rPr lang="fr-FR" i="0" err="1">
                <a:solidFill>
                  <a:schemeClr val="tx1"/>
                </a:solidFill>
              </a:rPr>
              <a:t>be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created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the </a:t>
            </a:r>
            <a:r>
              <a:rPr lang="fr-FR" i="0" err="1">
                <a:solidFill>
                  <a:schemeClr val="tx1"/>
                </a:solidFill>
              </a:rPr>
              <a:t>activity</a:t>
            </a:r>
            <a:r>
              <a:rPr lang="fr-FR" i="0">
                <a:solidFill>
                  <a:schemeClr val="tx1"/>
                </a:solidFill>
              </a:rPr>
              <a:t> in the program screen.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All relevant info are </a:t>
            </a:r>
            <a:r>
              <a:rPr lang="fr-FR" i="0" err="1">
                <a:solidFill>
                  <a:schemeClr val="tx1"/>
                </a:solidFill>
              </a:rPr>
              <a:t>migrated</a:t>
            </a:r>
            <a:r>
              <a:rPr lang="fr-FR" i="0">
                <a:solidFill>
                  <a:schemeClr val="tx1"/>
                </a:solidFill>
              </a:rPr>
              <a:t> in the </a:t>
            </a:r>
            <a:r>
              <a:rPr lang="fr-FR" i="0" err="1">
                <a:solidFill>
                  <a:schemeClr val="tx1"/>
                </a:solidFill>
              </a:rPr>
              <a:t>contract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form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based</a:t>
            </a:r>
            <a:r>
              <a:rPr lang="fr-FR" i="0">
                <a:solidFill>
                  <a:schemeClr val="tx1"/>
                </a:solidFill>
              </a:rPr>
              <a:t> on the </a:t>
            </a:r>
            <a:r>
              <a:rPr lang="fr-FR" i="0" err="1">
                <a:solidFill>
                  <a:schemeClr val="tx1"/>
                </a:solidFill>
              </a:rPr>
              <a:t>event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number</a:t>
            </a:r>
            <a:r>
              <a:rPr lang="fr-FR" i="0">
                <a:solidFill>
                  <a:schemeClr val="tx1"/>
                </a:solidFill>
              </a:rPr>
              <a:t> and HCP </a:t>
            </a:r>
            <a:r>
              <a:rPr lang="fr-FR" i="0" err="1">
                <a:solidFill>
                  <a:schemeClr val="tx1"/>
                </a:solidFill>
              </a:rPr>
              <a:t>name</a:t>
            </a:r>
            <a:r>
              <a:rPr lang="fr-FR" i="0">
                <a:solidFill>
                  <a:schemeClr val="tx1"/>
                </a:solidFill>
              </a:rPr>
              <a:t> (data </a:t>
            </a:r>
            <a:r>
              <a:rPr lang="fr-FR" i="0" err="1">
                <a:solidFill>
                  <a:schemeClr val="tx1"/>
                </a:solidFill>
              </a:rPr>
              <a:t>migrated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HCP data base </a:t>
            </a:r>
            <a:r>
              <a:rPr lang="fr-FR" i="0" err="1">
                <a:solidFill>
                  <a:schemeClr val="tx1"/>
                </a:solidFill>
              </a:rPr>
              <a:t>wich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is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sourced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several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tools</a:t>
            </a:r>
            <a:r>
              <a:rPr lang="fr-FR" i="0">
                <a:solidFill>
                  <a:schemeClr val="tx1"/>
                </a:solidFill>
              </a:rPr>
              <a:t>) : </a:t>
            </a:r>
            <a:r>
              <a:rPr lang="fr-FR" i="0" err="1">
                <a:solidFill>
                  <a:schemeClr val="tx1"/>
                </a:solidFill>
              </a:rPr>
              <a:t>finanacial</a:t>
            </a:r>
            <a:r>
              <a:rPr lang="fr-FR" i="0">
                <a:solidFill>
                  <a:schemeClr val="tx1"/>
                </a:solidFill>
              </a:rPr>
              <a:t>/ </a:t>
            </a:r>
            <a:r>
              <a:rPr lang="fr-FR" i="0" err="1">
                <a:solidFill>
                  <a:schemeClr val="tx1"/>
                </a:solidFill>
              </a:rPr>
              <a:t>veeva</a:t>
            </a:r>
            <a:r>
              <a:rPr lang="fr-FR" i="0">
                <a:solidFill>
                  <a:schemeClr val="tx1"/>
                </a:solidFill>
              </a:rPr>
              <a:t>/ HCP portal…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 err="1">
                <a:solidFill>
                  <a:schemeClr val="tx1"/>
                </a:solidFill>
              </a:rPr>
              <a:t>Create</a:t>
            </a:r>
            <a:r>
              <a:rPr lang="fr-FR" i="0">
                <a:solidFill>
                  <a:schemeClr val="tx1"/>
                </a:solidFill>
              </a:rPr>
              <a:t> a bibliothèque of  standard </a:t>
            </a:r>
            <a:r>
              <a:rPr lang="fr-FR" i="0" err="1">
                <a:solidFill>
                  <a:schemeClr val="tx1"/>
                </a:solidFill>
              </a:rPr>
              <a:t>contracts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activities</a:t>
            </a:r>
            <a:r>
              <a:rPr lang="fr-FR" i="0">
                <a:solidFill>
                  <a:schemeClr val="tx1"/>
                </a:solidFill>
              </a:rPr>
              <a:t> by BU / MU for a </a:t>
            </a:r>
            <a:r>
              <a:rPr lang="fr-FR" i="0" err="1">
                <a:solidFill>
                  <a:schemeClr val="tx1"/>
                </a:solidFill>
              </a:rPr>
              <a:t>period</a:t>
            </a:r>
            <a:r>
              <a:rPr lang="fr-FR" i="0">
                <a:solidFill>
                  <a:schemeClr val="tx1"/>
                </a:solidFill>
              </a:rPr>
              <a:t>, </a:t>
            </a:r>
            <a:r>
              <a:rPr lang="fr-FR" i="0" err="1">
                <a:solidFill>
                  <a:schemeClr val="tx1"/>
                </a:solidFill>
              </a:rPr>
              <a:t>going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strategic</a:t>
            </a:r>
            <a:r>
              <a:rPr lang="fr-FR" i="0">
                <a:solidFill>
                  <a:schemeClr val="tx1"/>
                </a:solidFill>
              </a:rPr>
              <a:t>  and </a:t>
            </a:r>
            <a:r>
              <a:rPr lang="fr-FR" i="0" err="1">
                <a:solidFill>
                  <a:schemeClr val="tx1"/>
                </a:solidFill>
              </a:rPr>
              <a:t>tactic</a:t>
            </a:r>
            <a:r>
              <a:rPr lang="fr-FR" i="0">
                <a:solidFill>
                  <a:schemeClr val="tx1"/>
                </a:solidFill>
              </a:rPr>
              <a:t> plans, IFT can </a:t>
            </a:r>
            <a:r>
              <a:rPr lang="fr-FR" i="0" err="1">
                <a:solidFill>
                  <a:schemeClr val="tx1"/>
                </a:solidFill>
              </a:rPr>
              <a:t>recall</a:t>
            </a:r>
            <a:r>
              <a:rPr lang="fr-FR" i="0">
                <a:solidFill>
                  <a:schemeClr val="tx1"/>
                </a:solidFill>
              </a:rPr>
              <a:t> a </a:t>
            </a:r>
            <a:r>
              <a:rPr lang="fr-FR" i="0" err="1">
                <a:solidFill>
                  <a:schemeClr val="tx1"/>
                </a:solidFill>
              </a:rPr>
              <a:t>contract</a:t>
            </a:r>
            <a:r>
              <a:rPr lang="fr-FR" i="0">
                <a:solidFill>
                  <a:schemeClr val="tx1"/>
                </a:solidFill>
              </a:rPr>
              <a:t> ‘’</a:t>
            </a:r>
            <a:r>
              <a:rPr lang="fr-FR" i="0" err="1">
                <a:solidFill>
                  <a:schemeClr val="tx1"/>
                </a:solidFill>
              </a:rPr>
              <a:t>template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activity</a:t>
            </a:r>
            <a:r>
              <a:rPr lang="fr-FR" i="0">
                <a:solidFill>
                  <a:schemeClr val="tx1"/>
                </a:solidFill>
              </a:rPr>
              <a:t>’’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the system (</a:t>
            </a:r>
            <a:r>
              <a:rPr lang="fr-FR" i="0" err="1">
                <a:solidFill>
                  <a:schemeClr val="tx1"/>
                </a:solidFill>
              </a:rPr>
              <a:t>evaluate</a:t>
            </a:r>
            <a:r>
              <a:rPr lang="fr-FR" i="0">
                <a:solidFill>
                  <a:schemeClr val="tx1"/>
                </a:solidFill>
              </a:rPr>
              <a:t> relevance)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And standard </a:t>
            </a:r>
            <a:r>
              <a:rPr lang="fr-FR" i="0" err="1">
                <a:solidFill>
                  <a:schemeClr val="tx1"/>
                </a:solidFill>
              </a:rPr>
              <a:t>contracts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linked</a:t>
            </a:r>
            <a:r>
              <a:rPr lang="fr-FR" i="0">
                <a:solidFill>
                  <a:schemeClr val="tx1"/>
                </a:solidFill>
              </a:rPr>
              <a:t> to a </a:t>
            </a:r>
            <a:r>
              <a:rPr lang="fr-FR" i="0" err="1">
                <a:solidFill>
                  <a:schemeClr val="tx1"/>
                </a:solidFill>
              </a:rPr>
              <a:t>specific</a:t>
            </a:r>
            <a:r>
              <a:rPr lang="fr-FR" i="0">
                <a:solidFill>
                  <a:schemeClr val="tx1"/>
                </a:solidFill>
              </a:rPr>
              <a:t> convention d’hospitalité (</a:t>
            </a:r>
            <a:r>
              <a:rPr lang="fr-FR" i="0" err="1">
                <a:solidFill>
                  <a:schemeClr val="tx1"/>
                </a:solidFill>
              </a:rPr>
              <a:t>mother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form</a:t>
            </a:r>
            <a:r>
              <a:rPr lang="fr-FR" i="0">
                <a:solidFill>
                  <a:schemeClr val="tx1"/>
                </a:solidFill>
              </a:rPr>
              <a:t> for </a:t>
            </a:r>
            <a:r>
              <a:rPr lang="fr-FR" i="0" err="1">
                <a:solidFill>
                  <a:schemeClr val="tx1"/>
                </a:solidFill>
              </a:rPr>
              <a:t>simplified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events</a:t>
            </a:r>
            <a:r>
              <a:rPr lang="fr-FR" i="0">
                <a:solidFill>
                  <a:schemeClr val="tx1"/>
                </a:solidFill>
              </a:rPr>
              <a:t>) : </a:t>
            </a:r>
            <a:r>
              <a:rPr lang="fr-FR" i="0" err="1">
                <a:solidFill>
                  <a:schemeClr val="tx1"/>
                </a:solidFill>
              </a:rPr>
              <a:t>initiator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will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be</a:t>
            </a:r>
            <a:r>
              <a:rPr lang="fr-FR" i="0">
                <a:solidFill>
                  <a:schemeClr val="tx1"/>
                </a:solidFill>
              </a:rPr>
              <a:t> able to </a:t>
            </a:r>
            <a:r>
              <a:rPr lang="fr-FR" i="0" err="1">
                <a:solidFill>
                  <a:schemeClr val="tx1"/>
                </a:solidFill>
              </a:rPr>
              <a:t>create</a:t>
            </a:r>
            <a:r>
              <a:rPr lang="fr-FR" i="0">
                <a:solidFill>
                  <a:schemeClr val="tx1"/>
                </a:solidFill>
              </a:rPr>
              <a:t> a </a:t>
            </a:r>
            <a:r>
              <a:rPr lang="fr-FR" i="0" err="1">
                <a:solidFill>
                  <a:schemeClr val="tx1"/>
                </a:solidFill>
              </a:rPr>
              <a:t>contract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from</a:t>
            </a:r>
            <a:r>
              <a:rPr lang="fr-FR" i="0">
                <a:solidFill>
                  <a:schemeClr val="tx1"/>
                </a:solidFill>
              </a:rPr>
              <a:t> a standard by </a:t>
            </a:r>
            <a:r>
              <a:rPr lang="fr-FR" i="0" err="1">
                <a:solidFill>
                  <a:schemeClr val="tx1"/>
                </a:solidFill>
              </a:rPr>
              <a:t>entering</a:t>
            </a:r>
            <a:r>
              <a:rPr lang="fr-FR" i="0">
                <a:solidFill>
                  <a:schemeClr val="tx1"/>
                </a:solidFill>
              </a:rPr>
              <a:t> the </a:t>
            </a:r>
            <a:r>
              <a:rPr lang="fr-FR" i="0" err="1">
                <a:solidFill>
                  <a:schemeClr val="tx1"/>
                </a:solidFill>
              </a:rPr>
              <a:t>event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number</a:t>
            </a:r>
            <a:r>
              <a:rPr lang="fr-FR" i="0">
                <a:solidFill>
                  <a:schemeClr val="tx1"/>
                </a:solidFill>
              </a:rPr>
              <a:t> and HCP </a:t>
            </a:r>
            <a:r>
              <a:rPr lang="fr-FR" i="0" err="1">
                <a:solidFill>
                  <a:schemeClr val="tx1"/>
                </a:solidFill>
              </a:rPr>
              <a:t>name</a:t>
            </a:r>
            <a:r>
              <a:rPr lang="fr-FR" i="0">
                <a:solidFill>
                  <a:schemeClr val="tx1"/>
                </a:solidFill>
              </a:rPr>
              <a:t>, </a:t>
            </a:r>
            <a:r>
              <a:rPr lang="fr-FR" i="0" err="1">
                <a:solidFill>
                  <a:schemeClr val="tx1"/>
                </a:solidFill>
              </a:rPr>
              <a:t>somhow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adapt</a:t>
            </a:r>
            <a:r>
              <a:rPr lang="fr-FR" i="0">
                <a:solidFill>
                  <a:schemeClr val="tx1"/>
                </a:solidFill>
              </a:rPr>
              <a:t> the package.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i="0">
                <a:solidFill>
                  <a:schemeClr val="tx1"/>
                </a:solidFill>
              </a:rPr>
              <a:t>For a </a:t>
            </a:r>
            <a:r>
              <a:rPr lang="fr-FR" i="0" err="1">
                <a:solidFill>
                  <a:schemeClr val="tx1"/>
                </a:solidFill>
              </a:rPr>
              <a:t>simplified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event</a:t>
            </a:r>
            <a:r>
              <a:rPr lang="fr-FR" i="0">
                <a:solidFill>
                  <a:schemeClr val="tx1"/>
                </a:solidFill>
              </a:rPr>
              <a:t> : the standard </a:t>
            </a:r>
            <a:r>
              <a:rPr lang="fr-FR" i="0" err="1">
                <a:solidFill>
                  <a:schemeClr val="tx1"/>
                </a:solidFill>
              </a:rPr>
              <a:t>contract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is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automatically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available</a:t>
            </a:r>
            <a:r>
              <a:rPr lang="fr-FR" i="0">
                <a:solidFill>
                  <a:schemeClr val="tx1"/>
                </a:solidFill>
              </a:rPr>
              <a:t> in the </a:t>
            </a:r>
            <a:r>
              <a:rPr lang="fr-FR" i="0" err="1">
                <a:solidFill>
                  <a:schemeClr val="tx1"/>
                </a:solidFill>
              </a:rPr>
              <a:t>event</a:t>
            </a:r>
            <a:r>
              <a:rPr lang="fr-FR" i="0">
                <a:solidFill>
                  <a:schemeClr val="tx1"/>
                </a:solidFill>
              </a:rPr>
              <a:t> </a:t>
            </a:r>
            <a:r>
              <a:rPr lang="fr-FR" i="0" err="1">
                <a:solidFill>
                  <a:schemeClr val="tx1"/>
                </a:solidFill>
              </a:rPr>
              <a:t>form</a:t>
            </a:r>
            <a:endParaRPr lang="fr-FR" i="0">
              <a:solidFill>
                <a:schemeClr val="tx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697DD80-1527-B7EE-135B-A8CAACDBF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172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24CD89C-66D3-3A82-ADD0-14E4E40121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Organigramme : Données 7">
            <a:extLst>
              <a:ext uri="{FF2B5EF4-FFF2-40B4-BE49-F238E27FC236}">
                <a16:creationId xmlns:a16="http://schemas.microsoft.com/office/drawing/2014/main" id="{FEF04676-B8F1-12E2-0C15-C4F3CB411A2E}"/>
              </a:ext>
            </a:extLst>
          </p:cNvPr>
          <p:cNvSpPr/>
          <p:nvPr/>
        </p:nvSpPr>
        <p:spPr>
          <a:xfrm>
            <a:off x="1898469" y="905691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General information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D010F-31BB-A0B1-5FDD-0E956015C681}"/>
              </a:ext>
            </a:extLst>
          </p:cNvPr>
          <p:cNvSpPr/>
          <p:nvPr/>
        </p:nvSpPr>
        <p:spPr>
          <a:xfrm>
            <a:off x="2386148" y="221863"/>
            <a:ext cx="6096000" cy="4587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Réunion régionale </a:t>
            </a:r>
            <a:r>
              <a:rPr lang="fr-FR" err="1">
                <a:latin typeface="+mj-lt"/>
              </a:rPr>
              <a:t>theme</a:t>
            </a:r>
            <a:r>
              <a:rPr lang="fr-FR">
                <a:latin typeface="+mj-lt"/>
              </a:rPr>
              <a:t> XXX – date XXX</a:t>
            </a:r>
          </a:p>
        </p:txBody>
      </p:sp>
      <p:sp>
        <p:nvSpPr>
          <p:cNvPr id="10" name="Organigramme : Données 9">
            <a:extLst>
              <a:ext uri="{FF2B5EF4-FFF2-40B4-BE49-F238E27FC236}">
                <a16:creationId xmlns:a16="http://schemas.microsoft.com/office/drawing/2014/main" id="{00397D77-5CC2-8759-D7B9-B2CF75E994B9}"/>
              </a:ext>
            </a:extLst>
          </p:cNvPr>
          <p:cNvSpPr/>
          <p:nvPr/>
        </p:nvSpPr>
        <p:spPr>
          <a:xfrm>
            <a:off x="3461657" y="905691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program</a:t>
            </a:r>
          </a:p>
        </p:txBody>
      </p:sp>
      <p:sp>
        <p:nvSpPr>
          <p:cNvPr id="11" name="Organigramme : Données 10">
            <a:extLst>
              <a:ext uri="{FF2B5EF4-FFF2-40B4-BE49-F238E27FC236}">
                <a16:creationId xmlns:a16="http://schemas.microsoft.com/office/drawing/2014/main" id="{44AC0B98-F6F4-1133-F1DC-45CDF2B5AEF5}"/>
              </a:ext>
            </a:extLst>
          </p:cNvPr>
          <p:cNvSpPr/>
          <p:nvPr/>
        </p:nvSpPr>
        <p:spPr>
          <a:xfrm>
            <a:off x="4937760" y="905691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packages</a:t>
            </a:r>
          </a:p>
        </p:txBody>
      </p:sp>
      <p:sp>
        <p:nvSpPr>
          <p:cNvPr id="12" name="Organigramme : Données 11">
            <a:extLst>
              <a:ext uri="{FF2B5EF4-FFF2-40B4-BE49-F238E27FC236}">
                <a16:creationId xmlns:a16="http://schemas.microsoft.com/office/drawing/2014/main" id="{86909A2C-0669-8E21-7565-029360683558}"/>
              </a:ext>
            </a:extLst>
          </p:cNvPr>
          <p:cNvSpPr/>
          <p:nvPr/>
        </p:nvSpPr>
        <p:spPr>
          <a:xfrm>
            <a:off x="6500948" y="905691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err="1">
                <a:latin typeface="+mj-lt"/>
              </a:rPr>
              <a:t>attendees</a:t>
            </a:r>
            <a:endParaRPr lang="fr-FR" sz="800">
              <a:latin typeface="+mj-lt"/>
            </a:endParaRPr>
          </a:p>
        </p:txBody>
      </p:sp>
      <p:sp>
        <p:nvSpPr>
          <p:cNvPr id="13" name="Organigramme : Données 12">
            <a:extLst>
              <a:ext uri="{FF2B5EF4-FFF2-40B4-BE49-F238E27FC236}">
                <a16:creationId xmlns:a16="http://schemas.microsoft.com/office/drawing/2014/main" id="{E3643A92-BE80-5450-557B-F123A9D13A75}"/>
              </a:ext>
            </a:extLst>
          </p:cNvPr>
          <p:cNvSpPr/>
          <p:nvPr/>
        </p:nvSpPr>
        <p:spPr>
          <a:xfrm>
            <a:off x="7977051" y="914399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>
                <a:latin typeface="+mj-lt"/>
              </a:rPr>
              <a:t>UC</a:t>
            </a:r>
          </a:p>
        </p:txBody>
      </p:sp>
      <p:sp>
        <p:nvSpPr>
          <p:cNvPr id="14" name="Organigramme : Données 13">
            <a:extLst>
              <a:ext uri="{FF2B5EF4-FFF2-40B4-BE49-F238E27FC236}">
                <a16:creationId xmlns:a16="http://schemas.microsoft.com/office/drawing/2014/main" id="{5EE0D75A-C383-8C2F-A85D-EA65E0F38694}"/>
              </a:ext>
            </a:extLst>
          </p:cNvPr>
          <p:cNvSpPr/>
          <p:nvPr/>
        </p:nvSpPr>
        <p:spPr>
          <a:xfrm>
            <a:off x="9453154" y="923107"/>
            <a:ext cx="1767840" cy="365760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err="1">
                <a:latin typeface="+mj-lt"/>
              </a:rPr>
              <a:t>Finanacial</a:t>
            </a:r>
            <a:r>
              <a:rPr lang="fr-FR" sz="800">
                <a:latin typeface="+mj-lt"/>
              </a:rPr>
              <a:t>  </a:t>
            </a:r>
            <a:r>
              <a:rPr lang="fr-FR" sz="800" err="1">
                <a:latin typeface="+mj-lt"/>
              </a:rPr>
              <a:t>reconciliation</a:t>
            </a:r>
            <a:r>
              <a:rPr lang="fr-FR" sz="800">
                <a:latin typeface="+mj-lt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63F26F-116B-AA2D-A39A-5DF73F7AF340}"/>
              </a:ext>
            </a:extLst>
          </p:cNvPr>
          <p:cNvSpPr/>
          <p:nvPr/>
        </p:nvSpPr>
        <p:spPr>
          <a:xfrm>
            <a:off x="304800" y="1463041"/>
            <a:ext cx="1532709" cy="4587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+mj-lt"/>
              </a:rPr>
              <a:t>Event information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D83CA-5E64-002A-6E9B-B7B09AC30D04}"/>
              </a:ext>
            </a:extLst>
          </p:cNvPr>
          <p:cNvSpPr/>
          <p:nvPr/>
        </p:nvSpPr>
        <p:spPr>
          <a:xfrm>
            <a:off x="304798" y="2195547"/>
            <a:ext cx="1532709" cy="45878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latin typeface="+mj-lt"/>
              </a:rPr>
              <a:t>Contract</a:t>
            </a:r>
            <a:r>
              <a:rPr lang="fr-FR" sz="1200">
                <a:latin typeface="+mj-lt"/>
              </a:rPr>
              <a:t> Dr George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884E63-C257-30C2-F642-3749A338442C}"/>
              </a:ext>
            </a:extLst>
          </p:cNvPr>
          <p:cNvSpPr/>
          <p:nvPr/>
        </p:nvSpPr>
        <p:spPr>
          <a:xfrm>
            <a:off x="304799" y="2928053"/>
            <a:ext cx="1532709" cy="45878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latin typeface="+mj-lt"/>
              </a:rPr>
              <a:t>Contract</a:t>
            </a:r>
            <a:r>
              <a:rPr lang="fr-FR" sz="1200">
                <a:latin typeface="+mj-lt"/>
              </a:rPr>
              <a:t> Dr Ben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2158235-487D-72C7-C66F-C9303BA82476}"/>
              </a:ext>
            </a:extLst>
          </p:cNvPr>
          <p:cNvSpPr/>
          <p:nvPr/>
        </p:nvSpPr>
        <p:spPr>
          <a:xfrm>
            <a:off x="0" y="1602377"/>
            <a:ext cx="304800" cy="31945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88102D-1F6D-E07D-A2D6-73B9108F1DEF}"/>
              </a:ext>
            </a:extLst>
          </p:cNvPr>
          <p:cNvSpPr/>
          <p:nvPr/>
        </p:nvSpPr>
        <p:spPr>
          <a:xfrm>
            <a:off x="278674" y="596153"/>
            <a:ext cx="1532709" cy="45878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+mj-lt"/>
              </a:rPr>
              <a:t>General </a:t>
            </a:r>
            <a:r>
              <a:rPr lang="fr-FR" sz="1200" err="1">
                <a:latin typeface="+mj-lt"/>
              </a:rPr>
              <a:t>view</a:t>
            </a:r>
            <a:endParaRPr lang="fr-FR" sz="120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83396-5F39-C34E-993F-72D42AC9CC94}"/>
              </a:ext>
            </a:extLst>
          </p:cNvPr>
          <p:cNvSpPr/>
          <p:nvPr/>
        </p:nvSpPr>
        <p:spPr>
          <a:xfrm>
            <a:off x="3396343" y="1921829"/>
            <a:ext cx="5425440" cy="19970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100" dirty="0" err="1">
                <a:latin typeface="+mj-lt"/>
              </a:rPr>
              <a:t>Only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relevent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filds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appears</a:t>
            </a:r>
            <a:r>
              <a:rPr lang="fr-FR" sz="1100" dirty="0">
                <a:latin typeface="+mj-lt"/>
              </a:rPr>
              <a:t> for IFT </a:t>
            </a:r>
            <a:r>
              <a:rPr lang="fr-FR" sz="1100" dirty="0" err="1">
                <a:latin typeface="+mj-lt"/>
              </a:rPr>
              <a:t>view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when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creation</a:t>
            </a:r>
            <a:r>
              <a:rPr lang="fr-FR" sz="1100" dirty="0">
                <a:latin typeface="+mj-lt"/>
              </a:rPr>
              <a:t>  and for the </a:t>
            </a:r>
            <a:r>
              <a:rPr lang="fr-FR" sz="1100" dirty="0" err="1">
                <a:latin typeface="+mj-lt"/>
              </a:rPr>
              <a:t>general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view</a:t>
            </a:r>
            <a:endParaRPr lang="fr-FR" sz="1100" dirty="0">
              <a:latin typeface="+mj-lt"/>
            </a:endParaRPr>
          </a:p>
          <a:p>
            <a:r>
              <a:rPr lang="fr-FR" sz="1100" dirty="0">
                <a:latin typeface="+mj-lt"/>
              </a:rPr>
              <a:t>-&gt; IFT has the </a:t>
            </a:r>
            <a:r>
              <a:rPr lang="fr-FR" sz="1100" dirty="0" err="1">
                <a:latin typeface="+mj-lt"/>
              </a:rPr>
              <a:t>link</a:t>
            </a:r>
            <a:r>
              <a:rPr lang="fr-FR" sz="1100" dirty="0">
                <a:latin typeface="+mj-lt"/>
              </a:rPr>
              <a:t> to </a:t>
            </a:r>
            <a:r>
              <a:rPr lang="fr-FR" sz="1100" dirty="0" err="1">
                <a:latin typeface="+mj-lt"/>
              </a:rPr>
              <a:t>see</a:t>
            </a:r>
            <a:r>
              <a:rPr lang="fr-FR" sz="1100" dirty="0">
                <a:latin typeface="+mj-lt"/>
              </a:rPr>
              <a:t> the </a:t>
            </a:r>
            <a:r>
              <a:rPr lang="fr-FR" sz="1100" dirty="0" err="1">
                <a:latin typeface="+mj-lt"/>
              </a:rPr>
              <a:t>complete</a:t>
            </a:r>
            <a:r>
              <a:rPr lang="fr-FR" sz="1100" dirty="0">
                <a:latin typeface="+mj-lt"/>
              </a:rPr>
              <a:t> </a:t>
            </a:r>
            <a:r>
              <a:rPr lang="fr-FR" sz="1100" dirty="0" err="1">
                <a:latin typeface="+mj-lt"/>
              </a:rPr>
              <a:t>view</a:t>
            </a:r>
            <a:r>
              <a:rPr lang="fr-FR" sz="1100" dirty="0">
                <a:latin typeface="+mj-lt"/>
              </a:rPr>
              <a:t>, </a:t>
            </a:r>
            <a:r>
              <a:rPr lang="fr-FR" sz="1100" dirty="0" err="1">
                <a:latin typeface="+mj-lt"/>
              </a:rPr>
              <a:t>validate</a:t>
            </a:r>
            <a:r>
              <a:rPr lang="fr-FR" sz="1100" dirty="0">
                <a:latin typeface="+mj-lt"/>
              </a:rPr>
              <a:t> the check-list et </a:t>
            </a:r>
            <a:r>
              <a:rPr lang="fr-FR" sz="1100" dirty="0" err="1">
                <a:latin typeface="+mj-lt"/>
              </a:rPr>
              <a:t>send</a:t>
            </a:r>
            <a:r>
              <a:rPr lang="fr-FR" sz="1100" dirty="0">
                <a:latin typeface="+mj-lt"/>
              </a:rPr>
              <a:t> for validation </a:t>
            </a:r>
          </a:p>
        </p:txBody>
      </p:sp>
    </p:spTree>
    <p:extLst>
      <p:ext uri="{BB962C8B-B14F-4D97-AF65-F5344CB8AC3E}">
        <p14:creationId xmlns:p14="http://schemas.microsoft.com/office/powerpoint/2010/main" val="3220268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24CD89C-66D3-3A82-ADD0-14E4E40121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D010F-31BB-A0B1-5FDD-0E956015C681}"/>
              </a:ext>
            </a:extLst>
          </p:cNvPr>
          <p:cNvSpPr/>
          <p:nvPr/>
        </p:nvSpPr>
        <p:spPr>
          <a:xfrm>
            <a:off x="2386148" y="221863"/>
            <a:ext cx="6096000" cy="4587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Réunion régionale </a:t>
            </a:r>
            <a:r>
              <a:rPr lang="fr-FR" err="1">
                <a:latin typeface="+mj-lt"/>
              </a:rPr>
              <a:t>theme</a:t>
            </a:r>
            <a:r>
              <a:rPr lang="fr-FR">
                <a:latin typeface="+mj-lt"/>
              </a:rPr>
              <a:t> XXX – date XXX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63F26F-116B-AA2D-A39A-5DF73F7AF340}"/>
              </a:ext>
            </a:extLst>
          </p:cNvPr>
          <p:cNvSpPr/>
          <p:nvPr/>
        </p:nvSpPr>
        <p:spPr>
          <a:xfrm>
            <a:off x="304800" y="2264233"/>
            <a:ext cx="1532709" cy="4587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+mj-lt"/>
              </a:rPr>
              <a:t>Event information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D83CA-5E64-002A-6E9B-B7B09AC30D04}"/>
              </a:ext>
            </a:extLst>
          </p:cNvPr>
          <p:cNvSpPr/>
          <p:nvPr/>
        </p:nvSpPr>
        <p:spPr>
          <a:xfrm>
            <a:off x="304798" y="3636036"/>
            <a:ext cx="1532709" cy="45878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latin typeface="+mj-lt"/>
              </a:rPr>
              <a:t>Contract</a:t>
            </a:r>
            <a:r>
              <a:rPr lang="fr-FR" sz="1200">
                <a:latin typeface="+mj-lt"/>
              </a:rPr>
              <a:t> Dr George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884E63-C257-30C2-F642-3749A338442C}"/>
              </a:ext>
            </a:extLst>
          </p:cNvPr>
          <p:cNvSpPr/>
          <p:nvPr/>
        </p:nvSpPr>
        <p:spPr>
          <a:xfrm>
            <a:off x="304798" y="4937218"/>
            <a:ext cx="1532709" cy="458788"/>
          </a:xfrm>
          <a:prstGeom prst="rect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latin typeface="+mj-lt"/>
              </a:rPr>
              <a:t>Contract</a:t>
            </a:r>
            <a:r>
              <a:rPr lang="fr-FR" sz="1200">
                <a:latin typeface="+mj-lt"/>
              </a:rPr>
              <a:t> Dr Ben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2158235-487D-72C7-C66F-C9303BA82476}"/>
              </a:ext>
            </a:extLst>
          </p:cNvPr>
          <p:cNvSpPr/>
          <p:nvPr/>
        </p:nvSpPr>
        <p:spPr>
          <a:xfrm>
            <a:off x="-26126" y="735489"/>
            <a:ext cx="304800" cy="31945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88102D-1F6D-E07D-A2D6-73B9108F1DEF}"/>
              </a:ext>
            </a:extLst>
          </p:cNvPr>
          <p:cNvSpPr/>
          <p:nvPr/>
        </p:nvSpPr>
        <p:spPr>
          <a:xfrm>
            <a:off x="278674" y="596153"/>
            <a:ext cx="1532709" cy="45878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+mj-lt"/>
              </a:rPr>
              <a:t>General </a:t>
            </a:r>
            <a:r>
              <a:rPr lang="fr-FR" sz="1200" err="1">
                <a:latin typeface="+mj-lt"/>
              </a:rPr>
              <a:t>view</a:t>
            </a:r>
            <a:endParaRPr lang="fr-FR" sz="1200">
              <a:latin typeface="+mj-lt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D6CC686-19FC-B0E6-8AAB-F745191E6C53}"/>
              </a:ext>
            </a:extLst>
          </p:cNvPr>
          <p:cNvCxnSpPr/>
          <p:nvPr/>
        </p:nvCxnSpPr>
        <p:spPr>
          <a:xfrm>
            <a:off x="2255524" y="2493627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Organigramme : Connecteur 3">
            <a:extLst>
              <a:ext uri="{FF2B5EF4-FFF2-40B4-BE49-F238E27FC236}">
                <a16:creationId xmlns:a16="http://schemas.microsoft.com/office/drawing/2014/main" id="{5F89A1DF-83EB-1EE9-9F33-5DE5C8855C6D}"/>
              </a:ext>
            </a:extLst>
          </p:cNvPr>
          <p:cNvSpPr/>
          <p:nvPr/>
        </p:nvSpPr>
        <p:spPr>
          <a:xfrm>
            <a:off x="2934792" y="2439942"/>
            <a:ext cx="113212" cy="107370"/>
          </a:xfrm>
          <a:prstGeom prst="flowChartConnector">
            <a:avLst/>
          </a:prstGeom>
          <a:solidFill>
            <a:schemeClr val="accent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1BA3C13-5763-CF24-6DFD-D98A2E143E53}"/>
              </a:ext>
            </a:extLst>
          </p:cNvPr>
          <p:cNvCxnSpPr/>
          <p:nvPr/>
        </p:nvCxnSpPr>
        <p:spPr>
          <a:xfrm>
            <a:off x="3048004" y="2493627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B1541449-C3B0-8D07-9F1B-23B4CAE80D09}"/>
              </a:ext>
            </a:extLst>
          </p:cNvPr>
          <p:cNvSpPr/>
          <p:nvPr/>
        </p:nvSpPr>
        <p:spPr>
          <a:xfrm>
            <a:off x="3727272" y="2444452"/>
            <a:ext cx="113212" cy="107370"/>
          </a:xfrm>
          <a:prstGeom prst="flowChartConnector">
            <a:avLst/>
          </a:prstGeom>
          <a:solidFill>
            <a:schemeClr val="accent2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81C3BA2-7F03-0E1E-7F07-7580F38AB686}"/>
              </a:ext>
            </a:extLst>
          </p:cNvPr>
          <p:cNvCxnSpPr/>
          <p:nvPr/>
        </p:nvCxnSpPr>
        <p:spPr>
          <a:xfrm>
            <a:off x="3840484" y="2493627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A989ED1E-5FB8-6E5D-1347-0E837FC086F2}"/>
              </a:ext>
            </a:extLst>
          </p:cNvPr>
          <p:cNvSpPr/>
          <p:nvPr/>
        </p:nvSpPr>
        <p:spPr>
          <a:xfrm>
            <a:off x="4519752" y="2439942"/>
            <a:ext cx="113212" cy="107370"/>
          </a:xfrm>
          <a:prstGeom prst="flowChartConnec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1293D1B-265A-7AD7-4FA1-1013DB8013C3}"/>
              </a:ext>
            </a:extLst>
          </p:cNvPr>
          <p:cNvCxnSpPr/>
          <p:nvPr/>
        </p:nvCxnSpPr>
        <p:spPr>
          <a:xfrm>
            <a:off x="4632964" y="2493627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Organigramme : Connecteur 22">
            <a:extLst>
              <a:ext uri="{FF2B5EF4-FFF2-40B4-BE49-F238E27FC236}">
                <a16:creationId xmlns:a16="http://schemas.microsoft.com/office/drawing/2014/main" id="{1B30B244-FDDA-CAD3-DDD6-DD0A43E16AC3}"/>
              </a:ext>
            </a:extLst>
          </p:cNvPr>
          <p:cNvSpPr/>
          <p:nvPr/>
        </p:nvSpPr>
        <p:spPr>
          <a:xfrm>
            <a:off x="5312232" y="2439942"/>
            <a:ext cx="113212" cy="107370"/>
          </a:xfrm>
          <a:prstGeom prst="flowChartConnector">
            <a:avLst/>
          </a:prstGeom>
          <a:solidFill>
            <a:schemeClr val="accent5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0C6A7DA-5E71-7C64-691E-95B151AE41DB}"/>
              </a:ext>
            </a:extLst>
          </p:cNvPr>
          <p:cNvSpPr txBox="1"/>
          <p:nvPr/>
        </p:nvSpPr>
        <p:spPr>
          <a:xfrm>
            <a:off x="2447106" y="2032023"/>
            <a:ext cx="10548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800">
                <a:solidFill>
                  <a:schemeClr val="tx2"/>
                </a:solidFill>
                <a:latin typeface="+mj-lt"/>
              </a:rPr>
              <a:t>Lieu validé et réservé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AA13347-28E2-F5E8-F0EF-67FC7CA1BAB7}"/>
              </a:ext>
            </a:extLst>
          </p:cNvPr>
          <p:cNvCxnSpPr>
            <a:cxnSpLocks/>
          </p:cNvCxnSpPr>
          <p:nvPr/>
        </p:nvCxnSpPr>
        <p:spPr>
          <a:xfrm>
            <a:off x="2991401" y="2264233"/>
            <a:ext cx="0" cy="1757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E8E9300-3F06-1B74-EC65-E0D8DBB999D1}"/>
              </a:ext>
            </a:extLst>
          </p:cNvPr>
          <p:cNvSpPr txBox="1"/>
          <p:nvPr/>
        </p:nvSpPr>
        <p:spPr>
          <a:xfrm>
            <a:off x="3381110" y="2770020"/>
            <a:ext cx="8686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Programme validé inséré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6AD1D2D-4737-050D-25D8-73522AD9F552}"/>
              </a:ext>
            </a:extLst>
          </p:cNvPr>
          <p:cNvCxnSpPr>
            <a:cxnSpLocks/>
          </p:cNvCxnSpPr>
          <p:nvPr/>
        </p:nvCxnSpPr>
        <p:spPr>
          <a:xfrm>
            <a:off x="3783878" y="2553205"/>
            <a:ext cx="0" cy="1757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287C1987-8431-8EA6-832C-5477625CE862}"/>
              </a:ext>
            </a:extLst>
          </p:cNvPr>
          <p:cNvSpPr txBox="1"/>
          <p:nvPr/>
        </p:nvSpPr>
        <p:spPr>
          <a:xfrm>
            <a:off x="4027178" y="2005303"/>
            <a:ext cx="10548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envoyé en validation 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AFFEF20-2FBE-5AB2-C0E3-C3AE76FD53D4}"/>
              </a:ext>
            </a:extLst>
          </p:cNvPr>
          <p:cNvCxnSpPr>
            <a:cxnSpLocks/>
          </p:cNvCxnSpPr>
          <p:nvPr/>
        </p:nvCxnSpPr>
        <p:spPr>
          <a:xfrm>
            <a:off x="4571473" y="2237513"/>
            <a:ext cx="0" cy="1757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C0795F6-8EB4-2D8E-108B-A4458C8A5ECC}"/>
              </a:ext>
            </a:extLst>
          </p:cNvPr>
          <p:cNvSpPr txBox="1"/>
          <p:nvPr/>
        </p:nvSpPr>
        <p:spPr>
          <a:xfrm>
            <a:off x="4991109" y="2789415"/>
            <a:ext cx="86866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validé N+1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5CE07E9-F07C-3B06-55AD-25B034BC19FA}"/>
              </a:ext>
            </a:extLst>
          </p:cNvPr>
          <p:cNvCxnSpPr>
            <a:cxnSpLocks/>
          </p:cNvCxnSpPr>
          <p:nvPr/>
        </p:nvCxnSpPr>
        <p:spPr>
          <a:xfrm>
            <a:off x="5393877" y="2572600"/>
            <a:ext cx="0" cy="1757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4CBDFED-0AFE-D4F4-8CF5-577E07D40453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434156" y="2493627"/>
            <a:ext cx="3585747" cy="2424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7CC7A1F-5C7E-40BE-F282-BBEA1688F71D}"/>
              </a:ext>
            </a:extLst>
          </p:cNvPr>
          <p:cNvSpPr/>
          <p:nvPr/>
        </p:nvSpPr>
        <p:spPr>
          <a:xfrm>
            <a:off x="9019903" y="2464184"/>
            <a:ext cx="113212" cy="107370"/>
          </a:xfrm>
          <a:prstGeom prst="flowChartConnec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913ECBC2-6C91-913D-0D50-F072DF6D8094}"/>
              </a:ext>
            </a:extLst>
          </p:cNvPr>
          <p:cNvCxnSpPr/>
          <p:nvPr/>
        </p:nvCxnSpPr>
        <p:spPr>
          <a:xfrm>
            <a:off x="9133115" y="2512697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Organigramme : Connecteur 36">
            <a:extLst>
              <a:ext uri="{FF2B5EF4-FFF2-40B4-BE49-F238E27FC236}">
                <a16:creationId xmlns:a16="http://schemas.microsoft.com/office/drawing/2014/main" id="{CC218323-FBB3-B838-B248-AE610A1C149E}"/>
              </a:ext>
            </a:extLst>
          </p:cNvPr>
          <p:cNvSpPr/>
          <p:nvPr/>
        </p:nvSpPr>
        <p:spPr>
          <a:xfrm>
            <a:off x="9812383" y="2459012"/>
            <a:ext cx="113212" cy="107370"/>
          </a:xfrm>
          <a:prstGeom prst="flowChartConnec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41B6F409-E012-192B-E630-FF809EF62B36}"/>
              </a:ext>
            </a:extLst>
          </p:cNvPr>
          <p:cNvCxnSpPr/>
          <p:nvPr/>
        </p:nvCxnSpPr>
        <p:spPr>
          <a:xfrm>
            <a:off x="9916883" y="2517869"/>
            <a:ext cx="679268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Organigramme : Connecteur 38">
            <a:extLst>
              <a:ext uri="{FF2B5EF4-FFF2-40B4-BE49-F238E27FC236}">
                <a16:creationId xmlns:a16="http://schemas.microsoft.com/office/drawing/2014/main" id="{E10A70D9-4E30-90A6-759B-A17B0DD9F4E1}"/>
              </a:ext>
            </a:extLst>
          </p:cNvPr>
          <p:cNvSpPr/>
          <p:nvPr/>
        </p:nvSpPr>
        <p:spPr>
          <a:xfrm>
            <a:off x="10596151" y="2464184"/>
            <a:ext cx="113212" cy="107370"/>
          </a:xfrm>
          <a:prstGeom prst="flowChartConnecto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DC92B93-E43D-0769-64FE-AD34E02B51FD}"/>
              </a:ext>
            </a:extLst>
          </p:cNvPr>
          <p:cNvCxnSpPr/>
          <p:nvPr/>
        </p:nvCxnSpPr>
        <p:spPr>
          <a:xfrm>
            <a:off x="2264236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Organigramme : Connecteur 40">
            <a:extLst>
              <a:ext uri="{FF2B5EF4-FFF2-40B4-BE49-F238E27FC236}">
                <a16:creationId xmlns:a16="http://schemas.microsoft.com/office/drawing/2014/main" id="{5CA94B3B-D55C-71E8-282F-062CB79F6C4E}"/>
              </a:ext>
            </a:extLst>
          </p:cNvPr>
          <p:cNvSpPr/>
          <p:nvPr/>
        </p:nvSpPr>
        <p:spPr>
          <a:xfrm>
            <a:off x="2943504" y="3785024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A496D888-1B38-2060-775A-46AD2A81A423}"/>
              </a:ext>
            </a:extLst>
          </p:cNvPr>
          <p:cNvCxnSpPr/>
          <p:nvPr/>
        </p:nvCxnSpPr>
        <p:spPr>
          <a:xfrm>
            <a:off x="3056716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Organigramme : Connecteur 42">
            <a:extLst>
              <a:ext uri="{FF2B5EF4-FFF2-40B4-BE49-F238E27FC236}">
                <a16:creationId xmlns:a16="http://schemas.microsoft.com/office/drawing/2014/main" id="{B1CA103C-756F-6846-E083-C8EB7CB4E5AD}"/>
              </a:ext>
            </a:extLst>
          </p:cNvPr>
          <p:cNvSpPr/>
          <p:nvPr/>
        </p:nvSpPr>
        <p:spPr>
          <a:xfrm>
            <a:off x="3735984" y="3789534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3F2ECCE-114F-498C-8C5F-0D59F463743E}"/>
              </a:ext>
            </a:extLst>
          </p:cNvPr>
          <p:cNvCxnSpPr/>
          <p:nvPr/>
        </p:nvCxnSpPr>
        <p:spPr>
          <a:xfrm>
            <a:off x="3849196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Organigramme : Connecteur 44">
            <a:extLst>
              <a:ext uri="{FF2B5EF4-FFF2-40B4-BE49-F238E27FC236}">
                <a16:creationId xmlns:a16="http://schemas.microsoft.com/office/drawing/2014/main" id="{CB4E1780-31D7-3AF8-BD62-F339BAA5792F}"/>
              </a:ext>
            </a:extLst>
          </p:cNvPr>
          <p:cNvSpPr/>
          <p:nvPr/>
        </p:nvSpPr>
        <p:spPr>
          <a:xfrm>
            <a:off x="4528464" y="3785024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9EA414A2-CBE0-B6A5-0988-DAB758410FFC}"/>
              </a:ext>
            </a:extLst>
          </p:cNvPr>
          <p:cNvCxnSpPr/>
          <p:nvPr/>
        </p:nvCxnSpPr>
        <p:spPr>
          <a:xfrm>
            <a:off x="4641676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7" name="Organigramme : Connecteur 46">
            <a:extLst>
              <a:ext uri="{FF2B5EF4-FFF2-40B4-BE49-F238E27FC236}">
                <a16:creationId xmlns:a16="http://schemas.microsoft.com/office/drawing/2014/main" id="{8A964FD7-D9EC-60E4-3B96-3169693C74A3}"/>
              </a:ext>
            </a:extLst>
          </p:cNvPr>
          <p:cNvSpPr/>
          <p:nvPr/>
        </p:nvSpPr>
        <p:spPr>
          <a:xfrm>
            <a:off x="5320944" y="3785024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9802520-0ECD-1897-F2F8-F381389D709C}"/>
              </a:ext>
            </a:extLst>
          </p:cNvPr>
          <p:cNvSpPr txBox="1"/>
          <p:nvPr/>
        </p:nvSpPr>
        <p:spPr>
          <a:xfrm>
            <a:off x="2455818" y="3377105"/>
            <a:ext cx="105481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800">
                <a:solidFill>
                  <a:schemeClr val="tx2"/>
                </a:solidFill>
                <a:latin typeface="+mj-lt"/>
              </a:rPr>
              <a:t>Compte HCP crée dans le portail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EA78BD3-4250-7F83-BCF7-E5A35BF63C38}"/>
              </a:ext>
            </a:extLst>
          </p:cNvPr>
          <p:cNvCxnSpPr>
            <a:cxnSpLocks/>
          </p:cNvCxnSpPr>
          <p:nvPr/>
        </p:nvCxnSpPr>
        <p:spPr>
          <a:xfrm>
            <a:off x="3000113" y="3609315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0BB366A-C3CA-790B-CD1B-D664C14602CA}"/>
              </a:ext>
            </a:extLst>
          </p:cNvPr>
          <p:cNvSpPr txBox="1"/>
          <p:nvPr/>
        </p:nvSpPr>
        <p:spPr>
          <a:xfrm>
            <a:off x="3389822" y="4115102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FMV OK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A8688802-644F-343C-5E12-B0BB5F8B4CCC}"/>
              </a:ext>
            </a:extLst>
          </p:cNvPr>
          <p:cNvCxnSpPr>
            <a:cxnSpLocks/>
          </p:cNvCxnSpPr>
          <p:nvPr/>
        </p:nvCxnSpPr>
        <p:spPr>
          <a:xfrm>
            <a:off x="3792590" y="3898287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F3D7CEE-96E2-CD68-EE6C-7C6A21AB1144}"/>
              </a:ext>
            </a:extLst>
          </p:cNvPr>
          <p:cNvSpPr txBox="1"/>
          <p:nvPr/>
        </p:nvSpPr>
        <p:spPr>
          <a:xfrm>
            <a:off x="4035890" y="3350385"/>
            <a:ext cx="105481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envoyé en validation 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0E45AF22-14B3-5B6F-BC06-0DA14AC4EAB6}"/>
              </a:ext>
            </a:extLst>
          </p:cNvPr>
          <p:cNvCxnSpPr>
            <a:cxnSpLocks/>
          </p:cNvCxnSpPr>
          <p:nvPr/>
        </p:nvCxnSpPr>
        <p:spPr>
          <a:xfrm>
            <a:off x="4580185" y="3582595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0ED5A48E-AFE4-1FDE-130B-000AEDAB668A}"/>
              </a:ext>
            </a:extLst>
          </p:cNvPr>
          <p:cNvSpPr txBox="1"/>
          <p:nvPr/>
        </p:nvSpPr>
        <p:spPr>
          <a:xfrm>
            <a:off x="4999821" y="4134497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validé N+1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46A01CB-627B-130F-E1E6-7508015633F2}"/>
              </a:ext>
            </a:extLst>
          </p:cNvPr>
          <p:cNvCxnSpPr>
            <a:cxnSpLocks/>
          </p:cNvCxnSpPr>
          <p:nvPr/>
        </p:nvCxnSpPr>
        <p:spPr>
          <a:xfrm>
            <a:off x="5402589" y="3917682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35D45A2-04A1-EE57-06FC-74E06AE0C221}"/>
              </a:ext>
            </a:extLst>
          </p:cNvPr>
          <p:cNvCxnSpPr/>
          <p:nvPr/>
        </p:nvCxnSpPr>
        <p:spPr>
          <a:xfrm>
            <a:off x="5425444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7" name="Organigramme : Connecteur 56">
            <a:extLst>
              <a:ext uri="{FF2B5EF4-FFF2-40B4-BE49-F238E27FC236}">
                <a16:creationId xmlns:a16="http://schemas.microsoft.com/office/drawing/2014/main" id="{BCFC33C8-B5AE-584D-7160-EB84333A0712}"/>
              </a:ext>
            </a:extLst>
          </p:cNvPr>
          <p:cNvSpPr/>
          <p:nvPr/>
        </p:nvSpPr>
        <p:spPr>
          <a:xfrm>
            <a:off x="6104712" y="3785024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CE6F510B-0499-EDEB-900D-1342C87D67DA}"/>
              </a:ext>
            </a:extLst>
          </p:cNvPr>
          <p:cNvCxnSpPr/>
          <p:nvPr/>
        </p:nvCxnSpPr>
        <p:spPr>
          <a:xfrm>
            <a:off x="6217924" y="3833537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Organigramme : Connecteur 58">
            <a:extLst>
              <a:ext uri="{FF2B5EF4-FFF2-40B4-BE49-F238E27FC236}">
                <a16:creationId xmlns:a16="http://schemas.microsoft.com/office/drawing/2014/main" id="{5E752C17-A4F4-9151-E4CF-9BCF7A84758B}"/>
              </a:ext>
            </a:extLst>
          </p:cNvPr>
          <p:cNvSpPr/>
          <p:nvPr/>
        </p:nvSpPr>
        <p:spPr>
          <a:xfrm>
            <a:off x="6897192" y="3779852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AD43DFE-200E-7789-7936-D09265B2579A}"/>
              </a:ext>
            </a:extLst>
          </p:cNvPr>
          <p:cNvCxnSpPr/>
          <p:nvPr/>
        </p:nvCxnSpPr>
        <p:spPr>
          <a:xfrm>
            <a:off x="7001692" y="3838709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Organigramme : Connecteur 60">
            <a:extLst>
              <a:ext uri="{FF2B5EF4-FFF2-40B4-BE49-F238E27FC236}">
                <a16:creationId xmlns:a16="http://schemas.microsoft.com/office/drawing/2014/main" id="{BD22F415-5601-10D8-A169-0BEB8A48323D}"/>
              </a:ext>
            </a:extLst>
          </p:cNvPr>
          <p:cNvSpPr/>
          <p:nvPr/>
        </p:nvSpPr>
        <p:spPr>
          <a:xfrm>
            <a:off x="7680960" y="3785024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16A4F56-FAC2-490C-CE90-68649B3B3E82}"/>
              </a:ext>
            </a:extLst>
          </p:cNvPr>
          <p:cNvSpPr txBox="1"/>
          <p:nvPr/>
        </p:nvSpPr>
        <p:spPr>
          <a:xfrm>
            <a:off x="5718271" y="3331079"/>
            <a:ext cx="86866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Contrat envoyé pour signature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A34D13E1-AEBC-8236-23FD-6D270E1E422C}"/>
              </a:ext>
            </a:extLst>
          </p:cNvPr>
          <p:cNvCxnSpPr>
            <a:cxnSpLocks/>
          </p:cNvCxnSpPr>
          <p:nvPr/>
        </p:nvCxnSpPr>
        <p:spPr>
          <a:xfrm>
            <a:off x="6152606" y="3604143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4F95E9C-5705-A7F2-6501-7A4EE99EC39C}"/>
              </a:ext>
            </a:extLst>
          </p:cNvPr>
          <p:cNvSpPr txBox="1"/>
          <p:nvPr/>
        </p:nvSpPr>
        <p:spPr>
          <a:xfrm>
            <a:off x="6557583" y="4134497"/>
            <a:ext cx="847985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ACA reçue 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F987F05-34A9-31B9-23FF-1931B01BE3AC}"/>
              </a:ext>
            </a:extLst>
          </p:cNvPr>
          <p:cNvCxnSpPr>
            <a:cxnSpLocks/>
          </p:cNvCxnSpPr>
          <p:nvPr/>
        </p:nvCxnSpPr>
        <p:spPr>
          <a:xfrm>
            <a:off x="6960351" y="3920430"/>
            <a:ext cx="0" cy="16652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56A8B992-C74D-79D2-9D2E-5CA49CAAE261}"/>
              </a:ext>
            </a:extLst>
          </p:cNvPr>
          <p:cNvSpPr txBox="1"/>
          <p:nvPr/>
        </p:nvSpPr>
        <p:spPr>
          <a:xfrm>
            <a:off x="7307588" y="3331079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soumis 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CE79BA4-E1C7-8FE3-4159-F1E84EFAC0CE}"/>
              </a:ext>
            </a:extLst>
          </p:cNvPr>
          <p:cNvCxnSpPr>
            <a:cxnSpLocks/>
          </p:cNvCxnSpPr>
          <p:nvPr/>
        </p:nvCxnSpPr>
        <p:spPr>
          <a:xfrm>
            <a:off x="7741923" y="3604143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1FA32C19-8296-A65C-DC4D-54FE77A316AE}"/>
              </a:ext>
            </a:extLst>
          </p:cNvPr>
          <p:cNvCxnSpPr/>
          <p:nvPr/>
        </p:nvCxnSpPr>
        <p:spPr>
          <a:xfrm>
            <a:off x="7794168" y="3833537"/>
            <a:ext cx="67926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0" name="Organigramme : Connecteur 69">
            <a:extLst>
              <a:ext uri="{FF2B5EF4-FFF2-40B4-BE49-F238E27FC236}">
                <a16:creationId xmlns:a16="http://schemas.microsoft.com/office/drawing/2014/main" id="{EF1B29CC-2B45-5082-66AD-55C96150B674}"/>
              </a:ext>
            </a:extLst>
          </p:cNvPr>
          <p:cNvSpPr/>
          <p:nvPr/>
        </p:nvSpPr>
        <p:spPr>
          <a:xfrm>
            <a:off x="8473436" y="3779852"/>
            <a:ext cx="113212" cy="107370"/>
          </a:xfrm>
          <a:prstGeom prst="flowChartConnecto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481F5E9-767E-0A09-62D6-7BC0130F2F53}"/>
              </a:ext>
            </a:extLst>
          </p:cNvPr>
          <p:cNvSpPr txBox="1"/>
          <p:nvPr/>
        </p:nvSpPr>
        <p:spPr>
          <a:xfrm>
            <a:off x="8162655" y="4168530"/>
            <a:ext cx="84798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Slides orateur validées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D9ECD5E-24D2-3218-6E30-D31ABAB74A0D}"/>
              </a:ext>
            </a:extLst>
          </p:cNvPr>
          <p:cNvCxnSpPr>
            <a:cxnSpLocks/>
          </p:cNvCxnSpPr>
          <p:nvPr/>
        </p:nvCxnSpPr>
        <p:spPr>
          <a:xfrm>
            <a:off x="8521880" y="3920430"/>
            <a:ext cx="0" cy="16652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9ADD4521-54DC-D169-5220-CD5E6F6B9969}"/>
              </a:ext>
            </a:extLst>
          </p:cNvPr>
          <p:cNvSpPr txBox="1"/>
          <p:nvPr/>
        </p:nvSpPr>
        <p:spPr>
          <a:xfrm>
            <a:off x="8642174" y="2008686"/>
            <a:ext cx="86866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Conventions envoyées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5E09F20-63D6-3551-4563-B993483B2B90}"/>
              </a:ext>
            </a:extLst>
          </p:cNvPr>
          <p:cNvCxnSpPr>
            <a:cxnSpLocks/>
          </p:cNvCxnSpPr>
          <p:nvPr/>
        </p:nvCxnSpPr>
        <p:spPr>
          <a:xfrm>
            <a:off x="9076509" y="2281750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18C1422-68DA-6119-BF6C-59A3647D4182}"/>
              </a:ext>
            </a:extLst>
          </p:cNvPr>
          <p:cNvSpPr/>
          <p:nvPr/>
        </p:nvSpPr>
        <p:spPr>
          <a:xfrm>
            <a:off x="9120051" y="2669199"/>
            <a:ext cx="775056" cy="24621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700" b="1">
                <a:latin typeface="+mj-lt"/>
              </a:rPr>
              <a:t>XX % signées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457ADA8-7B0B-DC53-FBAD-FBD373033B4B}"/>
              </a:ext>
            </a:extLst>
          </p:cNvPr>
          <p:cNvSpPr txBox="1"/>
          <p:nvPr/>
        </p:nvSpPr>
        <p:spPr>
          <a:xfrm>
            <a:off x="10217889" y="2001574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soumis 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8CEF03D3-EBD2-3940-98A2-5616A94AF5C1}"/>
              </a:ext>
            </a:extLst>
          </p:cNvPr>
          <p:cNvCxnSpPr>
            <a:cxnSpLocks/>
          </p:cNvCxnSpPr>
          <p:nvPr/>
        </p:nvCxnSpPr>
        <p:spPr>
          <a:xfrm>
            <a:off x="10652224" y="2274638"/>
            <a:ext cx="0" cy="175709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8F8A3BC2-72A1-C1AF-BE76-9B1E0EC87F8F}"/>
              </a:ext>
            </a:extLst>
          </p:cNvPr>
          <p:cNvCxnSpPr/>
          <p:nvPr/>
        </p:nvCxnSpPr>
        <p:spPr>
          <a:xfrm>
            <a:off x="2293089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9" name="Organigramme : Connecteur 78">
            <a:extLst>
              <a:ext uri="{FF2B5EF4-FFF2-40B4-BE49-F238E27FC236}">
                <a16:creationId xmlns:a16="http://schemas.microsoft.com/office/drawing/2014/main" id="{BBC8170F-D1F8-E3E3-27A3-6138CC98B005}"/>
              </a:ext>
            </a:extLst>
          </p:cNvPr>
          <p:cNvSpPr/>
          <p:nvPr/>
        </p:nvSpPr>
        <p:spPr>
          <a:xfrm>
            <a:off x="2972357" y="5193332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34B41D4-34CF-0AA0-42B3-7E8D73334034}"/>
              </a:ext>
            </a:extLst>
          </p:cNvPr>
          <p:cNvCxnSpPr/>
          <p:nvPr/>
        </p:nvCxnSpPr>
        <p:spPr>
          <a:xfrm>
            <a:off x="3085569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Organigramme : Connecteur 80">
            <a:extLst>
              <a:ext uri="{FF2B5EF4-FFF2-40B4-BE49-F238E27FC236}">
                <a16:creationId xmlns:a16="http://schemas.microsoft.com/office/drawing/2014/main" id="{7F476FE9-9BF8-28B8-0563-B2E96D8ADA1E}"/>
              </a:ext>
            </a:extLst>
          </p:cNvPr>
          <p:cNvSpPr/>
          <p:nvPr/>
        </p:nvSpPr>
        <p:spPr>
          <a:xfrm>
            <a:off x="3764837" y="5197842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31710C7F-81E9-DE7D-58AF-1F391D3C723D}"/>
              </a:ext>
            </a:extLst>
          </p:cNvPr>
          <p:cNvCxnSpPr/>
          <p:nvPr/>
        </p:nvCxnSpPr>
        <p:spPr>
          <a:xfrm>
            <a:off x="3878049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3" name="Organigramme : Connecteur 82">
            <a:extLst>
              <a:ext uri="{FF2B5EF4-FFF2-40B4-BE49-F238E27FC236}">
                <a16:creationId xmlns:a16="http://schemas.microsoft.com/office/drawing/2014/main" id="{37BAB125-55B0-05F0-8CD0-10D24C2BC827}"/>
              </a:ext>
            </a:extLst>
          </p:cNvPr>
          <p:cNvSpPr/>
          <p:nvPr/>
        </p:nvSpPr>
        <p:spPr>
          <a:xfrm>
            <a:off x="4557317" y="5193332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BECFE8C-56E7-AC1D-458C-C2E388B16831}"/>
              </a:ext>
            </a:extLst>
          </p:cNvPr>
          <p:cNvCxnSpPr/>
          <p:nvPr/>
        </p:nvCxnSpPr>
        <p:spPr>
          <a:xfrm>
            <a:off x="4670529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5" name="Organigramme : Connecteur 84">
            <a:extLst>
              <a:ext uri="{FF2B5EF4-FFF2-40B4-BE49-F238E27FC236}">
                <a16:creationId xmlns:a16="http://schemas.microsoft.com/office/drawing/2014/main" id="{9D603DAC-8C98-CD4E-8866-A86D75FE320A}"/>
              </a:ext>
            </a:extLst>
          </p:cNvPr>
          <p:cNvSpPr/>
          <p:nvPr/>
        </p:nvSpPr>
        <p:spPr>
          <a:xfrm>
            <a:off x="5349797" y="5193332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913C06-E635-1F5B-489E-A1DE86A85E77}"/>
              </a:ext>
            </a:extLst>
          </p:cNvPr>
          <p:cNvSpPr txBox="1"/>
          <p:nvPr/>
        </p:nvSpPr>
        <p:spPr>
          <a:xfrm>
            <a:off x="2484671" y="4785413"/>
            <a:ext cx="105481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800">
                <a:solidFill>
                  <a:schemeClr val="tx2"/>
                </a:solidFill>
                <a:latin typeface="+mj-lt"/>
              </a:rPr>
              <a:t>Compte HCP crée dans le portail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102C4BD-95A2-6741-9699-67C86EEBA112}"/>
              </a:ext>
            </a:extLst>
          </p:cNvPr>
          <p:cNvCxnSpPr>
            <a:cxnSpLocks/>
          </p:cNvCxnSpPr>
          <p:nvPr/>
        </p:nvCxnSpPr>
        <p:spPr>
          <a:xfrm>
            <a:off x="3028966" y="5017623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0086E2C0-9193-2BB9-353D-393738BB8325}"/>
              </a:ext>
            </a:extLst>
          </p:cNvPr>
          <p:cNvSpPr txBox="1"/>
          <p:nvPr/>
        </p:nvSpPr>
        <p:spPr>
          <a:xfrm>
            <a:off x="3418675" y="5523410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FMV OK</a:t>
            </a:r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E6DE9BE3-1F0E-62F4-4EA2-B705AE0C6E5E}"/>
              </a:ext>
            </a:extLst>
          </p:cNvPr>
          <p:cNvCxnSpPr>
            <a:cxnSpLocks/>
          </p:cNvCxnSpPr>
          <p:nvPr/>
        </p:nvCxnSpPr>
        <p:spPr>
          <a:xfrm>
            <a:off x="3821443" y="5306595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14EA27CF-BB66-03A5-99F4-E1FE5C85167E}"/>
              </a:ext>
            </a:extLst>
          </p:cNvPr>
          <p:cNvSpPr txBox="1"/>
          <p:nvPr/>
        </p:nvSpPr>
        <p:spPr>
          <a:xfrm>
            <a:off x="4064743" y="4758693"/>
            <a:ext cx="105481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envoyé en validation </a:t>
            </a: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49AFA21-A83C-9BDE-27C7-F18A9850830B}"/>
              </a:ext>
            </a:extLst>
          </p:cNvPr>
          <p:cNvCxnSpPr>
            <a:cxnSpLocks/>
          </p:cNvCxnSpPr>
          <p:nvPr/>
        </p:nvCxnSpPr>
        <p:spPr>
          <a:xfrm>
            <a:off x="4609038" y="4990903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80AF2238-0D52-6518-EBED-C0848961687D}"/>
              </a:ext>
            </a:extLst>
          </p:cNvPr>
          <p:cNvSpPr txBox="1"/>
          <p:nvPr/>
        </p:nvSpPr>
        <p:spPr>
          <a:xfrm>
            <a:off x="5028674" y="5542805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validé N+1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C956DD72-48A5-7E7D-CBB6-6F48B72612D6}"/>
              </a:ext>
            </a:extLst>
          </p:cNvPr>
          <p:cNvCxnSpPr>
            <a:cxnSpLocks/>
          </p:cNvCxnSpPr>
          <p:nvPr/>
        </p:nvCxnSpPr>
        <p:spPr>
          <a:xfrm>
            <a:off x="5431442" y="5325990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E1541890-B7F6-9F6C-7ECF-1FDFF0E48374}"/>
              </a:ext>
            </a:extLst>
          </p:cNvPr>
          <p:cNvCxnSpPr/>
          <p:nvPr/>
        </p:nvCxnSpPr>
        <p:spPr>
          <a:xfrm>
            <a:off x="5454297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5" name="Organigramme : Connecteur 94">
            <a:extLst>
              <a:ext uri="{FF2B5EF4-FFF2-40B4-BE49-F238E27FC236}">
                <a16:creationId xmlns:a16="http://schemas.microsoft.com/office/drawing/2014/main" id="{CB0A9A31-81A7-550F-5D4C-A09FC77B96DF}"/>
              </a:ext>
            </a:extLst>
          </p:cNvPr>
          <p:cNvSpPr/>
          <p:nvPr/>
        </p:nvSpPr>
        <p:spPr>
          <a:xfrm>
            <a:off x="6133565" y="5193332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8576D09-B16B-2E2E-ADE6-0F6036D88EE6}"/>
              </a:ext>
            </a:extLst>
          </p:cNvPr>
          <p:cNvCxnSpPr/>
          <p:nvPr/>
        </p:nvCxnSpPr>
        <p:spPr>
          <a:xfrm>
            <a:off x="6246777" y="5241845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Organigramme : Connecteur 96">
            <a:extLst>
              <a:ext uri="{FF2B5EF4-FFF2-40B4-BE49-F238E27FC236}">
                <a16:creationId xmlns:a16="http://schemas.microsoft.com/office/drawing/2014/main" id="{AB382695-042B-6619-F501-B6F6C2271270}"/>
              </a:ext>
            </a:extLst>
          </p:cNvPr>
          <p:cNvSpPr/>
          <p:nvPr/>
        </p:nvSpPr>
        <p:spPr>
          <a:xfrm>
            <a:off x="6926045" y="5188160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256D07F6-889C-039C-56BB-4BE682F11B98}"/>
              </a:ext>
            </a:extLst>
          </p:cNvPr>
          <p:cNvCxnSpPr/>
          <p:nvPr/>
        </p:nvCxnSpPr>
        <p:spPr>
          <a:xfrm>
            <a:off x="7030545" y="5247017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9" name="Organigramme : Connecteur 98">
            <a:extLst>
              <a:ext uri="{FF2B5EF4-FFF2-40B4-BE49-F238E27FC236}">
                <a16:creationId xmlns:a16="http://schemas.microsoft.com/office/drawing/2014/main" id="{0BDAA51C-1D98-596C-3C19-E23EC7372208}"/>
              </a:ext>
            </a:extLst>
          </p:cNvPr>
          <p:cNvSpPr/>
          <p:nvPr/>
        </p:nvSpPr>
        <p:spPr>
          <a:xfrm>
            <a:off x="7709813" y="5193332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23F3796-40F1-E307-A215-FACFAB93D515}"/>
              </a:ext>
            </a:extLst>
          </p:cNvPr>
          <p:cNvSpPr txBox="1"/>
          <p:nvPr/>
        </p:nvSpPr>
        <p:spPr>
          <a:xfrm>
            <a:off x="5747124" y="4739387"/>
            <a:ext cx="86866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Contrat envoyé pour signature</a:t>
            </a:r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636A03C7-2AC9-F7C1-BE24-28CA200FF59C}"/>
              </a:ext>
            </a:extLst>
          </p:cNvPr>
          <p:cNvCxnSpPr>
            <a:cxnSpLocks/>
          </p:cNvCxnSpPr>
          <p:nvPr/>
        </p:nvCxnSpPr>
        <p:spPr>
          <a:xfrm>
            <a:off x="6181459" y="5012451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D424427-CC51-8F18-A52A-F8CA0AE6A7A1}"/>
              </a:ext>
            </a:extLst>
          </p:cNvPr>
          <p:cNvSpPr txBox="1"/>
          <p:nvPr/>
        </p:nvSpPr>
        <p:spPr>
          <a:xfrm>
            <a:off x="6586436" y="5542805"/>
            <a:ext cx="847985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ACA reçue </a:t>
            </a: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58D13EE6-5F75-41BF-1B21-62E5379A2480}"/>
              </a:ext>
            </a:extLst>
          </p:cNvPr>
          <p:cNvCxnSpPr>
            <a:cxnSpLocks/>
          </p:cNvCxnSpPr>
          <p:nvPr/>
        </p:nvCxnSpPr>
        <p:spPr>
          <a:xfrm>
            <a:off x="6989204" y="5328738"/>
            <a:ext cx="0" cy="16652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BB0BAC93-051F-C93E-DEFF-70661558CFEF}"/>
              </a:ext>
            </a:extLst>
          </p:cNvPr>
          <p:cNvSpPr txBox="1"/>
          <p:nvPr/>
        </p:nvSpPr>
        <p:spPr>
          <a:xfrm>
            <a:off x="7336441" y="4739387"/>
            <a:ext cx="868669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Dossier soumis </a:t>
            </a:r>
          </a:p>
        </p:txBody>
      </p: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9D4D48DC-EA31-AD49-202D-55F0AA29826C}"/>
              </a:ext>
            </a:extLst>
          </p:cNvPr>
          <p:cNvCxnSpPr>
            <a:cxnSpLocks/>
          </p:cNvCxnSpPr>
          <p:nvPr/>
        </p:nvCxnSpPr>
        <p:spPr>
          <a:xfrm>
            <a:off x="7770776" y="5012451"/>
            <a:ext cx="0" cy="17570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88A28701-4E4C-8111-DFE7-B5AB580D72BF}"/>
              </a:ext>
            </a:extLst>
          </p:cNvPr>
          <p:cNvCxnSpPr/>
          <p:nvPr/>
        </p:nvCxnSpPr>
        <p:spPr>
          <a:xfrm>
            <a:off x="7823021" y="5241845"/>
            <a:ext cx="67926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7" name="Organigramme : Connecteur 106">
            <a:extLst>
              <a:ext uri="{FF2B5EF4-FFF2-40B4-BE49-F238E27FC236}">
                <a16:creationId xmlns:a16="http://schemas.microsoft.com/office/drawing/2014/main" id="{279BD53E-37F0-4E20-4368-804ACCBA446D}"/>
              </a:ext>
            </a:extLst>
          </p:cNvPr>
          <p:cNvSpPr/>
          <p:nvPr/>
        </p:nvSpPr>
        <p:spPr>
          <a:xfrm>
            <a:off x="8502289" y="5188160"/>
            <a:ext cx="113212" cy="107370"/>
          </a:xfrm>
          <a:prstGeom prst="flowChartConnector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57E2728-374B-803B-1564-8F4FA858B3AA}"/>
              </a:ext>
            </a:extLst>
          </p:cNvPr>
          <p:cNvSpPr txBox="1"/>
          <p:nvPr/>
        </p:nvSpPr>
        <p:spPr>
          <a:xfrm>
            <a:off x="8191508" y="5576838"/>
            <a:ext cx="84798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>
                <a:solidFill>
                  <a:schemeClr val="tx2"/>
                </a:solidFill>
                <a:latin typeface="+mj-lt"/>
              </a:rPr>
              <a:t>Slides orateur validées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A5C4446A-FC1A-05CC-5E8E-14E2B6EAD6B5}"/>
              </a:ext>
            </a:extLst>
          </p:cNvPr>
          <p:cNvCxnSpPr>
            <a:cxnSpLocks/>
          </p:cNvCxnSpPr>
          <p:nvPr/>
        </p:nvCxnSpPr>
        <p:spPr>
          <a:xfrm>
            <a:off x="8550733" y="5328738"/>
            <a:ext cx="0" cy="166529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E640A6-2929-2665-B0D3-9EC88686AA7C}"/>
              </a:ext>
            </a:extLst>
          </p:cNvPr>
          <p:cNvSpPr/>
          <p:nvPr/>
        </p:nvSpPr>
        <p:spPr>
          <a:xfrm>
            <a:off x="278673" y="1348844"/>
            <a:ext cx="1532709" cy="45878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+mj-lt"/>
              </a:rPr>
              <a:t>Timeline préconisée </a:t>
            </a:r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5D25A840-5D8D-84AC-C0B4-59B06FAC0F1D}"/>
              </a:ext>
            </a:extLst>
          </p:cNvPr>
          <p:cNvCxnSpPr/>
          <p:nvPr/>
        </p:nvCxnSpPr>
        <p:spPr>
          <a:xfrm>
            <a:off x="2234866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2" name="Organigramme : Connecteur 111">
            <a:extLst>
              <a:ext uri="{FF2B5EF4-FFF2-40B4-BE49-F238E27FC236}">
                <a16:creationId xmlns:a16="http://schemas.microsoft.com/office/drawing/2014/main" id="{7C6BC59A-68B6-C9D7-7F80-A3B502B10FE2}"/>
              </a:ext>
            </a:extLst>
          </p:cNvPr>
          <p:cNvSpPr/>
          <p:nvPr/>
        </p:nvSpPr>
        <p:spPr>
          <a:xfrm>
            <a:off x="2914134" y="148666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C442B347-2572-F609-6F1F-9C750DBC5216}"/>
              </a:ext>
            </a:extLst>
          </p:cNvPr>
          <p:cNvCxnSpPr/>
          <p:nvPr/>
        </p:nvCxnSpPr>
        <p:spPr>
          <a:xfrm>
            <a:off x="3027346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4" name="Organigramme : Connecteur 113">
            <a:extLst>
              <a:ext uri="{FF2B5EF4-FFF2-40B4-BE49-F238E27FC236}">
                <a16:creationId xmlns:a16="http://schemas.microsoft.com/office/drawing/2014/main" id="{53427D68-DBCF-6EE3-A677-962CEB134C5E}"/>
              </a:ext>
            </a:extLst>
          </p:cNvPr>
          <p:cNvSpPr/>
          <p:nvPr/>
        </p:nvSpPr>
        <p:spPr>
          <a:xfrm>
            <a:off x="3706614" y="149117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F43C264-0FE4-CECD-216B-FBD4E1F32630}"/>
              </a:ext>
            </a:extLst>
          </p:cNvPr>
          <p:cNvCxnSpPr/>
          <p:nvPr/>
        </p:nvCxnSpPr>
        <p:spPr>
          <a:xfrm>
            <a:off x="3819826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6" name="Organigramme : Connecteur 115">
            <a:extLst>
              <a:ext uri="{FF2B5EF4-FFF2-40B4-BE49-F238E27FC236}">
                <a16:creationId xmlns:a16="http://schemas.microsoft.com/office/drawing/2014/main" id="{B655FE7D-103B-9955-7727-056A5F014A8F}"/>
              </a:ext>
            </a:extLst>
          </p:cNvPr>
          <p:cNvSpPr/>
          <p:nvPr/>
        </p:nvSpPr>
        <p:spPr>
          <a:xfrm>
            <a:off x="4499094" y="148666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D60E6417-7BF4-4B31-3333-3560CED562AB}"/>
              </a:ext>
            </a:extLst>
          </p:cNvPr>
          <p:cNvCxnSpPr/>
          <p:nvPr/>
        </p:nvCxnSpPr>
        <p:spPr>
          <a:xfrm>
            <a:off x="4612306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8" name="Organigramme : Connecteur 117">
            <a:extLst>
              <a:ext uri="{FF2B5EF4-FFF2-40B4-BE49-F238E27FC236}">
                <a16:creationId xmlns:a16="http://schemas.microsoft.com/office/drawing/2014/main" id="{3BFF50D4-0EF9-3E49-5E61-F98B1A8FD5D6}"/>
              </a:ext>
            </a:extLst>
          </p:cNvPr>
          <p:cNvSpPr/>
          <p:nvPr/>
        </p:nvSpPr>
        <p:spPr>
          <a:xfrm>
            <a:off x="5291574" y="148666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2785009C-5EFF-0E2D-D7FC-A147CF7389B3}"/>
              </a:ext>
            </a:extLst>
          </p:cNvPr>
          <p:cNvCxnSpPr/>
          <p:nvPr/>
        </p:nvCxnSpPr>
        <p:spPr>
          <a:xfrm>
            <a:off x="5396074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0" name="Organigramme : Connecteur 119">
            <a:extLst>
              <a:ext uri="{FF2B5EF4-FFF2-40B4-BE49-F238E27FC236}">
                <a16:creationId xmlns:a16="http://schemas.microsoft.com/office/drawing/2014/main" id="{AAC28A3A-2DB1-C8A2-69E1-00C09FB19724}"/>
              </a:ext>
            </a:extLst>
          </p:cNvPr>
          <p:cNvSpPr/>
          <p:nvPr/>
        </p:nvSpPr>
        <p:spPr>
          <a:xfrm>
            <a:off x="6075342" y="148666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9082923-CCC5-FFB5-5851-AA1033859E7B}"/>
              </a:ext>
            </a:extLst>
          </p:cNvPr>
          <p:cNvCxnSpPr/>
          <p:nvPr/>
        </p:nvCxnSpPr>
        <p:spPr>
          <a:xfrm>
            <a:off x="6188554" y="1535176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2" name="Organigramme : Connecteur 121">
            <a:extLst>
              <a:ext uri="{FF2B5EF4-FFF2-40B4-BE49-F238E27FC236}">
                <a16:creationId xmlns:a16="http://schemas.microsoft.com/office/drawing/2014/main" id="{C39F62BA-6857-F650-D9C4-D2EE7269BDD4}"/>
              </a:ext>
            </a:extLst>
          </p:cNvPr>
          <p:cNvSpPr/>
          <p:nvPr/>
        </p:nvSpPr>
        <p:spPr>
          <a:xfrm>
            <a:off x="6867822" y="1481491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E01451E1-2009-35D4-7822-E3160AABD45F}"/>
              </a:ext>
            </a:extLst>
          </p:cNvPr>
          <p:cNvCxnSpPr/>
          <p:nvPr/>
        </p:nvCxnSpPr>
        <p:spPr>
          <a:xfrm>
            <a:off x="6972322" y="1540348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4" name="Organigramme : Connecteur 123">
            <a:extLst>
              <a:ext uri="{FF2B5EF4-FFF2-40B4-BE49-F238E27FC236}">
                <a16:creationId xmlns:a16="http://schemas.microsoft.com/office/drawing/2014/main" id="{863BE899-8965-51C7-BDC4-016EA4922AB8}"/>
              </a:ext>
            </a:extLst>
          </p:cNvPr>
          <p:cNvSpPr/>
          <p:nvPr/>
        </p:nvSpPr>
        <p:spPr>
          <a:xfrm>
            <a:off x="7651590" y="1486663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2B8152C7-4E46-7BA2-8423-DEF7E3CE2DBA}"/>
              </a:ext>
            </a:extLst>
          </p:cNvPr>
          <p:cNvSpPr txBox="1"/>
          <p:nvPr/>
        </p:nvSpPr>
        <p:spPr>
          <a:xfrm>
            <a:off x="2736408" y="1181465"/>
            <a:ext cx="52741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800">
                <a:solidFill>
                  <a:schemeClr val="tx2"/>
                </a:solidFill>
                <a:latin typeface="+mj-lt"/>
              </a:rPr>
              <a:t>J-3 mois</a:t>
            </a:r>
          </a:p>
        </p:txBody>
      </p: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8394D9B-CF1A-8518-E835-B23007B5AFE6}"/>
              </a:ext>
            </a:extLst>
          </p:cNvPr>
          <p:cNvCxnSpPr/>
          <p:nvPr/>
        </p:nvCxnSpPr>
        <p:spPr>
          <a:xfrm>
            <a:off x="7741923" y="1535176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0" name="Organigramme : Connecteur 129">
            <a:extLst>
              <a:ext uri="{FF2B5EF4-FFF2-40B4-BE49-F238E27FC236}">
                <a16:creationId xmlns:a16="http://schemas.microsoft.com/office/drawing/2014/main" id="{4B25E349-237E-197B-CBF9-2D2DDA637A7F}"/>
              </a:ext>
            </a:extLst>
          </p:cNvPr>
          <p:cNvSpPr/>
          <p:nvPr/>
        </p:nvSpPr>
        <p:spPr>
          <a:xfrm>
            <a:off x="8432132" y="1474550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86B1D68-AC5D-AF21-A23B-7D805EBC4A50}"/>
              </a:ext>
            </a:extLst>
          </p:cNvPr>
          <p:cNvCxnSpPr/>
          <p:nvPr/>
        </p:nvCxnSpPr>
        <p:spPr>
          <a:xfrm>
            <a:off x="8536632" y="1533407"/>
            <a:ext cx="6792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2" name="Organigramme : Connecteur 131">
            <a:extLst>
              <a:ext uri="{FF2B5EF4-FFF2-40B4-BE49-F238E27FC236}">
                <a16:creationId xmlns:a16="http://schemas.microsoft.com/office/drawing/2014/main" id="{DAAE27B1-5037-558D-11EC-EF5C0ABCC598}"/>
              </a:ext>
            </a:extLst>
          </p:cNvPr>
          <p:cNvSpPr/>
          <p:nvPr/>
        </p:nvSpPr>
        <p:spPr>
          <a:xfrm>
            <a:off x="9215900" y="1479722"/>
            <a:ext cx="113212" cy="1073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err="1">
              <a:latin typeface="+mj-lt"/>
            </a:endParaRPr>
          </a:p>
        </p:txBody>
      </p:sp>
      <p:sp>
        <p:nvSpPr>
          <p:cNvPr id="133" name="Organigramme : Connecteur 132">
            <a:extLst>
              <a:ext uri="{FF2B5EF4-FFF2-40B4-BE49-F238E27FC236}">
                <a16:creationId xmlns:a16="http://schemas.microsoft.com/office/drawing/2014/main" id="{12FFA412-89B4-1FF3-62B9-CD3009415CD9}"/>
              </a:ext>
            </a:extLst>
          </p:cNvPr>
          <p:cNvSpPr/>
          <p:nvPr/>
        </p:nvSpPr>
        <p:spPr>
          <a:xfrm>
            <a:off x="11558455" y="2343545"/>
            <a:ext cx="328745" cy="324406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D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43C23385-575A-EAED-90B1-784CA502B82A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10709363" y="2505748"/>
            <a:ext cx="849092" cy="694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7" name="Graphique 136" descr="Avertissement avec un remplissage uni">
            <a:extLst>
              <a:ext uri="{FF2B5EF4-FFF2-40B4-BE49-F238E27FC236}">
                <a16:creationId xmlns:a16="http://schemas.microsoft.com/office/drawing/2014/main" id="{D53B4695-8B1F-CDBE-F617-5A7D220F0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134" y="2033316"/>
            <a:ext cx="361407" cy="361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7348A5-8BDF-E3C8-0C2C-337A5F92F122}"/>
              </a:ext>
            </a:extLst>
          </p:cNvPr>
          <p:cNvSpPr/>
          <p:nvPr/>
        </p:nvSpPr>
        <p:spPr>
          <a:xfrm>
            <a:off x="9812383" y="5166612"/>
            <a:ext cx="1790157" cy="6494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err="1">
                <a:latin typeface="+mj-lt"/>
              </a:rPr>
              <a:t>Bullets</a:t>
            </a:r>
            <a:r>
              <a:rPr lang="fr-FR" sz="800">
                <a:latin typeface="+mj-lt"/>
              </a:rPr>
              <a:t> </a:t>
            </a:r>
            <a:r>
              <a:rPr lang="fr-FR" sz="800" err="1">
                <a:latin typeface="+mj-lt"/>
              </a:rPr>
              <a:t>adapted</a:t>
            </a:r>
            <a:r>
              <a:rPr lang="fr-FR" sz="800">
                <a:latin typeface="+mj-lt"/>
              </a:rPr>
              <a:t> to info in the </a:t>
            </a:r>
            <a:r>
              <a:rPr lang="fr-FR" sz="800" err="1">
                <a:latin typeface="+mj-lt"/>
              </a:rPr>
              <a:t>activity</a:t>
            </a:r>
            <a:r>
              <a:rPr lang="fr-FR" sz="800">
                <a:latin typeface="+mj-lt"/>
              </a:rPr>
              <a:t> :  </a:t>
            </a:r>
            <a:r>
              <a:rPr lang="fr-FR" sz="800" err="1">
                <a:latin typeface="+mj-lt"/>
              </a:rPr>
              <a:t>speaker’s</a:t>
            </a:r>
            <a:r>
              <a:rPr lang="fr-FR" sz="800">
                <a:latin typeface="+mj-lt"/>
              </a:rPr>
              <a:t> slides/  </a:t>
            </a:r>
            <a:r>
              <a:rPr lang="fr-FR" sz="800" err="1">
                <a:latin typeface="+mj-lt"/>
              </a:rPr>
              <a:t>AbbVie’s</a:t>
            </a:r>
            <a:r>
              <a:rPr lang="fr-FR" sz="800">
                <a:latin typeface="+mj-lt"/>
              </a:rPr>
              <a:t> slides. ACA </a:t>
            </a:r>
            <a:r>
              <a:rPr lang="fr-FR" sz="800" err="1">
                <a:latin typeface="+mj-lt"/>
              </a:rPr>
              <a:t>required</a:t>
            </a:r>
            <a:r>
              <a:rPr lang="fr-FR" sz="800">
                <a:latin typeface="+mj-lt"/>
              </a:rPr>
              <a:t> / aca not </a:t>
            </a:r>
            <a:r>
              <a:rPr lang="fr-FR" sz="800" err="1">
                <a:latin typeface="+mj-lt"/>
              </a:rPr>
              <a:t>required</a:t>
            </a:r>
            <a:r>
              <a:rPr lang="fr-FR" sz="80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3353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3FE09-4032-3C7B-8009-41FE4A0A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6ACF03-EF66-39DA-9A3C-35D72E6EB5B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5DCC7A-9871-BFD7-327E-EC7609E8F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E987B54-7024-0F99-2994-84518A0F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16100"/>
            <a:ext cx="5384800" cy="4583113"/>
          </a:xfrm>
        </p:spPr>
        <p:txBody>
          <a:bodyPr/>
          <a:lstStyle/>
          <a:p>
            <a:r>
              <a:rPr lang="en-US" sz="1050">
                <a:solidFill>
                  <a:schemeClr val="tx1"/>
                </a:solidFill>
              </a:rPr>
              <a:t>Interfaces</a:t>
            </a:r>
          </a:p>
          <a:p>
            <a:r>
              <a:rPr lang="en-US" sz="1050">
                <a:solidFill>
                  <a:schemeClr val="tx1"/>
                </a:solidFill>
              </a:rPr>
              <a:t>Data base</a:t>
            </a:r>
          </a:p>
          <a:p>
            <a:r>
              <a:rPr lang="en-US" sz="1050">
                <a:solidFill>
                  <a:schemeClr val="tx1"/>
                </a:solidFill>
              </a:rPr>
              <a:t>KPI</a:t>
            </a:r>
          </a:p>
          <a:p>
            <a:endParaRPr lang="en-US" sz="1050">
              <a:solidFill>
                <a:schemeClr val="tx1"/>
              </a:solidFill>
            </a:endParaRPr>
          </a:p>
          <a:p>
            <a:r>
              <a:rPr lang="en-US" sz="1050">
                <a:solidFill>
                  <a:schemeClr val="tx1"/>
                </a:solidFill>
              </a:rPr>
              <a:t>Vue </a:t>
            </a:r>
            <a:r>
              <a:rPr lang="en-US" sz="1050" err="1">
                <a:solidFill>
                  <a:schemeClr val="tx1"/>
                </a:solidFill>
              </a:rPr>
              <a:t>simplifiée</a:t>
            </a:r>
            <a:r>
              <a:rPr lang="en-US" sz="1050">
                <a:solidFill>
                  <a:schemeClr val="tx1"/>
                </a:solidFill>
              </a:rPr>
              <a:t> merge des </a:t>
            </a:r>
            <a:r>
              <a:rPr lang="en-US" sz="1050" err="1">
                <a:solidFill>
                  <a:schemeClr val="tx1"/>
                </a:solidFill>
              </a:rPr>
              <a:t>acctivités</a:t>
            </a:r>
            <a:r>
              <a:rPr lang="en-US" sz="1050">
                <a:solidFill>
                  <a:schemeClr val="tx1"/>
                </a:solidFill>
              </a:rPr>
              <a:t> </a:t>
            </a:r>
          </a:p>
          <a:p>
            <a:r>
              <a:rPr lang="en-US" sz="1050" err="1">
                <a:solidFill>
                  <a:schemeClr val="tx1"/>
                </a:solidFill>
              </a:rPr>
              <a:t>Commande</a:t>
            </a:r>
            <a:r>
              <a:rPr lang="en-US" sz="1050">
                <a:solidFill>
                  <a:schemeClr val="tx1"/>
                </a:solidFill>
              </a:rPr>
              <a:t> </a:t>
            </a:r>
            <a:r>
              <a:rPr lang="en-US" sz="1050" err="1">
                <a:solidFill>
                  <a:schemeClr val="tx1"/>
                </a:solidFill>
              </a:rPr>
              <a:t>vocale</a:t>
            </a:r>
            <a:r>
              <a:rPr lang="en-US" sz="1050">
                <a:solidFill>
                  <a:schemeClr val="tx1"/>
                </a:solidFill>
              </a:rPr>
              <a:t>?</a:t>
            </a:r>
          </a:p>
          <a:p>
            <a:r>
              <a:rPr lang="en-US" sz="1050">
                <a:solidFill>
                  <a:schemeClr val="tx1"/>
                </a:solidFill>
              </a:rPr>
              <a:t>Possibility to generate filled documents from the tool</a:t>
            </a:r>
          </a:p>
          <a:p>
            <a:r>
              <a:rPr lang="fr-FR" sz="1050" err="1">
                <a:solidFill>
                  <a:schemeClr val="tx1"/>
                </a:solidFill>
              </a:rPr>
              <a:t>Possibility</a:t>
            </a:r>
            <a:r>
              <a:rPr lang="fr-FR" sz="1050">
                <a:solidFill>
                  <a:schemeClr val="tx1"/>
                </a:solidFill>
              </a:rPr>
              <a:t> t</a:t>
            </a:r>
            <a:r>
              <a:rPr lang="fr-FR" sz="1050" b="1">
                <a:solidFill>
                  <a:schemeClr val="tx1"/>
                </a:solidFill>
              </a:rPr>
              <a:t>o clone contrats and </a:t>
            </a:r>
            <a:r>
              <a:rPr lang="fr-FR" sz="1050" b="1" err="1">
                <a:solidFill>
                  <a:schemeClr val="tx1"/>
                </a:solidFill>
              </a:rPr>
              <a:t>activities</a:t>
            </a:r>
            <a:r>
              <a:rPr lang="fr-FR" sz="1050" b="1">
                <a:solidFill>
                  <a:schemeClr val="tx1"/>
                </a:solidFill>
              </a:rPr>
              <a:t> </a:t>
            </a:r>
            <a:r>
              <a:rPr lang="fr-FR" sz="1050">
                <a:solidFill>
                  <a:schemeClr val="tx1"/>
                </a:solidFill>
              </a:rPr>
              <a:t>(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) </a:t>
            </a:r>
            <a:r>
              <a:rPr lang="fr-FR" sz="1050" err="1">
                <a:solidFill>
                  <a:schemeClr val="tx1"/>
                </a:solidFill>
              </a:rPr>
              <a:t>including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cloning</a:t>
            </a:r>
            <a:r>
              <a:rPr lang="fr-FR" sz="1050">
                <a:solidFill>
                  <a:schemeClr val="tx1"/>
                </a:solidFill>
              </a:rPr>
              <a:t> of participants and speakers </a:t>
            </a:r>
          </a:p>
          <a:p>
            <a:r>
              <a:rPr lang="fr-FR" sz="1050">
                <a:solidFill>
                  <a:schemeClr val="tx1"/>
                </a:solidFill>
              </a:rPr>
              <a:t>The system </a:t>
            </a:r>
            <a:r>
              <a:rPr lang="fr-FR" sz="1050" err="1">
                <a:solidFill>
                  <a:schemeClr val="tx1"/>
                </a:solidFill>
              </a:rPr>
              <a:t>generates</a:t>
            </a:r>
            <a:r>
              <a:rPr lang="fr-FR" sz="1050">
                <a:solidFill>
                  <a:schemeClr val="tx1"/>
                </a:solidFill>
              </a:rPr>
              <a:t> a CSV </a:t>
            </a:r>
            <a:r>
              <a:rPr lang="fr-FR" sz="1050" err="1">
                <a:solidFill>
                  <a:schemeClr val="tx1"/>
                </a:solidFill>
              </a:rPr>
              <a:t>form</a:t>
            </a:r>
            <a:r>
              <a:rPr lang="fr-FR" sz="1050">
                <a:solidFill>
                  <a:schemeClr val="tx1"/>
                </a:solidFill>
              </a:rPr>
              <a:t> -&gt;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link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Format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with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possibility</a:t>
            </a:r>
            <a:r>
              <a:rPr lang="fr-FR" sz="1050">
                <a:solidFill>
                  <a:schemeClr val="tx1"/>
                </a:solidFill>
                <a:highlight>
                  <a:srgbClr val="FFFF00"/>
                </a:highlight>
              </a:rPr>
              <a:t> to update the format by admin </a:t>
            </a:r>
            <a:r>
              <a:rPr lang="fr-FR" sz="1050" err="1">
                <a:solidFill>
                  <a:schemeClr val="tx1"/>
                </a:solidFill>
                <a:highlight>
                  <a:srgbClr val="FFFF00"/>
                </a:highlight>
              </a:rPr>
              <a:t>role</a:t>
            </a:r>
            <a:endParaRPr lang="fr-FR" sz="105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sz="1050">
                <a:solidFill>
                  <a:schemeClr val="tx1"/>
                </a:solidFill>
              </a:rPr>
              <a:t>Hidden fields admin can use if needed that can besom merged </a:t>
            </a:r>
            <a:r>
              <a:rPr lang="en-US" sz="1050" err="1">
                <a:solidFill>
                  <a:schemeClr val="tx1"/>
                </a:solidFill>
              </a:rPr>
              <a:t>filds</a:t>
            </a:r>
            <a:endParaRPr lang="en-US" sz="1050">
              <a:solidFill>
                <a:schemeClr val="tx1"/>
              </a:solidFill>
            </a:endParaRPr>
          </a:p>
          <a:p>
            <a:r>
              <a:rPr lang="en-US" sz="1050">
                <a:solidFill>
                  <a:schemeClr val="tx1"/>
                </a:solidFill>
              </a:rPr>
              <a:t>Calculation and calendar </a:t>
            </a:r>
            <a:r>
              <a:rPr lang="en-US" sz="1050" err="1">
                <a:solidFill>
                  <a:schemeClr val="tx1"/>
                </a:solidFill>
              </a:rPr>
              <a:t>fileds</a:t>
            </a:r>
            <a:r>
              <a:rPr lang="en-US" sz="1050">
                <a:solidFill>
                  <a:schemeClr val="tx1"/>
                </a:solidFill>
              </a:rPr>
              <a:t> </a:t>
            </a:r>
          </a:p>
          <a:p>
            <a:r>
              <a:rPr lang="en-US" sz="1050">
                <a:solidFill>
                  <a:schemeClr val="tx1"/>
                </a:solidFill>
              </a:rPr>
              <a:t>Possibility to compute calendar and working days</a:t>
            </a:r>
          </a:p>
          <a:p>
            <a:r>
              <a:rPr lang="en-US" sz="1050">
                <a:solidFill>
                  <a:schemeClr val="tx1"/>
                </a:solidFill>
              </a:rPr>
              <a:t>Possibility to have check-lists and integrated business rules (for fields and status change, calendar (number of  working days before starting date / event date), numeric </a:t>
            </a:r>
            <a:r>
              <a:rPr lang="en-US" sz="1050" err="1">
                <a:solidFill>
                  <a:schemeClr val="tx1"/>
                </a:solidFill>
              </a:rPr>
              <a:t>valuestotal</a:t>
            </a:r>
            <a:r>
              <a:rPr lang="en-US" sz="1050">
                <a:solidFill>
                  <a:schemeClr val="tx1"/>
                </a:solidFill>
              </a:rPr>
              <a:t>, venue, appropriate </a:t>
            </a:r>
            <a:r>
              <a:rPr lang="en-US" sz="1050" err="1">
                <a:solidFill>
                  <a:schemeClr val="tx1"/>
                </a:solidFill>
              </a:rPr>
              <a:t>procerure</a:t>
            </a:r>
            <a:r>
              <a:rPr lang="en-US" sz="1050">
                <a:solidFill>
                  <a:schemeClr val="tx1"/>
                </a:solidFill>
              </a:rPr>
              <a:t> (declaration / authorization)….</a:t>
            </a:r>
          </a:p>
          <a:p>
            <a:r>
              <a:rPr lang="en-US" sz="1050">
                <a:solidFill>
                  <a:schemeClr val="tx1"/>
                </a:solidFill>
              </a:rPr>
              <a:t>Dedicated space by document type (one with other documents )-&gt; possibility of many documents by space when needed</a:t>
            </a:r>
          </a:p>
          <a:p>
            <a:endParaRPr lang="en-US" sz="1050">
              <a:solidFill>
                <a:schemeClr val="tx1"/>
              </a:solidFill>
            </a:endParaRPr>
          </a:p>
          <a:p>
            <a:endParaRPr lang="en-US" sz="1050">
              <a:solidFill>
                <a:schemeClr val="tx1"/>
              </a:solidFill>
            </a:endParaRPr>
          </a:p>
          <a:p>
            <a:endParaRPr lang="en-US" sz="105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E8F971-7753-E45F-32DC-E43FE31F4E22}"/>
              </a:ext>
            </a:extLst>
          </p:cNvPr>
          <p:cNvSpPr txBox="1">
            <a:spLocks/>
          </p:cNvSpPr>
          <p:nvPr/>
        </p:nvSpPr>
        <p:spPr>
          <a:xfrm>
            <a:off x="6617856" y="1861619"/>
            <a:ext cx="5384800" cy="45831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1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1100" i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7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err="1">
                <a:solidFill>
                  <a:schemeClr val="tx1"/>
                </a:solidFill>
              </a:rPr>
              <a:t>Compute</a:t>
            </a:r>
            <a:r>
              <a:rPr lang="fr-FR" sz="1050">
                <a:solidFill>
                  <a:schemeClr val="tx1"/>
                </a:solidFill>
              </a:rPr>
              <a:t> distance +local/non local</a:t>
            </a:r>
          </a:p>
          <a:p>
            <a:r>
              <a:rPr lang="fr-FR" sz="1050">
                <a:solidFill>
                  <a:schemeClr val="tx1"/>
                </a:solidFill>
              </a:rPr>
              <a:t>Emails / </a:t>
            </a:r>
            <a:r>
              <a:rPr lang="fr-FR" sz="1050" err="1">
                <a:solidFill>
                  <a:schemeClr val="tx1"/>
                </a:solidFill>
              </a:rPr>
              <a:t>Alerts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depending</a:t>
            </a:r>
            <a:r>
              <a:rPr lang="fr-FR" sz="1050">
                <a:solidFill>
                  <a:schemeClr val="tx1"/>
                </a:solidFill>
              </a:rPr>
              <a:t> on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lifecycle</a:t>
            </a:r>
          </a:p>
          <a:p>
            <a:r>
              <a:rPr lang="fr-FR" sz="1050">
                <a:solidFill>
                  <a:schemeClr val="tx1"/>
                </a:solidFill>
              </a:rPr>
              <a:t>Formulaire écarts et </a:t>
            </a:r>
            <a:r>
              <a:rPr lang="fr-FR" sz="1050" err="1">
                <a:solidFill>
                  <a:schemeClr val="tx1"/>
                </a:solidFill>
              </a:rPr>
              <a:t>tracking</a:t>
            </a:r>
            <a:r>
              <a:rPr lang="fr-FR" sz="1050">
                <a:solidFill>
                  <a:schemeClr val="tx1"/>
                </a:solidFill>
              </a:rPr>
              <a:t>-log intégré (sous process de gestion)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050">
                <a:solidFill>
                  <a:schemeClr val="tx1"/>
                </a:solidFill>
              </a:rPr>
              <a:t>RP Congrès - rattachement des contrats asso + montants</a:t>
            </a:r>
          </a:p>
          <a:p>
            <a:r>
              <a:rPr lang="fr-FR" sz="1050">
                <a:solidFill>
                  <a:schemeClr val="tx1"/>
                </a:solidFill>
              </a:rPr>
              <a:t>Rattachement contrats </a:t>
            </a:r>
            <a:r>
              <a:rPr lang="fr-FR" sz="1050" err="1">
                <a:solidFill>
                  <a:schemeClr val="tx1"/>
                </a:solidFill>
              </a:rPr>
              <a:t>sympo</a:t>
            </a:r>
            <a:r>
              <a:rPr lang="fr-FR" sz="1050">
                <a:solidFill>
                  <a:schemeClr val="tx1"/>
                </a:solidFill>
              </a:rPr>
              <a:t> avec contrats asso en </a:t>
            </a:r>
            <a:r>
              <a:rPr lang="fr-FR" sz="1050" err="1">
                <a:solidFill>
                  <a:schemeClr val="tx1"/>
                </a:solidFill>
              </a:rPr>
              <a:t>faisaint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pour </a:t>
            </a:r>
            <a:r>
              <a:rPr lang="fr-FR" sz="1050" err="1">
                <a:solidFill>
                  <a:schemeClr val="tx1"/>
                </a:solidFill>
              </a:rPr>
              <a:t>lunchbox</a:t>
            </a:r>
          </a:p>
          <a:p>
            <a:r>
              <a:rPr lang="fr-FR" sz="1050">
                <a:solidFill>
                  <a:schemeClr val="tx1"/>
                </a:solidFill>
              </a:rPr>
              <a:t>Liste vérifiée pour les congrès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050" err="1">
                <a:solidFill>
                  <a:schemeClr val="tx1"/>
                </a:solidFill>
              </a:rPr>
              <a:t>Healthcheck</a:t>
            </a:r>
            <a:r>
              <a:rPr lang="fr-FR" sz="1050">
                <a:solidFill>
                  <a:schemeClr val="tx1"/>
                </a:solidFill>
              </a:rPr>
              <a:t> invités quand (</a:t>
            </a:r>
            <a:r>
              <a:rPr lang="fr-FR" sz="1050" err="1">
                <a:solidFill>
                  <a:schemeClr val="tx1"/>
                </a:solidFill>
              </a:rPr>
              <a:t>rpps</a:t>
            </a:r>
            <a:r>
              <a:rPr lang="fr-FR" sz="1050">
                <a:solidFill>
                  <a:schemeClr val="tx1"/>
                </a:solidFill>
              </a:rPr>
              <a:t>, email, adresse manquants)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050">
                <a:solidFill>
                  <a:schemeClr val="tx1"/>
                </a:solidFill>
              </a:rPr>
              <a:t>Business </a:t>
            </a:r>
            <a:r>
              <a:rPr lang="fr-FR" sz="1050" err="1">
                <a:solidFill>
                  <a:schemeClr val="tx1"/>
                </a:solidFill>
              </a:rPr>
              <a:t>rule</a:t>
            </a:r>
            <a:r>
              <a:rPr lang="fr-FR" sz="1050">
                <a:solidFill>
                  <a:schemeClr val="tx1"/>
                </a:solidFill>
              </a:rPr>
              <a:t> PEC pharmacien et militaire</a:t>
            </a:r>
          </a:p>
          <a:p>
            <a:r>
              <a:rPr lang="fr-FR" sz="1050">
                <a:solidFill>
                  <a:schemeClr val="tx1"/>
                </a:solidFill>
              </a:rPr>
              <a:t>Accès </a:t>
            </a:r>
            <a:r>
              <a:rPr lang="fr-FR" sz="1050" err="1">
                <a:solidFill>
                  <a:schemeClr val="tx1"/>
                </a:solidFill>
              </a:rPr>
              <a:t>automatic</a:t>
            </a:r>
            <a:r>
              <a:rPr lang="fr-FR" sz="1050">
                <a:solidFill>
                  <a:schemeClr val="tx1"/>
                </a:solidFill>
              </a:rPr>
              <a:t> aux co-auteurs</a:t>
            </a:r>
          </a:p>
          <a:p>
            <a:r>
              <a:rPr lang="fr-FR" sz="1050" err="1">
                <a:solidFill>
                  <a:schemeClr val="tx1"/>
                </a:solidFill>
              </a:rPr>
              <a:t>Recap</a:t>
            </a:r>
            <a:r>
              <a:rPr lang="fr-FR" sz="1050">
                <a:solidFill>
                  <a:schemeClr val="tx1"/>
                </a:solidFill>
              </a:rPr>
              <a:t> liste invites par statuts avec code couleur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050" err="1">
                <a:solidFill>
                  <a:schemeClr val="tx1"/>
                </a:solidFill>
              </a:rPr>
              <a:t>Rooming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list</a:t>
            </a:r>
          </a:p>
          <a:p>
            <a:r>
              <a:rPr lang="fr-FR" sz="1050" err="1">
                <a:solidFill>
                  <a:schemeClr val="tx1"/>
                </a:solidFill>
              </a:rPr>
              <a:t>Student</a:t>
            </a:r>
            <a:r>
              <a:rPr lang="fr-FR" sz="1050">
                <a:solidFill>
                  <a:schemeClr val="tx1"/>
                </a:solidFill>
              </a:rPr>
              <a:t> (médecin sans RPPS) and attendee </a:t>
            </a:r>
            <a:r>
              <a:rPr lang="fr-FR" sz="1050" err="1">
                <a:solidFill>
                  <a:schemeClr val="tx1"/>
                </a:solidFill>
              </a:rPr>
              <a:t>Abbvie</a:t>
            </a:r>
            <a:r>
              <a:rPr lang="fr-FR" sz="1050">
                <a:solidFill>
                  <a:schemeClr val="tx1"/>
                </a:solidFill>
              </a:rPr>
              <a:t> par défaut</a:t>
            </a: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  <a:p>
            <a:endParaRPr lang="fr-FR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403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1E9D-3F53-16B0-E96C-10E060E5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35288-CB6E-21B5-A9C5-28DAD2E0429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8C60-02CF-7EE0-C2A3-FAFAA9DF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/>
              <a:t>Liste</a:t>
            </a:r>
            <a:r>
              <a:rPr lang="en-US"/>
              <a:t> des </a:t>
            </a:r>
            <a:r>
              <a:rPr lang="en-US" err="1"/>
              <a:t>médecins</a:t>
            </a:r>
            <a:r>
              <a:rPr lang="en-US"/>
              <a:t> </a:t>
            </a:r>
            <a:r>
              <a:rPr lang="en-US" err="1"/>
              <a:t>validée</a:t>
            </a:r>
            <a:r>
              <a:rPr lang="en-US"/>
              <a:t> par le medical</a:t>
            </a:r>
          </a:p>
          <a:p>
            <a:r>
              <a:rPr lang="en-US" sz="1400">
                <a:solidFill>
                  <a:schemeClr val="tx1"/>
                </a:solidFill>
              </a:rPr>
              <a:t>proposition </a:t>
            </a:r>
            <a:r>
              <a:rPr lang="en-US" sz="1400" err="1">
                <a:solidFill>
                  <a:schemeClr val="tx1"/>
                </a:solidFill>
              </a:rPr>
              <a:t>listes</a:t>
            </a:r>
            <a:r>
              <a:rPr lang="en-US" sz="1400">
                <a:solidFill>
                  <a:schemeClr val="tx1"/>
                </a:solidFill>
              </a:rPr>
              <a:t> : </a:t>
            </a:r>
            <a:r>
              <a:rPr lang="en-US" sz="1400" err="1">
                <a:solidFill>
                  <a:schemeClr val="tx1"/>
                </a:solidFill>
              </a:rPr>
              <a:t>afficher</a:t>
            </a:r>
            <a:r>
              <a:rPr lang="en-US" sz="1400">
                <a:solidFill>
                  <a:schemeClr val="tx1"/>
                </a:solidFill>
              </a:rPr>
              <a:t> les </a:t>
            </a:r>
            <a:r>
              <a:rPr lang="en-US" sz="1400" err="1">
                <a:solidFill>
                  <a:schemeClr val="tx1"/>
                </a:solidFill>
              </a:rPr>
              <a:t>tierings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veeva</a:t>
            </a:r>
            <a:r>
              <a:rPr lang="en-US" sz="1400">
                <a:solidFill>
                  <a:schemeClr val="tx1"/>
                </a:solidFill>
              </a:rPr>
              <a:t>  dans la </a:t>
            </a:r>
            <a:r>
              <a:rPr lang="en-US" sz="1400" err="1">
                <a:solidFill>
                  <a:schemeClr val="tx1"/>
                </a:solidFill>
              </a:rPr>
              <a:t>liste</a:t>
            </a:r>
            <a:r>
              <a:rPr lang="en-US" sz="1400">
                <a:solidFill>
                  <a:schemeClr val="tx1"/>
                </a:solidFill>
              </a:rPr>
              <a:t> des </a:t>
            </a:r>
            <a:r>
              <a:rPr lang="en-US" sz="1400" err="1">
                <a:solidFill>
                  <a:schemeClr val="tx1"/>
                </a:solidFill>
              </a:rPr>
              <a:t>invités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avesc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possibilité</a:t>
            </a:r>
            <a:r>
              <a:rPr lang="en-US" sz="1400">
                <a:solidFill>
                  <a:schemeClr val="tx1"/>
                </a:solidFill>
              </a:rPr>
              <a:t> de </a:t>
            </a:r>
            <a:r>
              <a:rPr lang="en-US" sz="1400" err="1">
                <a:solidFill>
                  <a:schemeClr val="tx1"/>
                </a:solidFill>
              </a:rPr>
              <a:t>filtrer</a:t>
            </a:r>
            <a:r>
              <a:rPr lang="en-US" sz="1400">
                <a:solidFill>
                  <a:schemeClr val="tx1"/>
                </a:solidFill>
              </a:rPr>
              <a:t> T4 et sans </a:t>
            </a:r>
            <a:r>
              <a:rPr lang="en-US" sz="1400" err="1">
                <a:solidFill>
                  <a:schemeClr val="tx1"/>
                </a:solidFill>
              </a:rPr>
              <a:t>tiering.ajouter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une</a:t>
            </a:r>
            <a:r>
              <a:rPr lang="en-US" sz="1400">
                <a:solidFill>
                  <a:schemeClr val="tx1"/>
                </a:solidFill>
              </a:rPr>
              <a:t> étape de validation </a:t>
            </a:r>
            <a:r>
              <a:rPr lang="en-US" sz="1400" err="1">
                <a:solidFill>
                  <a:schemeClr val="tx1"/>
                </a:solidFill>
              </a:rPr>
              <a:t>médicale</a:t>
            </a:r>
            <a:r>
              <a:rPr lang="en-US" sz="1400">
                <a:solidFill>
                  <a:schemeClr val="tx1"/>
                </a:solidFill>
              </a:rPr>
              <a:t> après la validation du manager </a:t>
            </a:r>
            <a:r>
              <a:rPr lang="en-US" sz="1400" err="1">
                <a:solidFill>
                  <a:schemeClr val="tx1"/>
                </a:solidFill>
              </a:rPr>
              <a:t>si</a:t>
            </a:r>
            <a:r>
              <a:rPr lang="en-US" sz="1400">
                <a:solidFill>
                  <a:schemeClr val="tx1"/>
                </a:solidFill>
              </a:rPr>
              <a:t> T4/ sans </a:t>
            </a:r>
            <a:r>
              <a:rPr lang="en-US" sz="1400" err="1">
                <a:solidFill>
                  <a:schemeClr val="tx1"/>
                </a:solidFill>
              </a:rPr>
              <a:t>tierieng</a:t>
            </a:r>
            <a:r>
              <a:rPr lang="en-US" sz="1400">
                <a:solidFill>
                  <a:schemeClr val="tx1"/>
                </a:solidFill>
              </a:rPr>
              <a:t> : service </a:t>
            </a:r>
            <a:r>
              <a:rPr lang="en-US" sz="1400" err="1">
                <a:solidFill>
                  <a:schemeClr val="tx1"/>
                </a:solidFill>
              </a:rPr>
              <a:t>congrès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envoiteau</a:t>
            </a:r>
            <a:r>
              <a:rPr lang="en-US" sz="1400">
                <a:solidFill>
                  <a:schemeClr val="tx1"/>
                </a:solidFill>
              </a:rPr>
              <a:t> </a:t>
            </a:r>
            <a:r>
              <a:rPr lang="en-US" sz="1400" err="1">
                <a:solidFill>
                  <a:schemeClr val="tx1"/>
                </a:solidFill>
              </a:rPr>
              <a:t>méd</a:t>
            </a:r>
            <a:r>
              <a:rPr lang="en-US" sz="1400">
                <a:solidFill>
                  <a:schemeClr val="tx1"/>
                </a:solidFill>
              </a:rPr>
              <a:t> pour </a:t>
            </a:r>
            <a:r>
              <a:rPr lang="en-US" sz="1400" err="1">
                <a:solidFill>
                  <a:schemeClr val="tx1"/>
                </a:solidFill>
              </a:rPr>
              <a:t>validationsi</a:t>
            </a:r>
            <a:r>
              <a:rPr lang="en-US" sz="1400">
                <a:solidFill>
                  <a:schemeClr val="tx1"/>
                </a:solidFill>
              </a:rPr>
              <a:t> pas T4 / sans tiering -&gt; </a:t>
            </a:r>
            <a:r>
              <a:rPr lang="en-US" sz="1400" err="1">
                <a:solidFill>
                  <a:schemeClr val="tx1"/>
                </a:solidFill>
              </a:rPr>
              <a:t>envoite</a:t>
            </a:r>
            <a:r>
              <a:rPr lang="en-US" sz="1400">
                <a:solidFill>
                  <a:schemeClr val="tx1"/>
                </a:solidFill>
              </a:rPr>
              <a:t> au DMOS eval impact : </a:t>
            </a:r>
            <a:r>
              <a:rPr lang="en-US" sz="1400" err="1">
                <a:solidFill>
                  <a:schemeClr val="tx1"/>
                </a:solidFill>
              </a:rPr>
              <a:t>robustesse</a:t>
            </a:r>
            <a:r>
              <a:rPr lang="en-US" sz="1400">
                <a:solidFill>
                  <a:schemeClr val="tx1"/>
                </a:solidFill>
              </a:rPr>
              <a:t> (compliance) / charge administrative  du WF de validation de la </a:t>
            </a:r>
            <a:r>
              <a:rPr lang="en-US" sz="1400" err="1">
                <a:solidFill>
                  <a:schemeClr val="tx1"/>
                </a:solidFill>
              </a:rPr>
              <a:t>liste</a:t>
            </a:r>
            <a:r>
              <a:rPr lang="en-US" sz="1400">
                <a:solidFill>
                  <a:schemeClr val="tx1"/>
                </a:solidFill>
              </a:rPr>
              <a:t>/ </a:t>
            </a:r>
            <a:r>
              <a:rPr lang="en-US" sz="1400" err="1">
                <a:solidFill>
                  <a:schemeClr val="tx1"/>
                </a:solidFill>
              </a:rPr>
              <a:t>dimunition</a:t>
            </a:r>
            <a:r>
              <a:rPr lang="en-US" sz="1400">
                <a:solidFill>
                  <a:schemeClr val="tx1"/>
                </a:solidFill>
              </a:rPr>
              <a:t> de la </a:t>
            </a:r>
            <a:r>
              <a:rPr lang="en-US" sz="1400" err="1">
                <a:solidFill>
                  <a:schemeClr val="tx1"/>
                </a:solidFill>
              </a:rPr>
              <a:t>complecité</a:t>
            </a:r>
            <a:r>
              <a:rPr lang="en-US" sz="1400">
                <a:solidFill>
                  <a:schemeClr val="tx1"/>
                </a:solidFill>
              </a:rPr>
              <a:t> de la gestion des </a:t>
            </a:r>
            <a:r>
              <a:rPr lang="en-US" sz="1400" err="1">
                <a:solidFill>
                  <a:schemeClr val="tx1"/>
                </a:solidFill>
              </a:rPr>
              <a:t>invités</a:t>
            </a:r>
            <a:endParaRPr lang="en-US" sz="1400">
              <a:solidFill>
                <a:schemeClr val="tx1"/>
              </a:solidFill>
            </a:endParaRPr>
          </a:p>
          <a:p>
            <a:r>
              <a:rPr lang="en-US" err="1"/>
              <a:t>Spllit</a:t>
            </a:r>
            <a:r>
              <a:rPr lang="en-US"/>
              <a:t> gestion </a:t>
            </a:r>
            <a:r>
              <a:rPr lang="en-US" err="1"/>
              <a:t>logistique</a:t>
            </a:r>
            <a:r>
              <a:rPr lang="en-US"/>
              <a:t> avec un </a:t>
            </a:r>
            <a:r>
              <a:rPr lang="en-US" err="1"/>
              <a:t>autre</a:t>
            </a:r>
            <a:r>
              <a:rPr lang="en-US"/>
              <a:t> </a:t>
            </a:r>
            <a:r>
              <a:rPr lang="en-US" err="1"/>
              <a:t>outil</a:t>
            </a:r>
            <a:r>
              <a:rPr lang="en-US"/>
              <a:t> que Atrium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ED71FC-2F08-02F2-5E73-3A57999966B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r>
              <a:rPr lang="en-US" err="1"/>
              <a:t>Qu'est</a:t>
            </a:r>
            <a:r>
              <a:rPr lang="en-US"/>
              <a:t> </a:t>
            </a:r>
            <a:r>
              <a:rPr lang="en-US" err="1"/>
              <a:t>ce</a:t>
            </a:r>
            <a:r>
              <a:rPr lang="en-US"/>
              <a:t> que </a:t>
            </a:r>
            <a:r>
              <a:rPr lang="en-US" err="1"/>
              <a:t>pilote</a:t>
            </a:r>
            <a:r>
              <a:rPr lang="en-US"/>
              <a:t> le </a:t>
            </a:r>
            <a:r>
              <a:rPr lang="en-US" err="1"/>
              <a:t>congrès</a:t>
            </a:r>
            <a:r>
              <a:rPr lang="en-US"/>
              <a:t> dans Atrium? Quelles </a:t>
            </a:r>
            <a:r>
              <a:rPr lang="en-US" err="1"/>
              <a:t>controles</a:t>
            </a:r>
            <a:r>
              <a:rPr lang="en-US"/>
              <a:t> sur les </a:t>
            </a:r>
            <a:r>
              <a:rPr lang="en-US" err="1"/>
              <a:t>agences</a:t>
            </a:r>
            <a:r>
              <a:rPr lang="en-US"/>
              <a:t>?</a:t>
            </a:r>
          </a:p>
          <a:p>
            <a:r>
              <a:rPr lang="en-US" err="1"/>
              <a:t>Pourquoi</a:t>
            </a:r>
            <a:r>
              <a:rPr lang="en-US"/>
              <a:t> on ne </a:t>
            </a:r>
            <a:r>
              <a:rPr lang="en-US" err="1"/>
              <a:t>peut</a:t>
            </a:r>
            <a:r>
              <a:rPr lang="en-US"/>
              <a:t> pas </a:t>
            </a:r>
            <a:r>
              <a:rPr lang="en-US" err="1"/>
              <a:t>utiliser</a:t>
            </a:r>
            <a:r>
              <a:rPr lang="en-US"/>
              <a:t> le site des </a:t>
            </a:r>
            <a:r>
              <a:rPr lang="en-US" err="1"/>
              <a:t>agences</a:t>
            </a:r>
            <a:endParaRPr lang="en-US"/>
          </a:p>
          <a:p>
            <a:r>
              <a:rPr lang="en-US"/>
              <a:t>Traitement des </a:t>
            </a:r>
            <a:r>
              <a:rPr lang="en-US" err="1"/>
              <a:t>données</a:t>
            </a:r>
            <a:r>
              <a:rPr lang="en-US"/>
              <a:t> par </a:t>
            </a:r>
            <a:r>
              <a:rPr lang="en-US" err="1"/>
              <a:t>l'agence</a:t>
            </a:r>
            <a:endParaRPr lang="en-US"/>
          </a:p>
          <a:p>
            <a:r>
              <a:rPr lang="en-US" err="1"/>
              <a:t>Utiliser</a:t>
            </a:r>
            <a:r>
              <a:rPr lang="en-US"/>
              <a:t> </a:t>
            </a:r>
            <a:r>
              <a:rPr lang="en-US" err="1"/>
              <a:t>outil</a:t>
            </a:r>
            <a:r>
              <a:rPr lang="en-US"/>
              <a:t> de </a:t>
            </a:r>
            <a:r>
              <a:rPr lang="en-US" err="1"/>
              <a:t>l'agence</a:t>
            </a:r>
            <a:r>
              <a:rPr lang="en-US"/>
              <a:t> avec </a:t>
            </a:r>
            <a:r>
              <a:rPr lang="en-US" err="1"/>
              <a:t>Abbvie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consultation </a:t>
            </a:r>
            <a:r>
              <a:rPr lang="en-US" err="1"/>
              <a:t>ou</a:t>
            </a:r>
            <a:r>
              <a:rPr lang="en-US"/>
              <a:t> propre </a:t>
            </a:r>
            <a:r>
              <a:rPr lang="en-US" err="1"/>
              <a:t>outil</a:t>
            </a:r>
            <a:r>
              <a:rPr lang="en-US"/>
              <a:t> </a:t>
            </a:r>
            <a:r>
              <a:rPr lang="en-US" err="1"/>
              <a:t>abbvie</a:t>
            </a:r>
            <a:r>
              <a:rPr lang="en-US"/>
              <a:t> à part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7E62CB-8898-034A-738B-EE688DD731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8CC789-7254-4A60-CF01-22C00CDF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1201450"/>
            <a:ext cx="11389737" cy="5381051"/>
          </a:xfrm>
        </p:spPr>
        <p:txBody>
          <a:bodyPr/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All transfert of value to an HCP or an HCO must </a:t>
            </a:r>
            <a:r>
              <a:rPr lang="fr-FR" sz="1050" err="1">
                <a:solidFill>
                  <a:schemeClr val="tx1"/>
                </a:solidFill>
              </a:rPr>
              <a:t>be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submitted</a:t>
            </a:r>
            <a:r>
              <a:rPr lang="fr-FR" sz="1050">
                <a:solidFill>
                  <a:schemeClr val="tx1"/>
                </a:solidFill>
              </a:rPr>
              <a:t> to the relevant </a:t>
            </a:r>
            <a:r>
              <a:rPr lang="fr-FR" sz="1050" err="1">
                <a:solidFill>
                  <a:schemeClr val="tx1"/>
                </a:solidFill>
              </a:rPr>
              <a:t>professional</a:t>
            </a:r>
            <a:r>
              <a:rPr lang="fr-FR" sz="1050">
                <a:solidFill>
                  <a:schemeClr val="tx1"/>
                </a:solidFill>
              </a:rPr>
              <a:t> body </a:t>
            </a:r>
            <a:r>
              <a:rPr lang="fr-FR" sz="1050" err="1">
                <a:solidFill>
                  <a:schemeClr val="tx1"/>
                </a:solidFill>
              </a:rPr>
              <a:t>before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they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occur</a:t>
            </a:r>
            <a:r>
              <a:rPr lang="fr-FR" sz="1050">
                <a:solidFill>
                  <a:schemeClr val="tx1"/>
                </a:solidFill>
              </a:rPr>
              <a:t>. </a:t>
            </a:r>
            <a:r>
              <a:rPr lang="fr-FR" sz="1050" err="1">
                <a:solidFill>
                  <a:schemeClr val="tx1"/>
                </a:solidFill>
              </a:rPr>
              <a:t>They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also</a:t>
            </a:r>
            <a:r>
              <a:rPr lang="fr-FR" sz="1050">
                <a:solidFill>
                  <a:schemeClr val="tx1"/>
                </a:solidFill>
              </a:rPr>
              <a:t> must </a:t>
            </a:r>
            <a:r>
              <a:rPr lang="fr-FR" sz="1050" err="1">
                <a:solidFill>
                  <a:schemeClr val="tx1"/>
                </a:solidFill>
              </a:rPr>
              <a:t>be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declared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following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transparency</a:t>
            </a:r>
            <a:r>
              <a:rPr lang="fr-FR" sz="1050">
                <a:solidFill>
                  <a:schemeClr val="tx1"/>
                </a:solidFill>
              </a:rPr>
              <a:t> process (</a:t>
            </a:r>
            <a:r>
              <a:rPr lang="fr-FR" sz="1050" err="1">
                <a:solidFill>
                  <a:schemeClr val="tx1"/>
                </a:solidFill>
              </a:rPr>
              <a:t>twice</a:t>
            </a:r>
            <a:r>
              <a:rPr lang="fr-FR" sz="1050">
                <a:solidFill>
                  <a:schemeClr val="tx1"/>
                </a:solidFill>
              </a:rPr>
              <a:t> a </a:t>
            </a:r>
            <a:r>
              <a:rPr lang="fr-FR" sz="1050" err="1">
                <a:solidFill>
                  <a:schemeClr val="tx1"/>
                </a:solidFill>
              </a:rPr>
              <a:t>year</a:t>
            </a:r>
            <a:r>
              <a:rPr lang="fr-FR" sz="1050">
                <a:solidFill>
                  <a:schemeClr val="tx1"/>
                </a:solidFill>
              </a:rPr>
              <a:t>).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Two</a:t>
            </a:r>
            <a:r>
              <a:rPr lang="fr-FR" sz="1050">
                <a:solidFill>
                  <a:schemeClr val="tx1"/>
                </a:solidFill>
              </a:rPr>
              <a:t> types of </a:t>
            </a:r>
            <a:r>
              <a:rPr lang="fr-FR" sz="1050" err="1">
                <a:solidFill>
                  <a:schemeClr val="tx1"/>
                </a:solidFill>
              </a:rPr>
              <a:t>procedures</a:t>
            </a:r>
            <a:r>
              <a:rPr lang="fr-FR" sz="1050">
                <a:solidFill>
                  <a:schemeClr val="tx1"/>
                </a:solidFill>
              </a:rPr>
              <a:t> are applicable </a:t>
            </a:r>
            <a:r>
              <a:rPr lang="fr-FR" sz="1050" err="1">
                <a:solidFill>
                  <a:schemeClr val="tx1"/>
                </a:solidFill>
              </a:rPr>
              <a:t>depending</a:t>
            </a:r>
            <a:r>
              <a:rPr lang="fr-FR" sz="1050">
                <a:solidFill>
                  <a:schemeClr val="tx1"/>
                </a:solidFill>
              </a:rPr>
              <a:t> on the </a:t>
            </a:r>
            <a:r>
              <a:rPr lang="fr-FR" sz="1050" err="1">
                <a:solidFill>
                  <a:schemeClr val="tx1"/>
                </a:solidFill>
              </a:rPr>
              <a:t>amount</a:t>
            </a:r>
            <a:r>
              <a:rPr lang="fr-FR" sz="1050">
                <a:solidFill>
                  <a:schemeClr val="tx1"/>
                </a:solidFill>
              </a:rPr>
              <a:t> and the type of the </a:t>
            </a:r>
            <a:r>
              <a:rPr lang="fr-FR" sz="1050" err="1">
                <a:solidFill>
                  <a:schemeClr val="tx1"/>
                </a:solidFill>
              </a:rPr>
              <a:t>advantage</a:t>
            </a:r>
            <a:r>
              <a:rPr lang="fr-FR" sz="1050">
                <a:solidFill>
                  <a:schemeClr val="tx1"/>
                </a:solidFill>
              </a:rPr>
              <a:t> : </a:t>
            </a:r>
            <a:r>
              <a:rPr lang="fr-FR" sz="1050" i="1" err="1">
                <a:solidFill>
                  <a:schemeClr val="tx1"/>
                </a:solidFill>
                <a:latin typeface="+mn-lt"/>
              </a:rPr>
              <a:t>Declaration</a:t>
            </a:r>
            <a:r>
              <a:rPr lang="fr-FR" sz="1050" i="1">
                <a:solidFill>
                  <a:schemeClr val="tx1"/>
                </a:solidFill>
                <a:latin typeface="+mn-lt"/>
              </a:rPr>
              <a:t> </a:t>
            </a:r>
            <a:r>
              <a:rPr lang="fr-FR" sz="1050" i="1" err="1">
                <a:solidFill>
                  <a:schemeClr val="tx1"/>
                </a:solidFill>
                <a:latin typeface="+mn-lt"/>
              </a:rPr>
              <a:t>procedur</a:t>
            </a:r>
            <a:r>
              <a:rPr lang="fr-FR" sz="1050" i="1">
                <a:solidFill>
                  <a:schemeClr val="tx1"/>
                </a:solidFill>
                <a:latin typeface="+mn-lt"/>
              </a:rPr>
              <a:t> /</a:t>
            </a:r>
            <a:r>
              <a:rPr lang="fr-FR" sz="1050" i="1" err="1">
                <a:solidFill>
                  <a:schemeClr val="tx1"/>
                </a:solidFill>
                <a:latin typeface="+mn-lt"/>
              </a:rPr>
              <a:t>Authorisation</a:t>
            </a:r>
            <a:r>
              <a:rPr lang="fr-FR" sz="1050" i="1">
                <a:solidFill>
                  <a:schemeClr val="tx1"/>
                </a:solidFill>
                <a:latin typeface="+mn-lt"/>
              </a:rPr>
              <a:t> </a:t>
            </a:r>
            <a:r>
              <a:rPr lang="fr-FR" sz="1050" i="1" err="1">
                <a:solidFill>
                  <a:schemeClr val="tx1"/>
                </a:solidFill>
                <a:latin typeface="+mn-lt"/>
              </a:rPr>
              <a:t>procedure</a:t>
            </a:r>
            <a:r>
              <a:rPr lang="fr-FR" sz="1050" i="1">
                <a:solidFill>
                  <a:schemeClr val="tx1"/>
                </a:solidFill>
                <a:latin typeface="+mn-lt"/>
              </a:rPr>
              <a:t> (Cf </a:t>
            </a:r>
            <a:r>
              <a:rPr lang="fr-FR" sz="1050" i="1" err="1">
                <a:solidFill>
                  <a:schemeClr val="tx1"/>
                </a:solidFill>
                <a:latin typeface="+mn-lt"/>
              </a:rPr>
              <a:t>next</a:t>
            </a:r>
            <a:r>
              <a:rPr lang="fr-FR" sz="1050" i="1">
                <a:solidFill>
                  <a:schemeClr val="tx1"/>
                </a:solidFill>
                <a:latin typeface="+mn-lt"/>
              </a:rPr>
              <a:t> slide)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The </a:t>
            </a:r>
            <a:r>
              <a:rPr lang="fr-FR" sz="1050" err="1">
                <a:solidFill>
                  <a:schemeClr val="tx1"/>
                </a:solidFill>
              </a:rPr>
              <a:t>submission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procedure</a:t>
            </a:r>
            <a:r>
              <a:rPr lang="fr-FR" sz="1050">
                <a:solidFill>
                  <a:schemeClr val="tx1"/>
                </a:solidFill>
              </a:rPr>
              <a:t> must </a:t>
            </a:r>
            <a:r>
              <a:rPr lang="fr-FR" sz="1050" err="1">
                <a:solidFill>
                  <a:schemeClr val="tx1"/>
                </a:solidFill>
              </a:rPr>
              <a:t>take</a:t>
            </a:r>
            <a:r>
              <a:rPr lang="fr-FR" sz="1050">
                <a:solidFill>
                  <a:schemeClr val="tx1"/>
                </a:solidFill>
              </a:rPr>
              <a:t> place </a:t>
            </a:r>
            <a:r>
              <a:rPr lang="fr-FR" sz="1050" err="1">
                <a:solidFill>
                  <a:schemeClr val="tx1"/>
                </a:solidFill>
              </a:rPr>
              <a:t>following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b="1" u="sng" err="1">
                <a:solidFill>
                  <a:schemeClr val="tx1"/>
                </a:solidFill>
              </a:rPr>
              <a:t>regulated</a:t>
            </a:r>
            <a:r>
              <a:rPr lang="fr-FR" sz="1050" b="1" u="sng">
                <a:solidFill>
                  <a:schemeClr val="tx1"/>
                </a:solidFill>
              </a:rPr>
              <a:t> timelines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depending</a:t>
            </a:r>
            <a:r>
              <a:rPr lang="fr-FR" sz="1050">
                <a:solidFill>
                  <a:schemeClr val="tx1"/>
                </a:solidFill>
              </a:rPr>
              <a:t> on the </a:t>
            </a:r>
            <a:r>
              <a:rPr lang="fr-FR" sz="1050" err="1">
                <a:solidFill>
                  <a:schemeClr val="tx1"/>
                </a:solidFill>
              </a:rPr>
              <a:t>procedure</a:t>
            </a:r>
            <a:r>
              <a:rPr lang="fr-FR" sz="1050">
                <a:solidFill>
                  <a:schemeClr val="tx1"/>
                </a:solidFill>
              </a:rPr>
              <a:t> type. Cf. </a:t>
            </a:r>
            <a:r>
              <a:rPr lang="fr-FR" sz="1050" err="1">
                <a:solidFill>
                  <a:schemeClr val="tx1"/>
                </a:solidFill>
              </a:rPr>
              <a:t>tresholds</a:t>
            </a:r>
            <a:r>
              <a:rPr lang="fr-FR" sz="1050">
                <a:solidFill>
                  <a:schemeClr val="tx1"/>
                </a:solidFill>
              </a:rPr>
              <a:t> by </a:t>
            </a:r>
            <a:r>
              <a:rPr lang="fr-FR" sz="1050" err="1">
                <a:solidFill>
                  <a:schemeClr val="tx1"/>
                </a:solidFill>
              </a:rPr>
              <a:t>expense</a:t>
            </a:r>
            <a:r>
              <a:rPr lang="fr-FR" sz="1050">
                <a:solidFill>
                  <a:schemeClr val="tx1"/>
                </a:solidFill>
              </a:rPr>
              <a:t> type.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Files are </a:t>
            </a:r>
            <a:r>
              <a:rPr lang="fr-FR" sz="1050" err="1">
                <a:solidFill>
                  <a:schemeClr val="tx1"/>
                </a:solidFill>
              </a:rPr>
              <a:t>submitted</a:t>
            </a:r>
            <a:r>
              <a:rPr lang="fr-FR" sz="1050">
                <a:solidFill>
                  <a:schemeClr val="tx1"/>
                </a:solidFill>
              </a:rPr>
              <a:t> in </a:t>
            </a:r>
            <a:r>
              <a:rPr lang="fr-FR" sz="1050" err="1">
                <a:solidFill>
                  <a:schemeClr val="tx1"/>
                </a:solidFill>
              </a:rPr>
              <a:t>two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portals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depending</a:t>
            </a:r>
            <a:r>
              <a:rPr lang="fr-FR" sz="1050">
                <a:solidFill>
                  <a:schemeClr val="tx1"/>
                </a:solidFill>
              </a:rPr>
              <a:t> on the </a:t>
            </a:r>
            <a:r>
              <a:rPr lang="fr-FR" sz="1050" err="1">
                <a:solidFill>
                  <a:schemeClr val="tx1"/>
                </a:solidFill>
              </a:rPr>
              <a:t>speciality</a:t>
            </a:r>
            <a:r>
              <a:rPr lang="fr-FR" sz="1050">
                <a:solidFill>
                  <a:schemeClr val="tx1"/>
                </a:solidFill>
              </a:rPr>
              <a:t> of HCP : IDAHE for </a:t>
            </a:r>
            <a:r>
              <a:rPr lang="fr-FR" sz="1050" err="1">
                <a:solidFill>
                  <a:schemeClr val="tx1"/>
                </a:solidFill>
              </a:rPr>
              <a:t>physicians</a:t>
            </a:r>
            <a:r>
              <a:rPr lang="fr-FR" sz="1050">
                <a:solidFill>
                  <a:schemeClr val="tx1"/>
                </a:solidFill>
              </a:rPr>
              <a:t>, EPS for </a:t>
            </a:r>
            <a:r>
              <a:rPr lang="fr-FR" sz="1050" err="1">
                <a:solidFill>
                  <a:schemeClr val="tx1"/>
                </a:solidFill>
              </a:rPr>
              <a:t>other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specialities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except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militaries</a:t>
            </a:r>
            <a:r>
              <a:rPr lang="fr-FR" sz="1050">
                <a:solidFill>
                  <a:schemeClr val="tx1"/>
                </a:solidFill>
              </a:rPr>
              <a:t>. For </a:t>
            </a:r>
            <a:r>
              <a:rPr lang="fr-FR" sz="1050" err="1">
                <a:solidFill>
                  <a:schemeClr val="tx1"/>
                </a:solidFill>
              </a:rPr>
              <a:t>militaries</a:t>
            </a:r>
            <a:r>
              <a:rPr lang="fr-FR" sz="1050">
                <a:solidFill>
                  <a:schemeClr val="tx1"/>
                </a:solidFill>
              </a:rPr>
              <a:t> = email </a:t>
            </a:r>
            <a:r>
              <a:rPr lang="fr-FR" sz="1050" err="1">
                <a:solidFill>
                  <a:schemeClr val="tx1"/>
                </a:solidFill>
              </a:rPr>
              <a:t>procedure</a:t>
            </a:r>
            <a:r>
              <a:rPr lang="fr-FR" sz="1050">
                <a:solidFill>
                  <a:schemeClr val="tx1"/>
                </a:solidFill>
              </a:rPr>
              <a:t>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When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invited</a:t>
            </a:r>
            <a:r>
              <a:rPr lang="fr-FR" sz="1050">
                <a:solidFill>
                  <a:schemeClr val="tx1"/>
                </a:solidFill>
              </a:rPr>
              <a:t> by AbbVie or </a:t>
            </a:r>
            <a:r>
              <a:rPr lang="fr-FR" sz="1050" err="1">
                <a:solidFill>
                  <a:schemeClr val="tx1"/>
                </a:solidFill>
              </a:rPr>
              <a:t>contracting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with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abbvie</a:t>
            </a:r>
            <a:r>
              <a:rPr lang="fr-FR" sz="1050">
                <a:solidFill>
                  <a:schemeClr val="tx1"/>
                </a:solidFill>
              </a:rPr>
              <a:t>, HCP must </a:t>
            </a:r>
            <a:r>
              <a:rPr lang="fr-FR" sz="1050" err="1">
                <a:solidFill>
                  <a:schemeClr val="tx1"/>
                </a:solidFill>
              </a:rPr>
              <a:t>sign</a:t>
            </a:r>
            <a:r>
              <a:rPr lang="fr-FR" sz="1050">
                <a:solidFill>
                  <a:schemeClr val="tx1"/>
                </a:solidFill>
              </a:rPr>
              <a:t> an </a:t>
            </a:r>
            <a:r>
              <a:rPr lang="fr-FR" sz="1050" err="1">
                <a:solidFill>
                  <a:schemeClr val="tx1"/>
                </a:solidFill>
              </a:rPr>
              <a:t>hospitality</a:t>
            </a:r>
            <a:r>
              <a:rPr lang="fr-FR" sz="1050">
                <a:solidFill>
                  <a:schemeClr val="tx1"/>
                </a:solidFill>
              </a:rPr>
              <a:t>  convention / </a:t>
            </a:r>
            <a:r>
              <a:rPr lang="fr-FR" sz="1050" err="1">
                <a:solidFill>
                  <a:schemeClr val="tx1"/>
                </a:solidFill>
              </a:rPr>
              <a:t>contract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that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summarizes</a:t>
            </a:r>
            <a:r>
              <a:rPr lang="fr-FR" sz="1050">
                <a:solidFill>
                  <a:schemeClr val="tx1"/>
                </a:solidFill>
              </a:rPr>
              <a:t> all </a:t>
            </a:r>
            <a:r>
              <a:rPr lang="fr-FR" sz="1050" err="1">
                <a:solidFill>
                  <a:schemeClr val="tx1"/>
                </a:solidFill>
              </a:rPr>
              <a:t>advantages</a:t>
            </a:r>
            <a:r>
              <a:rPr lang="fr-FR" sz="1050">
                <a:solidFill>
                  <a:schemeClr val="tx1"/>
                </a:solidFill>
              </a:rPr>
              <a:t> and i </a:t>
            </a:r>
            <a:r>
              <a:rPr lang="fr-FR" sz="1050" err="1">
                <a:solidFill>
                  <a:schemeClr val="tx1"/>
                </a:solidFill>
              </a:rPr>
              <a:t>some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nformation</a:t>
            </a:r>
            <a:r>
              <a:rPr lang="fr-FR" sz="1050">
                <a:solidFill>
                  <a:schemeClr val="tx1"/>
                </a:solidFill>
              </a:rPr>
              <a:t> . The minimum contente of </a:t>
            </a:r>
            <a:r>
              <a:rPr lang="fr-FR" sz="1050" err="1">
                <a:solidFill>
                  <a:schemeClr val="tx1"/>
                </a:solidFill>
              </a:rPr>
              <a:t>these</a:t>
            </a:r>
            <a:r>
              <a:rPr lang="fr-FR" sz="1050">
                <a:solidFill>
                  <a:schemeClr val="tx1"/>
                </a:solidFill>
              </a:rPr>
              <a:t> documents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regulated</a:t>
            </a:r>
            <a:r>
              <a:rPr lang="fr-FR" sz="1050">
                <a:solidFill>
                  <a:schemeClr val="tx1"/>
                </a:solidFill>
              </a:rPr>
              <a:t>. </a:t>
            </a:r>
            <a:r>
              <a:rPr lang="fr-FR" sz="1050" err="1">
                <a:solidFill>
                  <a:schemeClr val="tx1"/>
                </a:solidFill>
              </a:rPr>
              <a:t>These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agreements</a:t>
            </a:r>
            <a:r>
              <a:rPr lang="fr-FR" sz="1050">
                <a:solidFill>
                  <a:schemeClr val="tx1"/>
                </a:solidFill>
              </a:rPr>
              <a:t>/ </a:t>
            </a:r>
            <a:r>
              <a:rPr lang="fr-FR" sz="1050" err="1">
                <a:solidFill>
                  <a:schemeClr val="tx1"/>
                </a:solidFill>
              </a:rPr>
              <a:t>contracts</a:t>
            </a:r>
            <a:r>
              <a:rPr lang="fr-FR" sz="1050">
                <a:solidFill>
                  <a:schemeClr val="tx1"/>
                </a:solidFill>
              </a:rPr>
              <a:t> are part of the </a:t>
            </a:r>
            <a:r>
              <a:rPr lang="fr-FR" sz="1050" err="1">
                <a:solidFill>
                  <a:schemeClr val="tx1"/>
                </a:solidFill>
              </a:rPr>
              <a:t>submitted</a:t>
            </a:r>
            <a:r>
              <a:rPr lang="fr-FR" sz="1050">
                <a:solidFill>
                  <a:schemeClr val="tx1"/>
                </a:solidFill>
              </a:rPr>
              <a:t> file.  </a:t>
            </a:r>
          </a:p>
          <a:p>
            <a:pPr>
              <a:spcAft>
                <a:spcPts val="600"/>
              </a:spcAft>
              <a:buNone/>
            </a:pPr>
            <a:endParaRPr lang="fr-FR" sz="105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Depending</a:t>
            </a:r>
            <a:r>
              <a:rPr lang="fr-FR" sz="1050">
                <a:solidFill>
                  <a:schemeClr val="tx1"/>
                </a:solidFill>
              </a:rPr>
              <a:t> on the distance </a:t>
            </a:r>
            <a:r>
              <a:rPr lang="fr-FR" sz="1050" err="1">
                <a:solidFill>
                  <a:schemeClr val="tx1"/>
                </a:solidFill>
              </a:rPr>
              <a:t>between</a:t>
            </a:r>
            <a:r>
              <a:rPr lang="fr-FR" sz="1050">
                <a:solidFill>
                  <a:schemeClr val="tx1"/>
                </a:solidFill>
              </a:rPr>
              <a:t> the </a:t>
            </a:r>
            <a:r>
              <a:rPr lang="fr-FR" sz="1050" err="1">
                <a:solidFill>
                  <a:schemeClr val="tx1"/>
                </a:solidFill>
              </a:rPr>
              <a:t>working</a:t>
            </a:r>
            <a:r>
              <a:rPr lang="fr-FR" sz="1050">
                <a:solidFill>
                  <a:schemeClr val="tx1"/>
                </a:solidFill>
              </a:rPr>
              <a:t> place of the HCP and the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venue (&gt; or &lt; 50 Km), HCP </a:t>
            </a:r>
            <a:r>
              <a:rPr lang="fr-FR" sz="1050" err="1">
                <a:solidFill>
                  <a:schemeClr val="tx1"/>
                </a:solidFill>
              </a:rPr>
              <a:t>cannot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afford</a:t>
            </a:r>
            <a:r>
              <a:rPr lang="fr-FR" sz="1050">
                <a:solidFill>
                  <a:schemeClr val="tx1"/>
                </a:solidFill>
              </a:rPr>
              <a:t> the </a:t>
            </a:r>
            <a:r>
              <a:rPr lang="fr-FR" sz="1050" err="1">
                <a:solidFill>
                  <a:schemeClr val="tx1"/>
                </a:solidFill>
              </a:rPr>
              <a:t>same</a:t>
            </a:r>
            <a:r>
              <a:rPr lang="fr-FR" sz="1050">
                <a:solidFill>
                  <a:schemeClr val="tx1"/>
                </a:solidFill>
              </a:rPr>
              <a:t> package =&gt; for a </a:t>
            </a:r>
            <a:r>
              <a:rPr lang="fr-FR" sz="1050" err="1">
                <a:solidFill>
                  <a:schemeClr val="tx1"/>
                </a:solidFill>
              </a:rPr>
              <a:t>specific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we</a:t>
            </a:r>
            <a:r>
              <a:rPr lang="fr-FR" sz="1050">
                <a:solidFill>
                  <a:schemeClr val="tx1"/>
                </a:solidFill>
              </a:rPr>
              <a:t> can plan 1 to 5 </a:t>
            </a:r>
            <a:r>
              <a:rPr lang="fr-FR" sz="1050" err="1">
                <a:solidFill>
                  <a:schemeClr val="tx1"/>
                </a:solidFill>
              </a:rPr>
              <a:t>different</a:t>
            </a:r>
            <a:r>
              <a:rPr lang="fr-FR" sz="1050">
                <a:solidFill>
                  <a:schemeClr val="tx1"/>
                </a:solidFill>
              </a:rPr>
              <a:t> packages.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endParaRPr lang="fr-FR" sz="105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endParaRPr lang="fr-FR" sz="105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It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possible to </a:t>
            </a:r>
            <a:r>
              <a:rPr lang="fr-FR" sz="1050" err="1">
                <a:solidFill>
                  <a:schemeClr val="tx1"/>
                </a:solidFill>
              </a:rPr>
              <a:t>submit</a:t>
            </a:r>
            <a:r>
              <a:rPr lang="fr-FR" sz="1050">
                <a:solidFill>
                  <a:schemeClr val="tx1"/>
                </a:solidFill>
              </a:rPr>
              <a:t> a group of </a:t>
            </a:r>
            <a:r>
              <a:rPr lang="fr-FR" sz="1050" err="1">
                <a:solidFill>
                  <a:schemeClr val="tx1"/>
                </a:solidFill>
              </a:rPr>
              <a:t>similar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events</a:t>
            </a:r>
            <a:r>
              <a:rPr lang="fr-FR" sz="1050">
                <a:solidFill>
                  <a:schemeClr val="tx1"/>
                </a:solidFill>
              </a:rPr>
              <a:t> in one </a:t>
            </a:r>
            <a:r>
              <a:rPr lang="fr-FR" sz="1050" err="1">
                <a:solidFill>
                  <a:schemeClr val="tx1"/>
                </a:solidFill>
              </a:rPr>
              <a:t>procedure</a:t>
            </a:r>
            <a:r>
              <a:rPr lang="fr-FR" sz="1050">
                <a:solidFill>
                  <a:schemeClr val="tx1"/>
                </a:solidFill>
              </a:rPr>
              <a:t>  : </a:t>
            </a:r>
            <a:r>
              <a:rPr lang="fr-FR" sz="1050" err="1">
                <a:solidFill>
                  <a:schemeClr val="tx1"/>
                </a:solidFill>
              </a:rPr>
              <a:t>simplified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events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under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specific</a:t>
            </a:r>
            <a:r>
              <a:rPr lang="fr-FR" sz="1050">
                <a:solidFill>
                  <a:schemeClr val="tx1"/>
                </a:solidFill>
              </a:rPr>
              <a:t> conditions (no </a:t>
            </a:r>
            <a:r>
              <a:rPr lang="fr-FR" sz="1050" err="1">
                <a:solidFill>
                  <a:schemeClr val="tx1"/>
                </a:solidFill>
              </a:rPr>
              <a:t>hospitality</a:t>
            </a:r>
            <a:r>
              <a:rPr lang="fr-FR" sz="1050">
                <a:solidFill>
                  <a:schemeClr val="tx1"/>
                </a:solidFill>
              </a:rPr>
              <a:t> convention signature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required</a:t>
            </a:r>
            <a:r>
              <a:rPr lang="fr-FR" sz="1050">
                <a:solidFill>
                  <a:schemeClr val="tx1"/>
                </a:solidFill>
              </a:rPr>
              <a:t>):</a:t>
            </a:r>
          </a:p>
          <a:p>
            <a:pPr lvl="2">
              <a:buNone/>
            </a:pPr>
            <a:endParaRPr lang="fr-FR" sz="650">
              <a:solidFill>
                <a:schemeClr val="tx1"/>
              </a:solidFill>
            </a:endParaRPr>
          </a:p>
          <a:p>
            <a:pPr lvl="1">
              <a:buNone/>
            </a:pPr>
            <a:endParaRPr lang="fr-FR" sz="1050">
              <a:solidFill>
                <a:schemeClr val="tx1"/>
              </a:solidFill>
            </a:endParaRPr>
          </a:p>
          <a:p>
            <a:pPr lvl="1">
              <a:buNone/>
            </a:pPr>
            <a:endParaRPr lang="fr-FR" sz="1050">
              <a:solidFill>
                <a:schemeClr val="tx1"/>
              </a:solidFill>
            </a:endParaRPr>
          </a:p>
          <a:p>
            <a:pPr lvl="1">
              <a:buNone/>
            </a:pPr>
            <a:endParaRPr lang="fr-FR" sz="105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For </a:t>
            </a:r>
            <a:r>
              <a:rPr lang="fr-FR" sz="1050" err="1">
                <a:solidFill>
                  <a:schemeClr val="tx1"/>
                </a:solidFill>
              </a:rPr>
              <a:t>contracts</a:t>
            </a:r>
            <a:r>
              <a:rPr lang="fr-FR" sz="1050">
                <a:solidFill>
                  <a:schemeClr val="tx1"/>
                </a:solidFill>
              </a:rPr>
              <a:t>, </a:t>
            </a:r>
            <a:r>
              <a:rPr lang="fr-FR" sz="1050" err="1">
                <a:solidFill>
                  <a:schemeClr val="tx1"/>
                </a:solidFill>
              </a:rPr>
              <a:t>When</a:t>
            </a:r>
            <a:r>
              <a:rPr lang="fr-FR" sz="1050">
                <a:solidFill>
                  <a:schemeClr val="tx1"/>
                </a:solidFill>
              </a:rPr>
              <a:t> HCP </a:t>
            </a:r>
            <a:r>
              <a:rPr lang="fr-FR" sz="1050" err="1">
                <a:solidFill>
                  <a:schemeClr val="tx1"/>
                </a:solidFill>
              </a:rPr>
              <a:t>works</a:t>
            </a:r>
            <a:r>
              <a:rPr lang="fr-FR" sz="1050">
                <a:solidFill>
                  <a:schemeClr val="tx1"/>
                </a:solidFill>
              </a:rPr>
              <a:t> for a public </a:t>
            </a:r>
            <a:r>
              <a:rPr lang="fr-FR" sz="1050" err="1">
                <a:solidFill>
                  <a:schemeClr val="tx1"/>
                </a:solidFill>
              </a:rPr>
              <a:t>entity</a:t>
            </a:r>
            <a:r>
              <a:rPr lang="fr-FR" sz="1050">
                <a:solidFill>
                  <a:schemeClr val="tx1"/>
                </a:solidFill>
              </a:rPr>
              <a:t> : an </a:t>
            </a:r>
            <a:r>
              <a:rPr lang="fr-FR" sz="1050" err="1">
                <a:solidFill>
                  <a:schemeClr val="tx1"/>
                </a:solidFill>
              </a:rPr>
              <a:t>authorization</a:t>
            </a:r>
            <a:r>
              <a:rPr lang="fr-FR" sz="1050">
                <a:solidFill>
                  <a:schemeClr val="tx1"/>
                </a:solidFill>
              </a:rPr>
              <a:t> of </a:t>
            </a:r>
            <a:r>
              <a:rPr lang="fr-FR" sz="1050" err="1">
                <a:solidFill>
                  <a:schemeClr val="tx1"/>
                </a:solidFill>
              </a:rPr>
              <a:t>his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hierarchy</a:t>
            </a:r>
            <a:r>
              <a:rPr lang="fr-FR" sz="1050">
                <a:solidFill>
                  <a:schemeClr val="tx1"/>
                </a:solidFill>
              </a:rPr>
              <a:t> (</a:t>
            </a:r>
            <a:r>
              <a:rPr lang="fr-FR" sz="1050" err="1">
                <a:solidFill>
                  <a:schemeClr val="tx1"/>
                </a:solidFill>
              </a:rPr>
              <a:t>following</a:t>
            </a:r>
            <a:r>
              <a:rPr lang="fr-FR" sz="1050">
                <a:solidFill>
                  <a:schemeClr val="tx1"/>
                </a:solidFill>
              </a:rPr>
              <a:t> a </a:t>
            </a:r>
            <a:r>
              <a:rPr lang="fr-FR" sz="1050" err="1">
                <a:solidFill>
                  <a:schemeClr val="tx1"/>
                </a:solidFill>
              </a:rPr>
              <a:t>specific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procedure</a:t>
            </a:r>
            <a:r>
              <a:rPr lang="fr-FR" sz="1050">
                <a:solidFill>
                  <a:schemeClr val="tx1"/>
                </a:solidFill>
              </a:rPr>
              <a:t>)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required</a:t>
            </a:r>
            <a:r>
              <a:rPr lang="fr-FR" sz="1050">
                <a:solidFill>
                  <a:schemeClr val="tx1"/>
                </a:solidFill>
              </a:rPr>
              <a:t>. This </a:t>
            </a:r>
            <a:r>
              <a:rPr lang="fr-FR" sz="1050" err="1">
                <a:solidFill>
                  <a:schemeClr val="tx1"/>
                </a:solidFill>
              </a:rPr>
              <a:t>authorization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is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formalized</a:t>
            </a:r>
            <a:r>
              <a:rPr lang="fr-FR" sz="1050">
                <a:solidFill>
                  <a:schemeClr val="tx1"/>
                </a:solidFill>
              </a:rPr>
              <a:t> in a </a:t>
            </a:r>
            <a:r>
              <a:rPr lang="fr-FR" sz="1050" err="1">
                <a:solidFill>
                  <a:schemeClr val="tx1"/>
                </a:solidFill>
              </a:rPr>
              <a:t>signed</a:t>
            </a:r>
            <a:r>
              <a:rPr lang="fr-FR" sz="1050">
                <a:solidFill>
                  <a:schemeClr val="tx1"/>
                </a:solidFill>
              </a:rPr>
              <a:t> document </a:t>
            </a:r>
            <a:r>
              <a:rPr lang="fr-FR" sz="1050" err="1">
                <a:solidFill>
                  <a:schemeClr val="tx1"/>
                </a:solidFill>
              </a:rPr>
              <a:t>named</a:t>
            </a:r>
            <a:r>
              <a:rPr lang="fr-FR" sz="1050">
                <a:solidFill>
                  <a:schemeClr val="tx1"/>
                </a:solidFill>
              </a:rPr>
              <a:t> ACA . </a:t>
            </a:r>
            <a:r>
              <a:rPr lang="fr-FR" sz="1050" err="1">
                <a:solidFill>
                  <a:schemeClr val="tx1"/>
                </a:solidFill>
              </a:rPr>
              <a:t>It’s</a:t>
            </a:r>
            <a:r>
              <a:rPr lang="fr-FR" sz="1050">
                <a:solidFill>
                  <a:schemeClr val="tx1"/>
                </a:solidFill>
              </a:rPr>
              <a:t> a part of the </a:t>
            </a:r>
            <a:r>
              <a:rPr lang="fr-FR" sz="1050" err="1">
                <a:solidFill>
                  <a:schemeClr val="tx1"/>
                </a:solidFill>
              </a:rPr>
              <a:t>submitted</a:t>
            </a:r>
            <a:r>
              <a:rPr lang="fr-FR" sz="1050">
                <a:solidFill>
                  <a:schemeClr val="tx1"/>
                </a:solidFill>
              </a:rPr>
              <a:t> document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050">
                <a:solidFill>
                  <a:schemeClr val="tx1"/>
                </a:solidFill>
              </a:rPr>
              <a:t>All </a:t>
            </a:r>
            <a:r>
              <a:rPr lang="fr-FR" sz="1050" err="1">
                <a:solidFill>
                  <a:schemeClr val="tx1"/>
                </a:solidFill>
              </a:rPr>
              <a:t>planned</a:t>
            </a:r>
            <a:r>
              <a:rPr lang="fr-FR" sz="1050">
                <a:solidFill>
                  <a:schemeClr val="tx1"/>
                </a:solidFill>
              </a:rPr>
              <a:t> and </a:t>
            </a:r>
            <a:r>
              <a:rPr lang="fr-FR" sz="1050" err="1">
                <a:solidFill>
                  <a:schemeClr val="tx1"/>
                </a:solidFill>
              </a:rPr>
              <a:t>actual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advantages</a:t>
            </a:r>
            <a:r>
              <a:rPr lang="fr-FR" sz="1050">
                <a:solidFill>
                  <a:schemeClr val="tx1"/>
                </a:solidFill>
              </a:rPr>
              <a:t> must </a:t>
            </a:r>
            <a:r>
              <a:rPr lang="fr-FR" sz="1050" err="1">
                <a:solidFill>
                  <a:schemeClr val="tx1"/>
                </a:solidFill>
              </a:rPr>
              <a:t>be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documented</a:t>
            </a:r>
            <a:r>
              <a:rPr lang="fr-FR" sz="1050">
                <a:solidFill>
                  <a:schemeClr val="tx1"/>
                </a:solidFill>
              </a:rPr>
              <a:t>. For </a:t>
            </a:r>
            <a:r>
              <a:rPr lang="fr-FR" sz="1050" err="1">
                <a:solidFill>
                  <a:schemeClr val="tx1"/>
                </a:solidFill>
              </a:rPr>
              <a:t>each</a:t>
            </a:r>
            <a:r>
              <a:rPr lang="fr-FR" sz="1050">
                <a:solidFill>
                  <a:schemeClr val="tx1"/>
                </a:solidFill>
              </a:rPr>
              <a:t> HCP : </a:t>
            </a:r>
            <a:r>
              <a:rPr lang="fr-FR" sz="1050" err="1">
                <a:solidFill>
                  <a:schemeClr val="tx1"/>
                </a:solidFill>
              </a:rPr>
              <a:t>actual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advantages</a:t>
            </a:r>
            <a:r>
              <a:rPr lang="fr-FR" sz="1050">
                <a:solidFill>
                  <a:schemeClr val="tx1"/>
                </a:solidFill>
              </a:rPr>
              <a:t> must </a:t>
            </a:r>
            <a:r>
              <a:rPr lang="fr-FR" sz="1050" err="1">
                <a:solidFill>
                  <a:schemeClr val="tx1"/>
                </a:solidFill>
              </a:rPr>
              <a:t>remain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under</a:t>
            </a:r>
            <a:r>
              <a:rPr lang="fr-FR" sz="1050">
                <a:solidFill>
                  <a:schemeClr val="tx1"/>
                </a:solidFill>
              </a:rPr>
              <a:t>  </a:t>
            </a:r>
            <a:r>
              <a:rPr lang="fr-FR" sz="1050" err="1">
                <a:solidFill>
                  <a:schemeClr val="tx1"/>
                </a:solidFill>
              </a:rPr>
              <a:t>submitted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amounts</a:t>
            </a:r>
            <a:endParaRPr lang="fr-FR" sz="105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050" err="1">
                <a:solidFill>
                  <a:schemeClr val="tx1"/>
                </a:solidFill>
              </a:rPr>
              <a:t>Transparency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delaration</a:t>
            </a:r>
            <a:r>
              <a:rPr lang="fr-FR" sz="1050">
                <a:solidFill>
                  <a:schemeClr val="tx1"/>
                </a:solidFill>
              </a:rPr>
              <a:t> : AbbVie must </a:t>
            </a:r>
            <a:r>
              <a:rPr lang="fr-FR" sz="1050" err="1">
                <a:solidFill>
                  <a:schemeClr val="tx1"/>
                </a:solidFill>
              </a:rPr>
              <a:t>declare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signed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coventions</a:t>
            </a:r>
            <a:r>
              <a:rPr lang="fr-FR" sz="1050">
                <a:solidFill>
                  <a:schemeClr val="tx1"/>
                </a:solidFill>
              </a:rPr>
              <a:t>/ </a:t>
            </a:r>
            <a:r>
              <a:rPr lang="fr-FR" sz="1050" err="1">
                <a:solidFill>
                  <a:schemeClr val="tx1"/>
                </a:solidFill>
              </a:rPr>
              <a:t>contracts</a:t>
            </a:r>
            <a:r>
              <a:rPr lang="fr-FR" sz="1050">
                <a:solidFill>
                  <a:schemeClr val="tx1"/>
                </a:solidFill>
              </a:rPr>
              <a:t> and </a:t>
            </a:r>
            <a:r>
              <a:rPr lang="fr-FR" sz="1050" err="1">
                <a:solidFill>
                  <a:schemeClr val="tx1"/>
                </a:solidFill>
              </a:rPr>
              <a:t>actual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advantages</a:t>
            </a:r>
            <a:r>
              <a:rPr lang="fr-FR" sz="1050">
                <a:solidFill>
                  <a:schemeClr val="tx1"/>
                </a:solidFill>
              </a:rPr>
              <a:t> for </a:t>
            </a:r>
            <a:r>
              <a:rPr lang="fr-FR" sz="1050" err="1">
                <a:solidFill>
                  <a:schemeClr val="tx1"/>
                </a:solidFill>
              </a:rPr>
              <a:t>each</a:t>
            </a:r>
            <a:r>
              <a:rPr lang="fr-FR" sz="1050">
                <a:solidFill>
                  <a:schemeClr val="tx1"/>
                </a:solidFill>
              </a:rPr>
              <a:t> HCP and for </a:t>
            </a:r>
            <a:r>
              <a:rPr lang="fr-FR" sz="1050" err="1">
                <a:solidFill>
                  <a:schemeClr val="tx1"/>
                </a:solidFill>
              </a:rPr>
              <a:t>each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expense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category</a:t>
            </a:r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D4A930-B364-3E27-66BE-DF7EAE915018}"/>
              </a:ext>
            </a:extLst>
          </p:cNvPr>
          <p:cNvSpPr txBox="1"/>
          <p:nvPr/>
        </p:nvSpPr>
        <p:spPr>
          <a:xfrm>
            <a:off x="843313" y="3123536"/>
            <a:ext cx="1025434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In </a:t>
            </a:r>
            <a:r>
              <a:rPr lang="fr-FR" sz="1100" err="1">
                <a:solidFill>
                  <a:schemeClr val="tx1"/>
                </a:solidFill>
              </a:rPr>
              <a:t>declaration</a:t>
            </a:r>
            <a:r>
              <a:rPr lang="fr-FR" sz="1100">
                <a:solidFill>
                  <a:schemeClr val="tx1"/>
                </a:solidFill>
              </a:rPr>
              <a:t> process : </a:t>
            </a:r>
            <a:r>
              <a:rPr lang="fr-FR" sz="1100" err="1">
                <a:solidFill>
                  <a:schemeClr val="tx1"/>
                </a:solidFill>
              </a:rPr>
              <a:t>signed</a:t>
            </a:r>
            <a:r>
              <a:rPr lang="fr-FR" sz="1100">
                <a:solidFill>
                  <a:schemeClr val="tx1"/>
                </a:solidFill>
              </a:rPr>
              <a:t> conventions / </a:t>
            </a:r>
            <a:r>
              <a:rPr lang="fr-FR" sz="1100" err="1">
                <a:solidFill>
                  <a:schemeClr val="tx1"/>
                </a:solidFill>
              </a:rPr>
              <a:t>contracts</a:t>
            </a:r>
            <a:r>
              <a:rPr lang="fr-FR" sz="1100">
                <a:solidFill>
                  <a:schemeClr val="tx1"/>
                </a:solidFill>
              </a:rPr>
              <a:t> are </a:t>
            </a:r>
            <a:r>
              <a:rPr lang="fr-FR" sz="1100" err="1">
                <a:solidFill>
                  <a:schemeClr val="tx1"/>
                </a:solidFill>
              </a:rPr>
              <a:t>submitted</a:t>
            </a:r>
            <a:endParaRPr lang="fr-FR" sz="1100">
              <a:solidFill>
                <a:schemeClr val="tx1"/>
              </a:solidFill>
            </a:endParaRP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In autorisation process : drafts of  conventions / </a:t>
            </a:r>
            <a:r>
              <a:rPr lang="fr-FR" sz="1100" err="1">
                <a:solidFill>
                  <a:schemeClr val="tx1"/>
                </a:solidFill>
              </a:rPr>
              <a:t>contracts</a:t>
            </a:r>
            <a:r>
              <a:rPr lang="fr-FR" sz="1100">
                <a:solidFill>
                  <a:schemeClr val="tx1"/>
                </a:solidFill>
              </a:rPr>
              <a:t> are </a:t>
            </a:r>
            <a:r>
              <a:rPr lang="fr-FR" sz="1100" err="1">
                <a:solidFill>
                  <a:schemeClr val="tx1"/>
                </a:solidFill>
              </a:rPr>
              <a:t>submitted</a:t>
            </a:r>
            <a:r>
              <a:rPr lang="fr-FR" sz="1100">
                <a:solidFill>
                  <a:schemeClr val="tx1"/>
                </a:solidFill>
              </a:rPr>
              <a:t> -&gt; documents are </a:t>
            </a:r>
            <a:r>
              <a:rPr lang="fr-FR" sz="1100" err="1">
                <a:solidFill>
                  <a:schemeClr val="tx1"/>
                </a:solidFill>
              </a:rPr>
              <a:t>signed</a:t>
            </a:r>
            <a:r>
              <a:rPr lang="fr-FR" sz="1100">
                <a:solidFill>
                  <a:schemeClr val="tx1"/>
                </a:solidFill>
              </a:rPr>
              <a:t> by </a:t>
            </a:r>
            <a:r>
              <a:rPr lang="fr-FR" sz="1100" err="1">
                <a:solidFill>
                  <a:schemeClr val="tx1"/>
                </a:solidFill>
              </a:rPr>
              <a:t>both</a:t>
            </a:r>
            <a:r>
              <a:rPr lang="fr-FR" sz="1100"/>
              <a:t> </a:t>
            </a:r>
            <a:r>
              <a:rPr lang="fr-FR" sz="1100">
                <a:solidFill>
                  <a:schemeClr val="tx1"/>
                </a:solidFill>
              </a:rPr>
              <a:t>parties </a:t>
            </a:r>
            <a:r>
              <a:rPr lang="fr-FR" sz="1100" err="1">
                <a:solidFill>
                  <a:schemeClr val="tx1"/>
                </a:solidFill>
              </a:rPr>
              <a:t>after</a:t>
            </a:r>
            <a:r>
              <a:rPr lang="fr-FR" sz="1100">
                <a:solidFill>
                  <a:schemeClr val="tx1"/>
                </a:solidFill>
              </a:rPr>
              <a:t> the </a:t>
            </a:r>
            <a:r>
              <a:rPr lang="fr-FR" sz="1100" err="1">
                <a:solidFill>
                  <a:schemeClr val="tx1"/>
                </a:solidFill>
              </a:rPr>
              <a:t>authorisation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is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granted</a:t>
            </a:r>
            <a:endParaRPr lang="fr-FR" sz="1100">
              <a:solidFill>
                <a:schemeClr val="tx1"/>
              </a:solidFill>
            </a:endParaRPr>
          </a:p>
          <a:p>
            <a:endParaRPr lang="fr-FR" sz="1100" err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EE8346-3788-41EE-0E3A-06DAC408CC56}"/>
              </a:ext>
            </a:extLst>
          </p:cNvPr>
          <p:cNvSpPr txBox="1"/>
          <p:nvPr/>
        </p:nvSpPr>
        <p:spPr>
          <a:xfrm>
            <a:off x="698457" y="4519943"/>
            <a:ext cx="1025434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 err="1">
                <a:solidFill>
                  <a:schemeClr val="tx1"/>
                </a:solidFill>
              </a:rPr>
              <a:t>Specific</a:t>
            </a:r>
            <a:r>
              <a:rPr lang="fr-FR" sz="1100">
                <a:solidFill>
                  <a:schemeClr val="tx1"/>
                </a:solidFill>
              </a:rPr>
              <a:t> conditions must </a:t>
            </a:r>
            <a:r>
              <a:rPr lang="fr-FR" sz="1100" err="1">
                <a:solidFill>
                  <a:schemeClr val="tx1"/>
                </a:solidFill>
              </a:rPr>
              <a:t>be</a:t>
            </a:r>
            <a:r>
              <a:rPr lang="fr-FR" sz="1100">
                <a:solidFill>
                  <a:schemeClr val="tx1"/>
                </a:solidFill>
              </a:rPr>
              <a:t> met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A </a:t>
            </a:r>
            <a:r>
              <a:rPr lang="fr-FR" sz="1100" err="1">
                <a:solidFill>
                  <a:schemeClr val="tx1"/>
                </a:solidFill>
              </a:rPr>
              <a:t>mother</a:t>
            </a:r>
            <a:r>
              <a:rPr lang="fr-FR" sz="1100">
                <a:solidFill>
                  <a:schemeClr val="tx1"/>
                </a:solidFill>
              </a:rPr>
              <a:t> file </a:t>
            </a:r>
            <a:r>
              <a:rPr lang="fr-FR" sz="1100" err="1">
                <a:solidFill>
                  <a:schemeClr val="tx1"/>
                </a:solidFill>
              </a:rPr>
              <a:t>is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submitted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before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events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take</a:t>
            </a:r>
            <a:r>
              <a:rPr lang="fr-FR" sz="1100">
                <a:solidFill>
                  <a:schemeClr val="tx1"/>
                </a:solidFill>
              </a:rPr>
              <a:t> place (</a:t>
            </a:r>
            <a:r>
              <a:rPr lang="fr-FR" sz="1100" err="1">
                <a:solidFill>
                  <a:schemeClr val="tx1"/>
                </a:solidFill>
              </a:rPr>
              <a:t>declaration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procedure</a:t>
            </a:r>
            <a:r>
              <a:rPr lang="fr-FR" sz="1100">
                <a:solidFill>
                  <a:schemeClr val="tx1"/>
                </a:solidFill>
              </a:rPr>
              <a:t>)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/>
              <a:t>No </a:t>
            </a:r>
            <a:r>
              <a:rPr lang="fr-FR" sz="1100" err="1"/>
              <a:t>hospitality</a:t>
            </a:r>
            <a:r>
              <a:rPr lang="fr-FR" sz="1100"/>
              <a:t> convention signature </a:t>
            </a:r>
            <a:r>
              <a:rPr lang="fr-FR" sz="1100" err="1"/>
              <a:t>is</a:t>
            </a:r>
            <a:r>
              <a:rPr lang="fr-FR" sz="1100"/>
              <a:t> </a:t>
            </a:r>
            <a:r>
              <a:rPr lang="fr-FR" sz="1100" err="1"/>
              <a:t>required</a:t>
            </a:r>
            <a:endParaRPr lang="fr-FR" sz="1100"/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fr-FR" sz="1100" err="1">
                <a:solidFill>
                  <a:schemeClr val="tx1"/>
                </a:solidFill>
              </a:rPr>
              <a:t>Those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events</a:t>
            </a:r>
            <a:r>
              <a:rPr lang="fr-FR" sz="1100">
                <a:solidFill>
                  <a:schemeClr val="tx1"/>
                </a:solidFill>
              </a:rPr>
              <a:t> are </a:t>
            </a:r>
            <a:r>
              <a:rPr lang="fr-FR" sz="1100" err="1">
                <a:solidFill>
                  <a:schemeClr val="tx1"/>
                </a:solidFill>
              </a:rPr>
              <a:t>submitted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after</a:t>
            </a:r>
            <a:r>
              <a:rPr lang="fr-FR" sz="1100">
                <a:solidFill>
                  <a:schemeClr val="tx1"/>
                </a:solidFill>
              </a:rPr>
              <a:t>  </a:t>
            </a:r>
            <a:r>
              <a:rPr lang="fr-FR" sz="1100" err="1">
                <a:solidFill>
                  <a:schemeClr val="tx1"/>
                </a:solidFill>
              </a:rPr>
              <a:t>they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take</a:t>
            </a:r>
            <a:r>
              <a:rPr lang="fr-FR" sz="1100">
                <a:solidFill>
                  <a:schemeClr val="tx1"/>
                </a:solidFill>
              </a:rPr>
              <a:t> place </a:t>
            </a:r>
            <a:r>
              <a:rPr lang="fr-FR" sz="1100" err="1">
                <a:solidFill>
                  <a:schemeClr val="tx1"/>
                </a:solidFill>
              </a:rPr>
              <a:t>following</a:t>
            </a:r>
            <a:r>
              <a:rPr lang="fr-FR" sz="1100">
                <a:solidFill>
                  <a:schemeClr val="tx1"/>
                </a:solidFill>
              </a:rPr>
              <a:t> a </a:t>
            </a:r>
            <a:r>
              <a:rPr lang="fr-FR" sz="1100" err="1">
                <a:solidFill>
                  <a:schemeClr val="tx1"/>
                </a:solidFill>
              </a:rPr>
              <a:t>specific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procedure</a:t>
            </a:r>
            <a:r>
              <a:rPr lang="fr-FR" sz="1100">
                <a:solidFill>
                  <a:schemeClr val="tx1"/>
                </a:solidFill>
              </a:rPr>
              <a:t> : Mise en œuvre (MEO).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endParaRPr lang="fr-FR" sz="1100">
              <a:solidFill>
                <a:schemeClr val="tx1"/>
              </a:solidFill>
            </a:endParaRPr>
          </a:p>
          <a:p>
            <a:endParaRPr lang="fr-FR" sz="1100" err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04A850-328C-9CB0-09F6-F011788B2213}"/>
              </a:ext>
            </a:extLst>
          </p:cNvPr>
          <p:cNvSpPr txBox="1">
            <a:spLocks/>
          </p:cNvSpPr>
          <p:nvPr/>
        </p:nvSpPr>
        <p:spPr>
          <a:xfrm>
            <a:off x="273862" y="275499"/>
            <a:ext cx="11601548" cy="4863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&amp; </a:t>
            </a:r>
            <a:r>
              <a:rPr lang="fr-FR" sz="2400" b="1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#3 – 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fr-FR" sz="24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</a:t>
            </a:r>
            <a:endParaRPr lang="en-US" sz="24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8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C0011-8AEE-F590-D7D4-8BFB59E3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455149-B838-1D84-BDDB-EB450944467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5D8A33-738E-2DD3-351B-7BEEBEE6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Split total of a bill to </a:t>
            </a:r>
            <a:r>
              <a:rPr lang="fr-FR" err="1"/>
              <a:t>confirmed</a:t>
            </a:r>
            <a:r>
              <a:rPr lang="fr-FR"/>
              <a:t> participants,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possibility</a:t>
            </a:r>
            <a:r>
              <a:rPr lang="fr-FR"/>
              <a:t> to </a:t>
            </a:r>
            <a:r>
              <a:rPr lang="fr-FR" err="1"/>
              <a:t>personalize</a:t>
            </a:r>
            <a:r>
              <a:rPr lang="fr-FR"/>
              <a:t> </a:t>
            </a:r>
            <a:r>
              <a:rPr lang="fr-FR" err="1"/>
              <a:t>depending</a:t>
            </a:r>
            <a:r>
              <a:rPr lang="fr-FR"/>
              <a:t> on participant situation</a:t>
            </a:r>
          </a:p>
          <a:p>
            <a:r>
              <a:rPr lang="fr-FR" err="1"/>
              <a:t>Possibility</a:t>
            </a:r>
            <a:r>
              <a:rPr lang="fr-FR"/>
              <a:t> to </a:t>
            </a:r>
            <a:r>
              <a:rPr lang="fr-FR" err="1"/>
              <a:t>upload</a:t>
            </a:r>
            <a:r>
              <a:rPr lang="fr-FR"/>
              <a:t> an </a:t>
            </a:r>
            <a:r>
              <a:rPr lang="fr-FR" err="1"/>
              <a:t>excel</a:t>
            </a:r>
            <a:r>
              <a:rPr lang="fr-FR"/>
              <a:t> file for participants and </a:t>
            </a:r>
            <a:r>
              <a:rPr lang="fr-FR" err="1"/>
              <a:t>spcific</a:t>
            </a:r>
            <a:r>
              <a:rPr lang="fr-FR"/>
              <a:t> information : </a:t>
            </a:r>
            <a:r>
              <a:rPr lang="fr-FR">
                <a:highlight>
                  <a:srgbClr val="FFFF00"/>
                </a:highlight>
              </a:rPr>
              <a:t>XXXX</a:t>
            </a:r>
          </a:p>
          <a:p>
            <a:pPr>
              <a:buNone/>
            </a:pPr>
            <a:r>
              <a:rPr lang="fr-FR" err="1">
                <a:highlight>
                  <a:srgbClr val="FFFF00"/>
                </a:highlight>
              </a:rPr>
              <a:t>Possibilty</a:t>
            </a:r>
            <a:r>
              <a:rPr lang="fr-FR">
                <a:highlight>
                  <a:srgbClr val="FFFF00"/>
                </a:highlight>
              </a:rPr>
              <a:t> to </a:t>
            </a:r>
            <a:r>
              <a:rPr lang="fr-FR" err="1">
                <a:highlight>
                  <a:srgbClr val="FFFF00"/>
                </a:highlight>
              </a:rPr>
              <a:t>upload</a:t>
            </a:r>
            <a:r>
              <a:rPr lang="fr-FR">
                <a:highlight>
                  <a:srgbClr val="FFFF00"/>
                </a:highlight>
              </a:rPr>
              <a:t> an </a:t>
            </a:r>
            <a:r>
              <a:rPr lang="fr-FR" err="1">
                <a:highlight>
                  <a:srgbClr val="FFFF00"/>
                </a:highlight>
              </a:rPr>
              <a:t>excel</a:t>
            </a:r>
            <a:r>
              <a:rPr lang="fr-FR">
                <a:highlight>
                  <a:srgbClr val="FFFF00"/>
                </a:highlight>
              </a:rPr>
              <a:t> file </a:t>
            </a:r>
            <a:r>
              <a:rPr lang="fr-FR" err="1">
                <a:highlight>
                  <a:srgbClr val="FFFF00"/>
                </a:highlight>
              </a:rPr>
              <a:t>with</a:t>
            </a:r>
            <a:r>
              <a:rPr lang="fr-FR">
                <a:highlight>
                  <a:srgbClr val="FFFF00"/>
                </a:highlight>
              </a:rPr>
              <a:t> all </a:t>
            </a:r>
            <a:r>
              <a:rPr lang="fr-FR" err="1">
                <a:highlight>
                  <a:srgbClr val="FFFF00"/>
                </a:highlight>
              </a:rPr>
              <a:t>expenses</a:t>
            </a:r>
            <a:r>
              <a:rPr lang="fr-FR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fr-FR">
                <a:highlight>
                  <a:srgbClr val="FFFF00"/>
                </a:highlight>
              </a:rPr>
              <a:t>Tool </a:t>
            </a:r>
            <a:r>
              <a:rPr lang="fr-FR" err="1">
                <a:highlight>
                  <a:srgbClr val="FFFF00"/>
                </a:highlight>
              </a:rPr>
              <a:t>is</a:t>
            </a:r>
            <a:r>
              <a:rPr lang="fr-FR">
                <a:highlight>
                  <a:srgbClr val="FFFF00"/>
                </a:highlight>
              </a:rPr>
              <a:t> secret, </a:t>
            </a:r>
            <a:r>
              <a:rPr lang="fr-FR" err="1">
                <a:highlight>
                  <a:srgbClr val="FFFF00"/>
                </a:highlight>
              </a:rPr>
              <a:t>with</a:t>
            </a:r>
            <a:r>
              <a:rPr lang="fr-FR">
                <a:highlight>
                  <a:srgbClr val="FFFF00"/>
                </a:highlight>
              </a:rPr>
              <a:t> an audit trail and  </a:t>
            </a:r>
            <a:r>
              <a:rPr lang="fr-FR" err="1">
                <a:highlight>
                  <a:srgbClr val="FFFF00"/>
                </a:highlight>
              </a:rPr>
              <a:t>appropriate</a:t>
            </a:r>
            <a:r>
              <a:rPr lang="fr-FR">
                <a:highlight>
                  <a:srgbClr val="FFFF00"/>
                </a:highlight>
              </a:rPr>
              <a:t> data </a:t>
            </a:r>
            <a:r>
              <a:rPr lang="fr-FR" err="1">
                <a:highlight>
                  <a:srgbClr val="FFFF00"/>
                </a:highlight>
              </a:rPr>
              <a:t>integrity</a:t>
            </a:r>
            <a:r>
              <a:rPr lang="fr-FR">
                <a:highlight>
                  <a:srgbClr val="FFFF00"/>
                </a:highlight>
              </a:rPr>
              <a:t> certification level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F8E239E-3F02-4665-B32F-B9EF55F5560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EA5A2C-073F-9EA0-ADB1-A4C77F5359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20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58CCC-9CCA-3576-A62E-8386B8DE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Interfaces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6717FE-9DB2-D517-5626-4A66C98F7B6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C8EEAD-0679-C135-AADC-26399743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Tool -&gt; </a:t>
            </a:r>
            <a:r>
              <a:rPr lang="fr-FR" err="1"/>
              <a:t>event</a:t>
            </a:r>
            <a:r>
              <a:rPr lang="fr-FR"/>
              <a:t> management </a:t>
            </a:r>
            <a:r>
              <a:rPr lang="fr-FR" err="1"/>
              <a:t>tool</a:t>
            </a:r>
            <a:endParaRPr lang="fr-FR"/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SAP (PO et fiches fournisseurs)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Concur (notes de frais)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Fairpay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(not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needed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if FMV workflow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integrated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into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Gestion logistique (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evenium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+++ /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Cvent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(espace PDS dans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abbvie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pro)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Veeva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CRM ?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 key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Veeva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M&amp;E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Veeva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vault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promomat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/ 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Medcoms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fr-FR" sz="14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Base employés (</a:t>
            </a:r>
            <a:r>
              <a:rPr lang="fr-FR" sz="140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oneréf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fr-FR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Fusion </a:t>
            </a: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latin typeface="Calibri" panose="020F0502020204030204" pitchFamily="34" charset="0"/>
              </a:rPr>
              <a:t>Power BI</a:t>
            </a: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400">
                <a:solidFill>
                  <a:schemeClr val="tx1"/>
                </a:solidFill>
                <a:latin typeface="Calibri" panose="020F0502020204030204" pitchFamily="34" charset="0"/>
              </a:rPr>
              <a:t>(HCP web portal )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101CCA3-6908-B9A1-4471-0C8B2F9DF4E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fr-FR"/>
              <a:t>Event management </a:t>
            </a:r>
            <a:r>
              <a:rPr lang="fr-FR" err="1"/>
              <a:t>tool</a:t>
            </a:r>
            <a:r>
              <a:rPr lang="fr-FR"/>
              <a:t> to </a:t>
            </a:r>
            <a:r>
              <a:rPr lang="fr-FR" err="1"/>
              <a:t>tool</a:t>
            </a:r>
            <a:endParaRPr lang="fr-FR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IDAHE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EPS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Portail déclaration de transparence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(espace PDS AbbVie Pro)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 err="1">
                <a:solidFill>
                  <a:schemeClr val="tx1"/>
                </a:solidFill>
                <a:latin typeface="Calibri" panose="020F0502020204030204" pitchFamily="34" charset="0"/>
              </a:rPr>
              <a:t>Veeva</a:t>
            </a: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 CRM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Fusion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 err="1">
                <a:solidFill>
                  <a:schemeClr val="tx1"/>
                </a:solidFill>
                <a:latin typeface="Calibri" panose="020F0502020204030204" pitchFamily="34" charset="0"/>
              </a:rPr>
              <a:t>venice</a:t>
            </a: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./ SAP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(HCP </a:t>
            </a:r>
            <a:r>
              <a:rPr lang="fr-FR" sz="1200" err="1">
                <a:solidFill>
                  <a:schemeClr val="tx1"/>
                </a:solidFill>
                <a:latin typeface="Calibri" panose="020F0502020204030204" pitchFamily="34" charset="0"/>
              </a:rPr>
              <a:t>webportal</a:t>
            </a: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-"/>
            </a:pPr>
            <a:r>
              <a:rPr lang="fr-FR" sz="1200" err="1">
                <a:solidFill>
                  <a:schemeClr val="tx1"/>
                </a:solidFill>
                <a:latin typeface="Calibri" panose="020F0502020204030204" pitchFamily="34" charset="0"/>
              </a:rPr>
              <a:t>Logistical</a:t>
            </a:r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</a:rPr>
              <a:t> arrangements (CVENT/EVENIUM)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B3698A-15EE-A824-D1AF-35BF36E2A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228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A9B5C-D9B2-8BB5-1AEA-F239A228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base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DD217-7374-354C-568C-9B8C0271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57" y="1809056"/>
            <a:ext cx="4501518" cy="4575693"/>
          </a:xfrm>
        </p:spPr>
        <p:txBody>
          <a:bodyPr/>
          <a:lstStyle/>
          <a:p>
            <a:r>
              <a:rPr lang="fr-FR" sz="1100"/>
              <a:t>Option 1 – </a:t>
            </a:r>
            <a:r>
              <a:rPr lang="fr-FR" sz="1100" err="1"/>
              <a:t>Filled</a:t>
            </a:r>
            <a:r>
              <a:rPr lang="fr-FR" sz="1100"/>
              <a:t> up by </a:t>
            </a:r>
            <a:r>
              <a:rPr lang="fr-FR" sz="1100" err="1"/>
              <a:t>contracting</a:t>
            </a:r>
            <a:r>
              <a:rPr lang="fr-FR" sz="1100"/>
              <a:t> parties (</a:t>
            </a:r>
            <a:r>
              <a:rPr lang="fr-FR" sz="1100" err="1"/>
              <a:t>webportal</a:t>
            </a:r>
            <a:r>
              <a:rPr lang="fr-FR" sz="1100"/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Data </a:t>
            </a:r>
            <a:r>
              <a:rPr lang="fr-FR" sz="1100" err="1">
                <a:solidFill>
                  <a:schemeClr val="tx1"/>
                </a:solidFill>
              </a:rPr>
              <a:t>Entered</a:t>
            </a:r>
            <a:r>
              <a:rPr lang="fr-FR" sz="1100">
                <a:solidFill>
                  <a:schemeClr val="tx1"/>
                </a:solidFill>
              </a:rPr>
              <a:t> by </a:t>
            </a:r>
            <a:r>
              <a:rPr lang="fr-FR" sz="1100" err="1">
                <a:solidFill>
                  <a:schemeClr val="tx1"/>
                </a:solidFill>
              </a:rPr>
              <a:t>contracting</a:t>
            </a:r>
            <a:r>
              <a:rPr lang="fr-FR" sz="1100">
                <a:solidFill>
                  <a:schemeClr val="tx1"/>
                </a:solidFill>
              </a:rPr>
              <a:t> party </a:t>
            </a:r>
            <a:r>
              <a:rPr lang="fr-FR" sz="1100" err="1">
                <a:solidFill>
                  <a:schemeClr val="tx1"/>
                </a:solidFill>
              </a:rPr>
              <a:t>through</a:t>
            </a:r>
            <a:r>
              <a:rPr lang="fr-FR" sz="1100">
                <a:solidFill>
                  <a:schemeClr val="tx1"/>
                </a:solidFill>
              </a:rPr>
              <a:t> a </a:t>
            </a:r>
            <a:r>
              <a:rPr lang="fr-FR" sz="1100" err="1">
                <a:solidFill>
                  <a:schemeClr val="tx1"/>
                </a:solidFill>
              </a:rPr>
              <a:t>dynamic</a:t>
            </a:r>
            <a:r>
              <a:rPr lang="fr-FR" sz="1100">
                <a:solidFill>
                  <a:schemeClr val="tx1"/>
                </a:solidFill>
              </a:rPr>
              <a:t> interface :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fr-FR" sz="900" err="1">
                <a:solidFill>
                  <a:schemeClr val="tx1"/>
                </a:solidFill>
              </a:rPr>
              <a:t>Permanenet</a:t>
            </a:r>
            <a:r>
              <a:rPr lang="fr-FR" sz="900">
                <a:solidFill>
                  <a:schemeClr val="tx1"/>
                </a:solidFill>
              </a:rPr>
              <a:t> data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fr-FR" sz="900" err="1">
                <a:solidFill>
                  <a:schemeClr val="tx1"/>
                </a:solidFill>
                <a:highlight>
                  <a:srgbClr val="FFFF00"/>
                </a:highlight>
              </a:rPr>
              <a:t>Oneshot</a:t>
            </a:r>
            <a:r>
              <a:rPr lang="fr-FR" sz="900">
                <a:solidFill>
                  <a:schemeClr val="tx1"/>
                </a:solidFill>
                <a:highlight>
                  <a:srgbClr val="FFFF00"/>
                </a:highlight>
              </a:rPr>
              <a:t> data (</a:t>
            </a:r>
            <a:r>
              <a:rPr lang="fr-FR" sz="900" err="1">
                <a:solidFill>
                  <a:schemeClr val="tx1"/>
                </a:solidFill>
                <a:highlight>
                  <a:srgbClr val="FFFF00"/>
                </a:highlight>
              </a:rPr>
              <a:t>travel</a:t>
            </a:r>
            <a:r>
              <a:rPr lang="fr-FR" sz="9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900" err="1">
                <a:solidFill>
                  <a:schemeClr val="tx1"/>
                </a:solidFill>
                <a:highlight>
                  <a:srgbClr val="FFFF00"/>
                </a:highlight>
              </a:rPr>
              <a:t>details</a:t>
            </a:r>
            <a:r>
              <a:rPr lang="fr-FR" sz="900">
                <a:solidFill>
                  <a:schemeClr val="tx1"/>
                </a:solidFill>
                <a:highlight>
                  <a:srgbClr val="FFFF00"/>
                </a:highlight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AbbVie checks data </a:t>
            </a:r>
            <a:r>
              <a:rPr lang="fr-FR" sz="1100" err="1">
                <a:solidFill>
                  <a:schemeClr val="tx1"/>
                </a:solidFill>
              </a:rPr>
              <a:t>entered</a:t>
            </a:r>
            <a:r>
              <a:rPr lang="fr-FR" sz="1100">
                <a:solidFill>
                  <a:schemeClr val="tx1"/>
                </a:solidFill>
              </a:rPr>
              <a:t> by </a:t>
            </a:r>
            <a:r>
              <a:rPr lang="fr-FR" sz="1100" err="1">
                <a:solidFill>
                  <a:schemeClr val="tx1"/>
                </a:solidFill>
              </a:rPr>
              <a:t>contracting</a:t>
            </a:r>
            <a:r>
              <a:rPr lang="fr-FR" sz="1100">
                <a:solidFill>
                  <a:schemeClr val="tx1"/>
                </a:solidFill>
              </a:rPr>
              <a:t> party </a:t>
            </a:r>
            <a:r>
              <a:rPr lang="fr-FR" sz="1100" err="1">
                <a:solidFill>
                  <a:schemeClr val="tx1"/>
                </a:solidFill>
              </a:rPr>
              <a:t>after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creation</a:t>
            </a:r>
            <a:r>
              <a:rPr lang="fr-FR" sz="1100">
                <a:solidFill>
                  <a:schemeClr val="tx1"/>
                </a:solidFill>
              </a:rPr>
              <a:t> / update?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err="1">
                <a:solidFill>
                  <a:schemeClr val="tx1"/>
                </a:solidFill>
              </a:rPr>
              <a:t>Contracting</a:t>
            </a:r>
            <a:r>
              <a:rPr lang="fr-FR" sz="1100">
                <a:solidFill>
                  <a:schemeClr val="tx1"/>
                </a:solidFill>
              </a:rPr>
              <a:t> party can </a:t>
            </a:r>
            <a:r>
              <a:rPr lang="fr-FR" sz="1100" err="1">
                <a:solidFill>
                  <a:schemeClr val="tx1"/>
                </a:solidFill>
              </a:rPr>
              <a:t>add</a:t>
            </a:r>
            <a:r>
              <a:rPr lang="fr-FR" sz="1100">
                <a:solidFill>
                  <a:schemeClr val="tx1"/>
                </a:solidFill>
              </a:rPr>
              <a:t> documents : RIB, </a:t>
            </a:r>
            <a:r>
              <a:rPr lang="fr-FR" sz="1100" err="1">
                <a:solidFill>
                  <a:schemeClr val="tx1"/>
                </a:solidFill>
              </a:rPr>
              <a:t>urssaf</a:t>
            </a:r>
            <a:r>
              <a:rPr lang="fr-FR" sz="1100">
                <a:solidFill>
                  <a:schemeClr val="tx1"/>
                </a:solidFill>
              </a:rPr>
              <a:t> attestation, association </a:t>
            </a:r>
            <a:r>
              <a:rPr lang="fr-FR" sz="1100" err="1">
                <a:solidFill>
                  <a:schemeClr val="tx1"/>
                </a:solidFill>
              </a:rPr>
              <a:t>related</a:t>
            </a:r>
            <a:r>
              <a:rPr lang="fr-FR" sz="1100">
                <a:solidFill>
                  <a:schemeClr val="tx1"/>
                </a:solidFill>
              </a:rPr>
              <a:t> documents : statuts of the association/ </a:t>
            </a:r>
            <a:r>
              <a:rPr lang="fr-FR" sz="1100" err="1">
                <a:solidFill>
                  <a:schemeClr val="tx1"/>
                </a:solidFill>
              </a:rPr>
              <a:t>campany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  <a:highlight>
                  <a:srgbClr val="FFFF00"/>
                </a:highlight>
              </a:rPr>
              <a:t>AbbVie </a:t>
            </a:r>
            <a:r>
              <a:rPr lang="fr-FR" sz="1100" err="1">
                <a:solidFill>
                  <a:schemeClr val="tx1"/>
                </a:solidFill>
                <a:highlight>
                  <a:srgbClr val="FFFF00"/>
                </a:highlight>
              </a:rPr>
              <a:t>complete</a:t>
            </a:r>
            <a:r>
              <a:rPr lang="fr-FR" sz="1100">
                <a:solidFill>
                  <a:schemeClr val="tx1"/>
                </a:solidFill>
                <a:highlight>
                  <a:srgbClr val="FFFF00"/>
                </a:highlight>
              </a:rPr>
              <a:t> data and </a:t>
            </a:r>
            <a:r>
              <a:rPr lang="fr-FR" sz="1100" err="1">
                <a:solidFill>
                  <a:schemeClr val="tx1"/>
                </a:solidFill>
                <a:highlight>
                  <a:srgbClr val="FFFF00"/>
                </a:highlight>
              </a:rPr>
              <a:t>manually</a:t>
            </a:r>
            <a:r>
              <a:rPr lang="fr-FR" sz="11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fr-FR" sz="1100" err="1">
                <a:solidFill>
                  <a:schemeClr val="tx1"/>
                </a:solidFill>
                <a:highlight>
                  <a:srgbClr val="FFFF00"/>
                </a:highlight>
              </a:rPr>
              <a:t>upload</a:t>
            </a:r>
            <a:r>
              <a:rPr lang="fr-FR" sz="1100">
                <a:solidFill>
                  <a:schemeClr val="tx1"/>
                </a:solidFill>
                <a:highlight>
                  <a:srgbClr val="FFFF00"/>
                </a:highlight>
              </a:rPr>
              <a:t>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>
                <a:solidFill>
                  <a:schemeClr val="tx1"/>
                </a:solidFill>
              </a:rPr>
              <a:t>Event management </a:t>
            </a:r>
            <a:r>
              <a:rPr lang="fr-FR" sz="1100" err="1">
                <a:solidFill>
                  <a:schemeClr val="tx1"/>
                </a:solidFill>
              </a:rPr>
              <a:t>tool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upload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contracting</a:t>
            </a:r>
            <a:r>
              <a:rPr lang="fr-FR" sz="1100">
                <a:solidFill>
                  <a:schemeClr val="tx1"/>
                </a:solidFill>
              </a:rPr>
              <a:t> party </a:t>
            </a:r>
            <a:r>
              <a:rPr lang="fr-FR" sz="1100" err="1">
                <a:solidFill>
                  <a:schemeClr val="tx1"/>
                </a:solidFill>
              </a:rPr>
              <a:t>related</a:t>
            </a:r>
            <a:r>
              <a:rPr lang="fr-FR" sz="1100">
                <a:solidFill>
                  <a:schemeClr val="tx1"/>
                </a:solidFill>
              </a:rPr>
              <a:t> documents (</a:t>
            </a:r>
            <a:r>
              <a:rPr lang="fr-FR" sz="1100" err="1">
                <a:solidFill>
                  <a:schemeClr val="tx1"/>
                </a:solidFill>
              </a:rPr>
              <a:t>contracts</a:t>
            </a:r>
            <a:r>
              <a:rPr lang="fr-FR" sz="1100">
                <a:solidFill>
                  <a:schemeClr val="tx1"/>
                </a:solidFill>
              </a:rPr>
              <a:t>, </a:t>
            </a:r>
            <a:r>
              <a:rPr lang="fr-FR" sz="1100" err="1">
                <a:solidFill>
                  <a:schemeClr val="tx1"/>
                </a:solidFill>
              </a:rPr>
              <a:t>invoces</a:t>
            </a:r>
            <a:r>
              <a:rPr lang="fr-FR" sz="1100">
                <a:solidFill>
                  <a:schemeClr val="tx1"/>
                </a:solidFill>
              </a:rPr>
              <a:t>, </a:t>
            </a:r>
            <a:r>
              <a:rPr lang="fr-FR" sz="1100" err="1">
                <a:solidFill>
                  <a:schemeClr val="tx1"/>
                </a:solidFill>
              </a:rPr>
              <a:t>hospitality</a:t>
            </a:r>
            <a:r>
              <a:rPr lang="fr-FR" sz="1100">
                <a:solidFill>
                  <a:schemeClr val="tx1"/>
                </a:solidFill>
              </a:rPr>
              <a:t> conventions) </a:t>
            </a:r>
            <a:r>
              <a:rPr lang="fr-FR" sz="1100" err="1">
                <a:solidFill>
                  <a:schemeClr val="tx1"/>
                </a:solidFill>
              </a:rPr>
              <a:t>into</a:t>
            </a:r>
            <a:r>
              <a:rPr lang="fr-FR" sz="1100">
                <a:solidFill>
                  <a:schemeClr val="tx1"/>
                </a:solidFill>
              </a:rPr>
              <a:t> the </a:t>
            </a:r>
            <a:r>
              <a:rPr lang="fr-FR" sz="1100" err="1">
                <a:solidFill>
                  <a:schemeClr val="tx1"/>
                </a:solidFill>
              </a:rPr>
              <a:t>contracting</a:t>
            </a:r>
            <a:r>
              <a:rPr lang="fr-FR" sz="1100">
                <a:solidFill>
                  <a:schemeClr val="tx1"/>
                </a:solidFill>
              </a:rPr>
              <a:t> party </a:t>
            </a:r>
            <a:r>
              <a:rPr lang="fr-FR" sz="1100" err="1">
                <a:solidFill>
                  <a:schemeClr val="tx1"/>
                </a:solidFill>
              </a:rPr>
              <a:t>space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100" err="1">
                <a:solidFill>
                  <a:schemeClr val="tx1"/>
                </a:solidFill>
              </a:rPr>
              <a:t>Automated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creation</a:t>
            </a:r>
            <a:r>
              <a:rPr lang="fr-FR" sz="1100">
                <a:solidFill>
                  <a:schemeClr val="tx1"/>
                </a:solidFill>
              </a:rPr>
              <a:t> of a supplier </a:t>
            </a:r>
            <a:r>
              <a:rPr lang="fr-FR" sz="1100" err="1">
                <a:solidFill>
                  <a:schemeClr val="tx1"/>
                </a:solidFill>
              </a:rPr>
              <a:t>request</a:t>
            </a:r>
            <a:r>
              <a:rPr lang="fr-FR" sz="1100">
                <a:solidFill>
                  <a:schemeClr val="tx1"/>
                </a:solidFill>
              </a:rPr>
              <a:t> (</a:t>
            </a:r>
            <a:r>
              <a:rPr lang="fr-FR" sz="1100" err="1">
                <a:solidFill>
                  <a:schemeClr val="tx1"/>
                </a:solidFill>
              </a:rPr>
              <a:t>venice</a:t>
            </a:r>
            <a:r>
              <a:rPr lang="fr-FR" sz="1100">
                <a:solidFill>
                  <a:schemeClr val="tx1"/>
                </a:solidFill>
              </a:rPr>
              <a:t> / SAP?)</a:t>
            </a:r>
          </a:p>
          <a:p>
            <a:endParaRPr lang="fr-FR" sz="1100">
              <a:solidFill>
                <a:schemeClr val="tx1"/>
              </a:solidFill>
            </a:endParaRPr>
          </a:p>
          <a:p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21FBFB-C4F3-CF5C-96C8-3E3A06F1530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fr-FR" err="1"/>
              <a:t>Contracting</a:t>
            </a:r>
            <a:r>
              <a:rPr lang="fr-FR"/>
              <a:t> parties : HCP/ HCO (associations of HCP, </a:t>
            </a:r>
            <a:r>
              <a:rPr lang="fr-FR" err="1"/>
              <a:t>healthcare</a:t>
            </a:r>
            <a:r>
              <a:rPr lang="fr-FR"/>
              <a:t> institues)/ HCP </a:t>
            </a:r>
            <a:r>
              <a:rPr lang="fr-FR" err="1"/>
              <a:t>campanies</a:t>
            </a:r>
            <a:r>
              <a:rPr lang="fr-FR"/>
              <a:t>.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976BCF2-6716-B501-0581-B0B8A15A1B59}"/>
              </a:ext>
            </a:extLst>
          </p:cNvPr>
          <p:cNvSpPr txBox="1">
            <a:spLocks/>
          </p:cNvSpPr>
          <p:nvPr/>
        </p:nvSpPr>
        <p:spPr>
          <a:xfrm>
            <a:off x="5612301" y="1838436"/>
            <a:ext cx="5657953" cy="42649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1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1100" i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7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Option 2– </a:t>
            </a:r>
            <a:r>
              <a:rPr lang="fr-FR" err="1"/>
              <a:t>Filled</a:t>
            </a:r>
            <a:r>
              <a:rPr lang="fr-FR"/>
              <a:t> up </a:t>
            </a:r>
            <a:r>
              <a:rPr lang="fr-FR" err="1"/>
              <a:t>with</a:t>
            </a:r>
            <a:r>
              <a:rPr lang="fr-FR"/>
              <a:t> data </a:t>
            </a:r>
            <a:r>
              <a:rPr lang="fr-FR" err="1"/>
              <a:t>from</a:t>
            </a:r>
            <a:r>
              <a:rPr lang="fr-FR"/>
              <a:t> interfaces ans </a:t>
            </a:r>
            <a:r>
              <a:rPr lang="fr-FR" err="1"/>
              <a:t>manually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526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A9B5C-D9B2-8BB5-1AEA-F239A228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MINI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DD217-7374-354C-568C-9B8C0271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HCP </a:t>
            </a:r>
            <a:r>
              <a:rPr lang="fr-FR" err="1"/>
              <a:t>confirm</a:t>
            </a:r>
            <a:r>
              <a:rPr lang="fr-FR"/>
              <a:t> </a:t>
            </a:r>
            <a:r>
              <a:rPr lang="fr-FR" err="1"/>
              <a:t>travel</a:t>
            </a:r>
            <a:r>
              <a:rPr lang="fr-FR"/>
              <a:t> </a:t>
            </a:r>
            <a:r>
              <a:rPr lang="fr-FR" err="1"/>
              <a:t>requirements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03BAEF-B62A-BD56-DD60-C246F9E4A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7D2EE8-A2EC-204D-D349-88B5E7D32BF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397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A9B5C-D9B2-8BB5-1AEA-F239A228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CONTRACTS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DD217-7374-354C-568C-9B8C0271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Contrat Cadre avec lettre de mission and multi services agreement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All the </a:t>
            </a:r>
            <a:r>
              <a:rPr lang="fr-FR" sz="1100" err="1">
                <a:solidFill>
                  <a:schemeClr val="tx1"/>
                </a:solidFill>
              </a:rPr>
              <a:t>activities</a:t>
            </a:r>
            <a:r>
              <a:rPr lang="fr-FR" sz="1100">
                <a:solidFill>
                  <a:schemeClr val="tx1"/>
                </a:solidFill>
              </a:rPr>
              <a:t> of the HCP can </a:t>
            </a:r>
            <a:r>
              <a:rPr lang="fr-FR" sz="1100" err="1">
                <a:solidFill>
                  <a:schemeClr val="tx1"/>
                </a:solidFill>
              </a:rPr>
              <a:t>be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viewed</a:t>
            </a:r>
            <a:r>
              <a:rPr lang="fr-FR" sz="110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Workflow of </a:t>
            </a:r>
            <a:r>
              <a:rPr lang="fr-FR" sz="1100" err="1">
                <a:solidFill>
                  <a:schemeClr val="tx1"/>
                </a:solidFill>
              </a:rPr>
              <a:t>contract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should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independent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from</a:t>
            </a:r>
            <a:r>
              <a:rPr lang="fr-FR" sz="1100">
                <a:solidFill>
                  <a:schemeClr val="tx1"/>
                </a:solidFill>
              </a:rPr>
              <a:t> Event workflow </a:t>
            </a:r>
            <a:r>
              <a:rPr lang="fr-FR" sz="1100" err="1">
                <a:solidFill>
                  <a:schemeClr val="tx1"/>
                </a:solidFill>
              </a:rPr>
              <a:t>with</a:t>
            </a:r>
            <a:r>
              <a:rPr lang="fr-FR" sz="1100">
                <a:solidFill>
                  <a:schemeClr val="tx1"/>
                </a:solidFill>
              </a:rPr>
              <a:t> respect to </a:t>
            </a:r>
            <a:r>
              <a:rPr lang="fr-FR" sz="1100" err="1">
                <a:solidFill>
                  <a:schemeClr val="tx1"/>
                </a:solidFill>
              </a:rPr>
              <a:t>declaration</a:t>
            </a:r>
            <a:r>
              <a:rPr lang="fr-FR" sz="1100">
                <a:solidFill>
                  <a:schemeClr val="tx1"/>
                </a:solidFill>
              </a:rPr>
              <a:t> and </a:t>
            </a:r>
            <a:r>
              <a:rPr lang="fr-FR" sz="1100" err="1">
                <a:solidFill>
                  <a:schemeClr val="tx1"/>
                </a:solidFill>
              </a:rPr>
              <a:t>authorization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Contracts</a:t>
            </a:r>
            <a:r>
              <a:rPr lang="fr-FR" sz="1100">
                <a:solidFill>
                  <a:schemeClr val="tx1"/>
                </a:solidFill>
              </a:rPr>
              <a:t> not </a:t>
            </a:r>
            <a:r>
              <a:rPr lang="fr-FR" sz="1100" err="1">
                <a:solidFill>
                  <a:schemeClr val="tx1"/>
                </a:solidFill>
              </a:rPr>
              <a:t>linked</a:t>
            </a:r>
            <a:r>
              <a:rPr lang="fr-FR" sz="1100">
                <a:solidFill>
                  <a:schemeClr val="tx1"/>
                </a:solidFill>
              </a:rPr>
              <a:t> to an </a:t>
            </a:r>
            <a:r>
              <a:rPr lang="fr-FR" sz="1100" err="1">
                <a:solidFill>
                  <a:schemeClr val="tx1"/>
                </a:solidFill>
              </a:rPr>
              <a:t>event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Duplication of </a:t>
            </a:r>
            <a:r>
              <a:rPr lang="fr-FR" sz="1100" err="1">
                <a:solidFill>
                  <a:schemeClr val="tx1"/>
                </a:solidFill>
              </a:rPr>
              <a:t>contracts</a:t>
            </a:r>
            <a:r>
              <a:rPr lang="fr-FR" sz="1100">
                <a:solidFill>
                  <a:schemeClr val="tx1"/>
                </a:solidFill>
              </a:rPr>
              <a:t> (</a:t>
            </a:r>
            <a:r>
              <a:rPr lang="fr-FR" sz="1100" err="1">
                <a:solidFill>
                  <a:schemeClr val="tx1"/>
                </a:solidFill>
              </a:rPr>
              <a:t>Board</a:t>
            </a:r>
            <a:r>
              <a:rPr lang="fr-FR" sz="110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Link </a:t>
            </a:r>
            <a:r>
              <a:rPr lang="fr-FR" sz="1100" err="1">
                <a:solidFill>
                  <a:schemeClr val="tx1"/>
                </a:solidFill>
              </a:rPr>
              <a:t>contract</a:t>
            </a:r>
            <a:r>
              <a:rPr lang="fr-FR" sz="1100">
                <a:solidFill>
                  <a:schemeClr val="tx1"/>
                </a:solidFill>
              </a:rPr>
              <a:t> to an </a:t>
            </a:r>
            <a:r>
              <a:rPr lang="fr-FR" sz="1100" err="1">
                <a:solidFill>
                  <a:schemeClr val="tx1"/>
                </a:solidFill>
              </a:rPr>
              <a:t>event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anytime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Business justification </a:t>
            </a:r>
            <a:r>
              <a:rPr lang="fr-FR" sz="1100" err="1">
                <a:solidFill>
                  <a:schemeClr val="tx1"/>
                </a:solidFill>
              </a:rPr>
              <a:t>form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integrated</a:t>
            </a:r>
            <a:r>
              <a:rPr lang="fr-FR" sz="1100">
                <a:solidFill>
                  <a:schemeClr val="tx1"/>
                </a:solidFill>
              </a:rPr>
              <a:t> in </a:t>
            </a:r>
            <a:r>
              <a:rPr lang="fr-FR" sz="1100" err="1">
                <a:solidFill>
                  <a:schemeClr val="tx1"/>
                </a:solidFill>
              </a:rPr>
              <a:t>tool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Deadline for </a:t>
            </a:r>
            <a:r>
              <a:rPr lang="fr-FR" sz="1100" err="1">
                <a:solidFill>
                  <a:schemeClr val="tx1"/>
                </a:solidFill>
              </a:rPr>
              <a:t>sigature</a:t>
            </a:r>
            <a:r>
              <a:rPr lang="fr-FR" sz="1100">
                <a:solidFill>
                  <a:schemeClr val="tx1"/>
                </a:solidFill>
              </a:rPr>
              <a:t> of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Estimated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honoraria</a:t>
            </a:r>
            <a:r>
              <a:rPr lang="fr-FR" sz="1100">
                <a:solidFill>
                  <a:schemeClr val="tx1"/>
                </a:solidFill>
              </a:rPr>
              <a:t> + </a:t>
            </a:r>
            <a:r>
              <a:rPr lang="fr-FR" sz="1100" err="1">
                <a:solidFill>
                  <a:schemeClr val="tx1"/>
                </a:solidFill>
              </a:rPr>
              <a:t>hospitality</a:t>
            </a:r>
            <a:r>
              <a:rPr lang="fr-FR" sz="1100">
                <a:solidFill>
                  <a:schemeClr val="tx1"/>
                </a:solidFill>
              </a:rPr>
              <a:t> vs real TOV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03BAEF-B62A-BD56-DD60-C246F9E4A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7D2EE8-A2EC-204D-D349-88B5E7D32BF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339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A9B5C-D9B2-8BB5-1AEA-F239A228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5DD217-7374-354C-568C-9B8C0271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9" y="1816101"/>
            <a:ext cx="5356151" cy="4583111"/>
          </a:xfrm>
        </p:spPr>
        <p:txBody>
          <a:bodyPr vert="horz" lIns="0" tIns="0" rIns="0" bIns="0" rtlCol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HCP </a:t>
            </a:r>
            <a:r>
              <a:rPr lang="fr-FR" sz="1100" err="1">
                <a:solidFill>
                  <a:schemeClr val="tx1"/>
                </a:solidFill>
              </a:rPr>
              <a:t>confirm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travel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requirements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Liste Spécialités???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HCP </a:t>
            </a:r>
            <a:r>
              <a:rPr lang="fr-FR" sz="1100" err="1">
                <a:solidFill>
                  <a:schemeClr val="tx1"/>
                </a:solidFill>
              </a:rPr>
              <a:t>list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approved</a:t>
            </a:r>
            <a:r>
              <a:rPr lang="fr-FR" sz="1100">
                <a:solidFill>
                  <a:schemeClr val="tx1"/>
                </a:solidFill>
              </a:rPr>
              <a:t> by </a:t>
            </a:r>
            <a:r>
              <a:rPr lang="fr-FR" sz="1100" err="1">
                <a:solidFill>
                  <a:schemeClr val="tx1"/>
                </a:solidFill>
              </a:rPr>
              <a:t>medical</a:t>
            </a:r>
            <a:r>
              <a:rPr lang="fr-FR" sz="1100">
                <a:solidFill>
                  <a:schemeClr val="tx1"/>
                </a:solidFill>
              </a:rPr>
              <a:t> team (</a:t>
            </a:r>
            <a:r>
              <a:rPr lang="fr-FR" sz="1100" err="1">
                <a:solidFill>
                  <a:schemeClr val="tx1"/>
                </a:solidFill>
              </a:rPr>
              <a:t>review</a:t>
            </a:r>
            <a:r>
              <a:rPr lang="fr-FR" sz="1100">
                <a:solidFill>
                  <a:schemeClr val="tx1"/>
                </a:solidFill>
              </a:rPr>
              <a:t> of </a:t>
            </a:r>
            <a:r>
              <a:rPr lang="fr-FR" sz="1100" err="1">
                <a:solidFill>
                  <a:schemeClr val="tx1"/>
                </a:solidFill>
              </a:rPr>
              <a:t>approval</a:t>
            </a:r>
            <a:r>
              <a:rPr lang="fr-FR" sz="1100">
                <a:solidFill>
                  <a:schemeClr val="tx1"/>
                </a:solidFill>
              </a:rPr>
              <a:t> process </a:t>
            </a:r>
            <a:r>
              <a:rPr lang="fr-FR" sz="1100" err="1">
                <a:solidFill>
                  <a:schemeClr val="tx1"/>
                </a:solidFill>
              </a:rPr>
              <a:t>currently</a:t>
            </a:r>
            <a:r>
              <a:rPr lang="fr-FR" sz="1100">
                <a:solidFill>
                  <a:schemeClr val="tx1"/>
                </a:solidFill>
              </a:rPr>
              <a:t> in Fusion)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Deadline for signature of conventions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Event </a:t>
            </a:r>
            <a:r>
              <a:rPr lang="fr-FR" sz="1100" err="1">
                <a:solidFill>
                  <a:schemeClr val="tx1"/>
                </a:solidFill>
              </a:rPr>
              <a:t>survey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Invitation via Email / </a:t>
            </a:r>
            <a:r>
              <a:rPr lang="fr-FR" sz="1100" err="1">
                <a:solidFill>
                  <a:schemeClr val="tx1"/>
                </a:solidFill>
              </a:rPr>
              <a:t>Minisite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with</a:t>
            </a:r>
            <a:r>
              <a:rPr lang="fr-FR" sz="1100">
                <a:solidFill>
                  <a:schemeClr val="tx1"/>
                </a:solidFill>
              </a:rPr>
              <a:t> program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Status</a:t>
            </a:r>
            <a:r>
              <a:rPr lang="fr-FR" sz="1100">
                <a:solidFill>
                  <a:schemeClr val="tx1"/>
                </a:solidFill>
              </a:rPr>
              <a:t> HCP management (Pre and post </a:t>
            </a:r>
            <a:r>
              <a:rPr lang="fr-FR" sz="1100" err="1">
                <a:solidFill>
                  <a:schemeClr val="tx1"/>
                </a:solidFill>
              </a:rPr>
              <a:t>event</a:t>
            </a:r>
            <a:r>
              <a:rPr lang="fr-FR" sz="110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Import </a:t>
            </a:r>
            <a:r>
              <a:rPr lang="fr-FR" sz="1100" err="1">
                <a:solidFill>
                  <a:schemeClr val="tx1"/>
                </a:solidFill>
              </a:rPr>
              <a:t>attendees</a:t>
            </a:r>
            <a:r>
              <a:rPr lang="fr-FR" sz="1100">
                <a:solidFill>
                  <a:schemeClr val="tx1"/>
                </a:solidFill>
              </a:rPr>
              <a:t> in </a:t>
            </a:r>
            <a:r>
              <a:rPr lang="fr-FR" sz="1100" err="1">
                <a:solidFill>
                  <a:schemeClr val="tx1"/>
                </a:solidFill>
              </a:rPr>
              <a:t>tool</a:t>
            </a:r>
            <a:r>
              <a:rPr lang="fr-FR" sz="1100">
                <a:solidFill>
                  <a:schemeClr val="tx1"/>
                </a:solidFill>
              </a:rPr>
              <a:t> via an Excel file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Multiple packages for one </a:t>
            </a:r>
            <a:r>
              <a:rPr lang="fr-FR" sz="1100" err="1">
                <a:solidFill>
                  <a:schemeClr val="tx1"/>
                </a:solidFill>
              </a:rPr>
              <a:t>event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Estimated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hospitality</a:t>
            </a:r>
            <a:r>
              <a:rPr lang="fr-FR" sz="1100">
                <a:solidFill>
                  <a:schemeClr val="tx1"/>
                </a:solidFill>
              </a:rPr>
              <a:t> vs real TOV per HCP + business </a:t>
            </a:r>
            <a:r>
              <a:rPr lang="fr-FR" sz="1100" err="1">
                <a:solidFill>
                  <a:schemeClr val="tx1"/>
                </a:solidFill>
              </a:rPr>
              <a:t>rules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Possibility</a:t>
            </a:r>
            <a:r>
              <a:rPr lang="fr-FR" sz="1100">
                <a:solidFill>
                  <a:schemeClr val="tx1"/>
                </a:solidFill>
              </a:rPr>
              <a:t> of </a:t>
            </a:r>
            <a:r>
              <a:rPr lang="fr-FR" sz="1100" err="1">
                <a:solidFill>
                  <a:schemeClr val="tx1"/>
                </a:solidFill>
              </a:rPr>
              <a:t>integrating</a:t>
            </a:r>
            <a:r>
              <a:rPr lang="fr-FR" sz="1100">
                <a:solidFill>
                  <a:schemeClr val="tx1"/>
                </a:solidFill>
              </a:rPr>
              <a:t> a convention </a:t>
            </a:r>
            <a:r>
              <a:rPr lang="fr-FR" sz="1100" err="1">
                <a:solidFill>
                  <a:schemeClr val="tx1"/>
                </a:solidFill>
              </a:rPr>
              <a:t>signed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manually</a:t>
            </a:r>
            <a:r>
              <a:rPr lang="fr-FR" sz="1100">
                <a:solidFill>
                  <a:schemeClr val="tx1"/>
                </a:solidFill>
              </a:rPr>
              <a:t> in the system </a:t>
            </a:r>
            <a:r>
              <a:rPr lang="fr-FR" sz="1100" err="1">
                <a:solidFill>
                  <a:schemeClr val="tx1"/>
                </a:solidFill>
              </a:rPr>
              <a:t>including</a:t>
            </a:r>
            <a:r>
              <a:rPr lang="fr-FR" sz="1100">
                <a:solidFill>
                  <a:schemeClr val="tx1"/>
                </a:solidFill>
              </a:rPr>
              <a:t> all </a:t>
            </a:r>
            <a:r>
              <a:rPr lang="fr-FR" sz="1100" err="1">
                <a:solidFill>
                  <a:schemeClr val="tx1"/>
                </a:solidFill>
              </a:rPr>
              <a:t>requirements</a:t>
            </a:r>
            <a:r>
              <a:rPr lang="fr-FR" sz="1100">
                <a:solidFill>
                  <a:schemeClr val="tx1"/>
                </a:solidFill>
              </a:rPr>
              <a:t> (change of </a:t>
            </a:r>
            <a:r>
              <a:rPr lang="fr-FR" sz="1100" err="1">
                <a:solidFill>
                  <a:schemeClr val="tx1"/>
                </a:solidFill>
              </a:rPr>
              <a:t>status</a:t>
            </a:r>
            <a:r>
              <a:rPr lang="fr-FR" sz="1100">
                <a:solidFill>
                  <a:schemeClr val="tx1"/>
                </a:solidFill>
              </a:rPr>
              <a:t> and date of signature)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Attendance </a:t>
            </a:r>
            <a:r>
              <a:rPr lang="fr-FR" sz="1100" err="1">
                <a:solidFill>
                  <a:schemeClr val="tx1"/>
                </a:solidFill>
              </a:rPr>
              <a:t>sheet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should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only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include</a:t>
            </a:r>
            <a:r>
              <a:rPr lang="fr-FR" sz="1100">
                <a:solidFill>
                  <a:schemeClr val="tx1"/>
                </a:solidFill>
              </a:rPr>
              <a:t> HCPS </a:t>
            </a:r>
            <a:r>
              <a:rPr lang="fr-FR" sz="1100" err="1">
                <a:solidFill>
                  <a:schemeClr val="tx1"/>
                </a:solidFill>
              </a:rPr>
              <a:t>that</a:t>
            </a:r>
            <a:r>
              <a:rPr lang="fr-FR" sz="1100">
                <a:solidFill>
                  <a:schemeClr val="tx1"/>
                </a:solidFill>
              </a:rPr>
              <a:t> have </a:t>
            </a:r>
            <a:r>
              <a:rPr lang="fr-FR" sz="1100" err="1">
                <a:solidFill>
                  <a:schemeClr val="tx1"/>
                </a:solidFill>
              </a:rPr>
              <a:t>signed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their</a:t>
            </a:r>
            <a:r>
              <a:rPr lang="fr-FR" sz="1100">
                <a:solidFill>
                  <a:schemeClr val="tx1"/>
                </a:solidFill>
              </a:rPr>
              <a:t> conventions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Management of </a:t>
            </a:r>
            <a:r>
              <a:rPr lang="fr-FR" sz="1100" err="1">
                <a:solidFill>
                  <a:schemeClr val="tx1"/>
                </a:solidFill>
              </a:rPr>
              <a:t>specific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status</a:t>
            </a:r>
            <a:r>
              <a:rPr lang="fr-FR" sz="1100">
                <a:solidFill>
                  <a:schemeClr val="tx1"/>
                </a:solidFill>
              </a:rPr>
              <a:t> of </a:t>
            </a:r>
            <a:r>
              <a:rPr lang="fr-FR" sz="1100" err="1">
                <a:solidFill>
                  <a:schemeClr val="tx1"/>
                </a:solidFill>
              </a:rPr>
              <a:t>students</a:t>
            </a:r>
            <a:r>
              <a:rPr lang="fr-FR" sz="1100">
                <a:solidFill>
                  <a:schemeClr val="tx1"/>
                </a:solidFill>
              </a:rPr>
              <a:t> - </a:t>
            </a:r>
            <a:r>
              <a:rPr lang="fr-FR" sz="1100" err="1">
                <a:solidFill>
                  <a:schemeClr val="tx1"/>
                </a:solidFill>
              </a:rPr>
              <a:t>Define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rules</a:t>
            </a:r>
            <a:r>
              <a:rPr lang="fr-FR" sz="1100">
                <a:solidFill>
                  <a:schemeClr val="tx1"/>
                </a:solidFill>
              </a:rPr>
              <a:t> for </a:t>
            </a:r>
            <a:r>
              <a:rPr lang="fr-FR" sz="1100" err="1">
                <a:solidFill>
                  <a:schemeClr val="tx1"/>
                </a:solidFill>
              </a:rPr>
              <a:t>inviting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students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without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hospitality</a:t>
            </a:r>
            <a:r>
              <a:rPr lang="fr-FR" sz="1100">
                <a:solidFill>
                  <a:schemeClr val="tx1"/>
                </a:solidFill>
              </a:rPr>
              <a:t>??? (block </a:t>
            </a:r>
            <a:r>
              <a:rPr lang="fr-FR" sz="1100" err="1">
                <a:solidFill>
                  <a:schemeClr val="tx1"/>
                </a:solidFill>
              </a:rPr>
              <a:t>sending</a:t>
            </a:r>
            <a:r>
              <a:rPr lang="fr-FR" sz="1100">
                <a:solidFill>
                  <a:schemeClr val="tx1"/>
                </a:solidFill>
              </a:rPr>
              <a:t> of conventions to </a:t>
            </a:r>
            <a:r>
              <a:rPr lang="fr-FR" sz="1100" err="1">
                <a:solidFill>
                  <a:schemeClr val="tx1"/>
                </a:solidFill>
              </a:rPr>
              <a:t>students</a:t>
            </a:r>
            <a:r>
              <a:rPr lang="fr-FR" sz="1100">
                <a:solidFill>
                  <a:schemeClr val="tx1"/>
                </a:solidFill>
              </a:rPr>
              <a:t>, </a:t>
            </a:r>
            <a:r>
              <a:rPr lang="fr-FR" sz="1100" err="1">
                <a:solidFill>
                  <a:schemeClr val="tx1"/>
                </a:solidFill>
              </a:rPr>
              <a:t>attendance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sheet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color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coded</a:t>
            </a:r>
            <a:r>
              <a:rPr lang="fr-FR" sz="1100">
                <a:solidFill>
                  <a:schemeClr val="tx1"/>
                </a:solidFill>
              </a:rPr>
              <a:t> for </a:t>
            </a:r>
            <a:r>
              <a:rPr lang="fr-FR" sz="1100" err="1">
                <a:solidFill>
                  <a:schemeClr val="tx1"/>
                </a:solidFill>
              </a:rPr>
              <a:t>students</a:t>
            </a:r>
            <a:r>
              <a:rPr lang="fr-FR" sz="110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Signed</a:t>
            </a:r>
            <a:r>
              <a:rPr lang="fr-FR" sz="1100">
                <a:solidFill>
                  <a:schemeClr val="tx1"/>
                </a:solidFill>
              </a:rPr>
              <a:t> Convention </a:t>
            </a:r>
            <a:r>
              <a:rPr lang="fr-FR" sz="1100" err="1">
                <a:solidFill>
                  <a:schemeClr val="tx1"/>
                </a:solidFill>
              </a:rPr>
              <a:t>should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be</a:t>
            </a:r>
            <a:r>
              <a:rPr lang="fr-FR" sz="1100">
                <a:solidFill>
                  <a:schemeClr val="tx1"/>
                </a:solidFill>
              </a:rPr>
              <a:t> in PDF format (</a:t>
            </a:r>
            <a:r>
              <a:rPr lang="fr-FR" sz="1100" err="1">
                <a:solidFill>
                  <a:schemeClr val="tx1"/>
                </a:solidFill>
              </a:rPr>
              <a:t>concatenated</a:t>
            </a:r>
            <a:r>
              <a:rPr lang="fr-FR" sz="1100">
                <a:solidFill>
                  <a:schemeClr val="tx1"/>
                </a:solidFill>
              </a:rPr>
              <a:t>) for </a:t>
            </a:r>
            <a:r>
              <a:rPr lang="fr-FR" sz="1100" err="1">
                <a:solidFill>
                  <a:schemeClr val="tx1"/>
                </a:solidFill>
              </a:rPr>
              <a:t>submission</a:t>
            </a:r>
            <a:r>
              <a:rPr lang="fr-FR" sz="1100">
                <a:solidFill>
                  <a:schemeClr val="tx1"/>
                </a:solidFill>
              </a:rPr>
              <a:t> to local </a:t>
            </a:r>
            <a:r>
              <a:rPr lang="fr-FR" sz="1100" err="1">
                <a:solidFill>
                  <a:schemeClr val="tx1"/>
                </a:solidFill>
              </a:rPr>
              <a:t>authorties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03BAEF-B62A-BD56-DD60-C246F9E4A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7D2EE8-A2EC-204D-D349-88B5E7D32BF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9755030-30DA-3F03-2217-0C31395CB028}"/>
              </a:ext>
            </a:extLst>
          </p:cNvPr>
          <p:cNvSpPr txBox="1">
            <a:spLocks/>
          </p:cNvSpPr>
          <p:nvPr/>
        </p:nvSpPr>
        <p:spPr>
          <a:xfrm>
            <a:off x="6225542" y="1810820"/>
            <a:ext cx="5356151" cy="458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1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1100" i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7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chemeClr val="tx1"/>
                </a:solidFill>
              </a:rPr>
              <a:t>Approved</a:t>
            </a:r>
            <a:r>
              <a:rPr lang="fr-FR" sz="1100">
                <a:solidFill>
                  <a:schemeClr val="tx1"/>
                </a:solidFill>
              </a:rPr>
              <a:t> Venues </a:t>
            </a:r>
            <a:r>
              <a:rPr lang="fr-FR" sz="1100" err="1">
                <a:solidFill>
                  <a:schemeClr val="tx1"/>
                </a:solidFill>
              </a:rPr>
              <a:t>only</a:t>
            </a:r>
            <a:r>
              <a:rPr lang="fr-FR" sz="1100">
                <a:solidFill>
                  <a:schemeClr val="tx1"/>
                </a:solidFill>
              </a:rPr>
              <a:t> applicable to non </a:t>
            </a:r>
            <a:r>
              <a:rPr lang="fr-FR" sz="1100" err="1">
                <a:solidFill>
                  <a:schemeClr val="tx1"/>
                </a:solidFill>
              </a:rPr>
              <a:t>healthcare</a:t>
            </a:r>
            <a:r>
              <a:rPr lang="fr-FR" sz="1100">
                <a:solidFill>
                  <a:schemeClr val="tx1"/>
                </a:solidFill>
              </a:rPr>
              <a:t> </a:t>
            </a:r>
            <a:r>
              <a:rPr lang="fr-FR" sz="1100" err="1">
                <a:solidFill>
                  <a:schemeClr val="tx1"/>
                </a:solidFill>
              </a:rPr>
              <a:t>facilities</a:t>
            </a: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Signature électronique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Statut pour chaque retour des instances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chemeClr val="tx1"/>
                </a:solidFill>
              </a:rPr>
              <a:t>Concaténé des conventions qui s'enregistre automatiquement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556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C636F-F9D4-DFAC-DD06-34BC3EE9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REports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570DDC-BF47-DEEA-C3E6-546E26F9437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283624-BF8D-4FDB-7CAB-7A256CCD1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Transparency</a:t>
            </a:r>
            <a:r>
              <a:rPr lang="fr-FR"/>
              <a:t> reports </a:t>
            </a:r>
            <a:r>
              <a:rPr lang="fr-FR" err="1"/>
              <a:t>automated</a:t>
            </a:r>
            <a:r>
              <a:rPr lang="fr-FR"/>
              <a:t>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8E21F52-569C-6409-1793-54F1050A7AA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027C29E-70B4-D394-FD01-18B415BD95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686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E4E93-5129-CDD7-944A-82EC4E5F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KPI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1B7615-2590-4493-9A9A-2BC3C146DB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C690DF-60D0-8F1E-860A-6CA98F1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1" y="1816101"/>
            <a:ext cx="3322712" cy="4583111"/>
          </a:xfrm>
        </p:spPr>
        <p:txBody>
          <a:bodyPr/>
          <a:lstStyle/>
          <a:p>
            <a:r>
              <a:rPr lang="fr-FR"/>
              <a:t>Business performance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1510B3F-0F61-DDA6-0F18-F5BDA672FF7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49776" y="1823520"/>
            <a:ext cx="3322713" cy="4430710"/>
          </a:xfrm>
        </p:spPr>
        <p:txBody>
          <a:bodyPr/>
          <a:lstStyle/>
          <a:p>
            <a:r>
              <a:rPr lang="fr-FR"/>
              <a:t>Activity </a:t>
            </a:r>
            <a:r>
              <a:rPr lang="fr-FR" err="1"/>
              <a:t>piloting</a:t>
            </a:r>
            <a:r>
              <a:rPr lang="fr-FR"/>
              <a:t> (Dashboard </a:t>
            </a:r>
            <a:r>
              <a:rPr lang="fr-FR" err="1"/>
              <a:t>personalised</a:t>
            </a:r>
            <a:r>
              <a:rPr lang="fr-FR"/>
              <a:t> for </a:t>
            </a:r>
            <a:r>
              <a:rPr lang="fr-FR" err="1"/>
              <a:t>each</a:t>
            </a:r>
            <a:r>
              <a:rPr lang="fr-FR"/>
              <a:t> user)</a:t>
            </a:r>
          </a:p>
          <a:p>
            <a:r>
              <a:rPr lang="fr-FR"/>
              <a:t>(rapport sommes rémunération URSSAF)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FBE138-DDB3-EC6C-CDB7-06BE55B8F6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AF21896D-1AF3-D66C-1E96-46E2CBB2B016}"/>
              </a:ext>
            </a:extLst>
          </p:cNvPr>
          <p:cNvSpPr txBox="1">
            <a:spLocks/>
          </p:cNvSpPr>
          <p:nvPr/>
        </p:nvSpPr>
        <p:spPr>
          <a:xfrm>
            <a:off x="8258978" y="1823520"/>
            <a:ext cx="3320249" cy="4430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5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1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1100" i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7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Compliance </a:t>
            </a:r>
          </a:p>
          <a:p>
            <a:r>
              <a:rPr lang="fr-FR" err="1"/>
              <a:t>Submission</a:t>
            </a:r>
            <a:r>
              <a:rPr lang="fr-FR"/>
              <a:t> and feedback </a:t>
            </a:r>
            <a:r>
              <a:rPr lang="fr-FR" err="1"/>
              <a:t>from</a:t>
            </a:r>
            <a:r>
              <a:rPr lang="fr-FR"/>
              <a:t> the </a:t>
            </a:r>
            <a:r>
              <a:rPr lang="fr-FR" err="1"/>
              <a:t>authorities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805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ECD6C-6740-C618-BE45-FD488C20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Automated</a:t>
            </a:r>
            <a:r>
              <a:rPr lang="fr-FR"/>
              <a:t> </a:t>
            </a:r>
            <a:r>
              <a:rPr lang="fr-FR" err="1"/>
              <a:t>generation</a:t>
            </a:r>
            <a:r>
              <a:rPr lang="fr-FR"/>
              <a:t> of document (/ </a:t>
            </a:r>
            <a:r>
              <a:rPr lang="fr-FR" err="1"/>
              <a:t>ministe</a:t>
            </a:r>
            <a:r>
              <a:rPr lang="fr-FR"/>
              <a:t>) </a:t>
            </a:r>
            <a:r>
              <a:rPr lang="fr-FR" err="1"/>
              <a:t>with</a:t>
            </a:r>
            <a:r>
              <a:rPr lang="fr-FR"/>
              <a:t> merge </a:t>
            </a:r>
            <a:r>
              <a:rPr lang="fr-FR" err="1"/>
              <a:t>fields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5C7759-D42F-8BBA-08B8-8849CEAAE21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F2F3B6-D66A-1DA5-87B5-4FD3CEC88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050" b="1" err="1">
                <a:solidFill>
                  <a:schemeClr val="tx1"/>
                </a:solidFill>
              </a:rPr>
              <a:t>Hospitality</a:t>
            </a:r>
            <a:r>
              <a:rPr lang="fr-FR" sz="1050" b="1">
                <a:solidFill>
                  <a:schemeClr val="tx1"/>
                </a:solidFill>
              </a:rPr>
              <a:t> convention :</a:t>
            </a:r>
          </a:p>
          <a:p>
            <a:r>
              <a:rPr lang="fr-FR" sz="1050">
                <a:solidFill>
                  <a:schemeClr val="tx1"/>
                </a:solidFill>
              </a:rPr>
              <a:t>- </a:t>
            </a:r>
            <a:r>
              <a:rPr lang="fr-FR" sz="1050" err="1">
                <a:solidFill>
                  <a:schemeClr val="tx1"/>
                </a:solidFill>
              </a:rPr>
              <a:t>many</a:t>
            </a:r>
            <a:r>
              <a:rPr lang="fr-FR" sz="1050">
                <a:solidFill>
                  <a:schemeClr val="tx1"/>
                </a:solidFill>
              </a:rPr>
              <a:t> </a:t>
            </a:r>
            <a:r>
              <a:rPr lang="fr-FR" sz="1050" err="1">
                <a:solidFill>
                  <a:schemeClr val="tx1"/>
                </a:solidFill>
              </a:rPr>
              <a:t>templates</a:t>
            </a:r>
            <a:r>
              <a:rPr lang="fr-FR" sz="1050">
                <a:solidFill>
                  <a:schemeClr val="tx1"/>
                </a:solidFill>
              </a:rPr>
              <a:t> (and  </a:t>
            </a:r>
            <a:r>
              <a:rPr lang="fr-FR" sz="1050" err="1">
                <a:solidFill>
                  <a:schemeClr val="tx1"/>
                </a:solidFill>
              </a:rPr>
              <a:t>dedicated</a:t>
            </a:r>
            <a:r>
              <a:rPr lang="fr-FR" sz="1050">
                <a:solidFill>
                  <a:schemeClr val="tx1"/>
                </a:solidFill>
              </a:rPr>
              <a:t> by </a:t>
            </a:r>
            <a:r>
              <a:rPr lang="fr-FR" sz="1050" err="1">
                <a:solidFill>
                  <a:schemeClr val="tx1"/>
                </a:solidFill>
              </a:rPr>
              <a:t>signatory</a:t>
            </a:r>
            <a:endParaRPr lang="fr-FR" sz="1050">
              <a:solidFill>
                <a:schemeClr val="tx1"/>
              </a:solidFill>
            </a:endParaRPr>
          </a:p>
          <a:p>
            <a:r>
              <a:rPr lang="fr-FR" sz="1050">
                <a:solidFill>
                  <a:schemeClr val="tx1"/>
                </a:solidFill>
              </a:rPr>
              <a:t>-  package/ HCP data/ </a:t>
            </a:r>
            <a:r>
              <a:rPr lang="fr-FR" sz="1050" err="1">
                <a:solidFill>
                  <a:schemeClr val="tx1"/>
                </a:solidFill>
              </a:rPr>
              <a:t>event</a:t>
            </a:r>
            <a:r>
              <a:rPr lang="fr-FR" sz="1050">
                <a:solidFill>
                  <a:schemeClr val="tx1"/>
                </a:solidFill>
              </a:rPr>
              <a:t> information/(Abbvie signature)</a:t>
            </a:r>
          </a:p>
          <a:p>
            <a:r>
              <a:rPr lang="fr-FR" sz="1050" b="1" err="1">
                <a:solidFill>
                  <a:schemeClr val="tx1"/>
                </a:solidFill>
              </a:rPr>
              <a:t>Contracts</a:t>
            </a:r>
            <a:endParaRPr lang="fr-FR" sz="1050" b="1">
              <a:solidFill>
                <a:schemeClr val="tx1"/>
              </a:solidFill>
            </a:endParaRPr>
          </a:p>
          <a:p>
            <a:r>
              <a:rPr lang="fr-FR" sz="1050" b="1">
                <a:solidFill>
                  <a:schemeClr val="tx1"/>
                </a:solidFill>
              </a:rPr>
              <a:t>Attendance </a:t>
            </a:r>
            <a:r>
              <a:rPr lang="fr-FR" sz="1050" b="1" err="1">
                <a:solidFill>
                  <a:schemeClr val="tx1"/>
                </a:solidFill>
              </a:rPr>
              <a:t>sheet</a:t>
            </a:r>
            <a:endParaRPr lang="fr-FR" sz="1050" b="1">
              <a:solidFill>
                <a:schemeClr val="tx1"/>
              </a:solidFill>
            </a:endParaRPr>
          </a:p>
          <a:p>
            <a:r>
              <a:rPr lang="fr-FR" sz="1050" b="1">
                <a:solidFill>
                  <a:schemeClr val="tx1"/>
                </a:solidFill>
              </a:rPr>
              <a:t>Attendance </a:t>
            </a:r>
            <a:r>
              <a:rPr lang="fr-FR" sz="1050" b="1" err="1">
                <a:solidFill>
                  <a:schemeClr val="tx1"/>
                </a:solidFill>
              </a:rPr>
              <a:t>certificate</a:t>
            </a:r>
            <a:endParaRPr lang="fr-FR" sz="1050" b="1">
              <a:solidFill>
                <a:schemeClr val="tx1"/>
              </a:solidFill>
            </a:endParaRPr>
          </a:p>
          <a:p>
            <a:r>
              <a:rPr lang="fr-FR" sz="1050" b="1">
                <a:solidFill>
                  <a:schemeClr val="tx1"/>
                </a:solidFill>
              </a:rPr>
              <a:t>ACA </a:t>
            </a:r>
            <a:r>
              <a:rPr lang="fr-FR" sz="1050" b="1" err="1">
                <a:solidFill>
                  <a:schemeClr val="tx1"/>
                </a:solidFill>
              </a:rPr>
              <a:t>request</a:t>
            </a:r>
            <a:endParaRPr lang="fr-FR" sz="1050" b="1">
              <a:solidFill>
                <a:schemeClr val="tx1"/>
              </a:solidFill>
            </a:endParaRPr>
          </a:p>
          <a:p>
            <a:r>
              <a:rPr lang="fr-FR" sz="1050" b="1" err="1">
                <a:solidFill>
                  <a:schemeClr val="tx1"/>
                </a:solidFill>
              </a:rPr>
              <a:t>Contract</a:t>
            </a:r>
            <a:r>
              <a:rPr lang="fr-FR" sz="1050" b="1">
                <a:solidFill>
                  <a:schemeClr val="tx1"/>
                </a:solidFill>
              </a:rPr>
              <a:t> </a:t>
            </a:r>
            <a:r>
              <a:rPr lang="fr-FR" sz="1050" b="1" err="1">
                <a:solidFill>
                  <a:schemeClr val="tx1"/>
                </a:solidFill>
              </a:rPr>
              <a:t>termination</a:t>
            </a:r>
            <a:r>
              <a:rPr lang="fr-FR" sz="1050" b="1">
                <a:solidFill>
                  <a:schemeClr val="tx1"/>
                </a:solidFill>
              </a:rPr>
              <a:t> </a:t>
            </a:r>
            <a:r>
              <a:rPr lang="fr-FR" sz="1050" b="1" err="1">
                <a:solidFill>
                  <a:schemeClr val="tx1"/>
                </a:solidFill>
              </a:rPr>
              <a:t>letter</a:t>
            </a:r>
            <a:r>
              <a:rPr lang="fr-FR" sz="1050" b="1">
                <a:solidFill>
                  <a:schemeClr val="tx1"/>
                </a:solidFill>
              </a:rPr>
              <a:t> or addendum</a:t>
            </a:r>
            <a:endParaRPr lang="fr-FR" sz="1050">
              <a:solidFill>
                <a:schemeClr val="tx1"/>
              </a:solidFill>
            </a:endParaRPr>
          </a:p>
          <a:p>
            <a:r>
              <a:rPr lang="fr-FR" sz="1050" b="1">
                <a:solidFill>
                  <a:schemeClr val="tx1"/>
                </a:solidFill>
              </a:rPr>
              <a:t>Programs</a:t>
            </a:r>
          </a:p>
          <a:p>
            <a:r>
              <a:rPr lang="fr-FR" sz="1050" b="1" err="1">
                <a:solidFill>
                  <a:schemeClr val="tx1"/>
                </a:solidFill>
              </a:rPr>
              <a:t>Invoice</a:t>
            </a:r>
            <a:r>
              <a:rPr lang="fr-FR" sz="1050" b="1">
                <a:solidFill>
                  <a:schemeClr val="tx1"/>
                </a:solidFill>
              </a:rPr>
              <a:t> document</a:t>
            </a:r>
          </a:p>
          <a:p>
            <a:r>
              <a:rPr lang="fr-FR" sz="1050" b="1">
                <a:solidFill>
                  <a:schemeClr val="tx1"/>
                </a:solidFill>
              </a:rPr>
              <a:t>Bank </a:t>
            </a:r>
            <a:r>
              <a:rPr lang="fr-FR" sz="1050" b="1" err="1">
                <a:solidFill>
                  <a:schemeClr val="tx1"/>
                </a:solidFill>
              </a:rPr>
              <a:t>verification</a:t>
            </a:r>
            <a:r>
              <a:rPr lang="fr-FR" sz="1050" b="1">
                <a:solidFill>
                  <a:schemeClr val="tx1"/>
                </a:solidFill>
              </a:rPr>
              <a:t> </a:t>
            </a:r>
            <a:r>
              <a:rPr lang="fr-FR" sz="1050" b="1" err="1">
                <a:solidFill>
                  <a:schemeClr val="tx1"/>
                </a:solidFill>
              </a:rPr>
              <a:t>form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C937AC9-FC00-64FD-59E0-DDD34129D29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55B3457-BBF4-62AC-3183-CF645D028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19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9D2E2-7E51-5B37-C45C-CC1166D6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Integrated signature system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2E266D-F41E-BCF6-7800-EB127A07850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fr-FR"/>
              <a:t>Or interface </a:t>
            </a:r>
            <a:r>
              <a:rPr lang="fr-FR" err="1"/>
              <a:t>with</a:t>
            </a:r>
            <a:r>
              <a:rPr lang="fr-FR"/>
              <a:t> adobe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A7F538-3BB6-C34B-DA39-32F7EDAC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RP</a:t>
            </a:r>
          </a:p>
          <a:p>
            <a:r>
              <a:rPr lang="fr-FR" err="1">
                <a:solidFill>
                  <a:schemeClr val="tx1"/>
                </a:solidFill>
              </a:rPr>
              <a:t>Possibility</a:t>
            </a:r>
            <a:r>
              <a:rPr lang="fr-FR">
                <a:solidFill>
                  <a:schemeClr val="tx1"/>
                </a:solidFill>
              </a:rPr>
              <a:t> to </a:t>
            </a:r>
            <a:r>
              <a:rPr lang="fr-FR" err="1">
                <a:solidFill>
                  <a:schemeClr val="tx1"/>
                </a:solidFill>
              </a:rPr>
              <a:t>generate</a:t>
            </a:r>
            <a:r>
              <a:rPr lang="fr-FR">
                <a:solidFill>
                  <a:schemeClr val="tx1"/>
                </a:solidFill>
              </a:rPr>
              <a:t> multiple documents and </a:t>
            </a:r>
            <a:r>
              <a:rPr lang="fr-FR" err="1">
                <a:solidFill>
                  <a:schemeClr val="tx1"/>
                </a:solidFill>
              </a:rPr>
              <a:t>send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each</a:t>
            </a:r>
            <a:r>
              <a:rPr lang="fr-FR">
                <a:solidFill>
                  <a:schemeClr val="tx1"/>
                </a:solidFill>
              </a:rPr>
              <a:t> one to a </a:t>
            </a:r>
            <a:r>
              <a:rPr lang="fr-FR" err="1">
                <a:solidFill>
                  <a:schemeClr val="tx1"/>
                </a:solidFill>
              </a:rPr>
              <a:t>specific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recipient</a:t>
            </a:r>
            <a:endParaRPr lang="fr-FR">
              <a:solidFill>
                <a:schemeClr val="tx1"/>
              </a:solidFill>
            </a:endParaRPr>
          </a:p>
          <a:p>
            <a:r>
              <a:rPr lang="fr-FR" err="1">
                <a:solidFill>
                  <a:schemeClr val="tx1"/>
                </a:solidFill>
              </a:rPr>
              <a:t>Contracts</a:t>
            </a:r>
            <a:r>
              <a:rPr lang="fr-FR">
                <a:solidFill>
                  <a:schemeClr val="tx1"/>
                </a:solidFill>
              </a:rPr>
              <a:t> </a:t>
            </a:r>
          </a:p>
          <a:p>
            <a:r>
              <a:rPr lang="fr-FR" err="1">
                <a:solidFill>
                  <a:schemeClr val="tx1"/>
                </a:solidFill>
              </a:rPr>
              <a:t>Possibility</a:t>
            </a:r>
            <a:r>
              <a:rPr lang="fr-FR">
                <a:solidFill>
                  <a:schemeClr val="tx1"/>
                </a:solidFill>
              </a:rPr>
              <a:t> of multiple </a:t>
            </a:r>
            <a:r>
              <a:rPr lang="fr-FR" err="1">
                <a:solidFill>
                  <a:schemeClr val="tx1"/>
                </a:solidFill>
              </a:rPr>
              <a:t>signatories</a:t>
            </a:r>
            <a:r>
              <a:rPr lang="fr-FR">
                <a:solidFill>
                  <a:schemeClr val="tx1"/>
                </a:solidFill>
              </a:rPr>
              <a:t> for one document</a:t>
            </a:r>
          </a:p>
          <a:p>
            <a:r>
              <a:rPr lang="fr-FR">
                <a:solidFill>
                  <a:schemeClr val="tx1"/>
                </a:solidFill>
              </a:rPr>
              <a:t>The </a:t>
            </a:r>
            <a:r>
              <a:rPr lang="fr-FR" err="1">
                <a:solidFill>
                  <a:schemeClr val="tx1"/>
                </a:solidFill>
              </a:rPr>
              <a:t>signed</a:t>
            </a:r>
            <a:r>
              <a:rPr lang="fr-FR">
                <a:solidFill>
                  <a:schemeClr val="tx1"/>
                </a:solidFill>
              </a:rPr>
              <a:t> document </a:t>
            </a:r>
            <a:r>
              <a:rPr lang="fr-FR" err="1">
                <a:solidFill>
                  <a:schemeClr val="tx1"/>
                </a:solidFill>
              </a:rPr>
              <a:t>automatically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attached</a:t>
            </a:r>
            <a:r>
              <a:rPr lang="fr-FR">
                <a:solidFill>
                  <a:schemeClr val="tx1"/>
                </a:solidFill>
              </a:rPr>
              <a:t> to the </a:t>
            </a:r>
            <a:r>
              <a:rPr lang="fr-FR" err="1">
                <a:solidFill>
                  <a:schemeClr val="tx1"/>
                </a:solidFill>
              </a:rPr>
              <a:t>activity</a:t>
            </a:r>
            <a:endParaRPr lang="fr-FR">
              <a:solidFill>
                <a:schemeClr val="tx1"/>
              </a:solidFill>
            </a:endParaRPr>
          </a:p>
          <a:p>
            <a:r>
              <a:rPr lang="fr-FR">
                <a:solidFill>
                  <a:schemeClr val="tx1"/>
                </a:solidFill>
              </a:rPr>
              <a:t>The  date of signature </a:t>
            </a:r>
            <a:r>
              <a:rPr lang="fr-FR" err="1">
                <a:solidFill>
                  <a:schemeClr val="tx1"/>
                </a:solidFill>
              </a:rPr>
              <a:t>automatically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filled</a:t>
            </a:r>
            <a:r>
              <a:rPr lang="fr-FR">
                <a:solidFill>
                  <a:schemeClr val="tx1"/>
                </a:solidFill>
              </a:rPr>
              <a:t> up in the system</a:t>
            </a:r>
          </a:p>
          <a:p>
            <a:r>
              <a:rPr lang="fr-FR">
                <a:solidFill>
                  <a:schemeClr val="tx1"/>
                </a:solidFill>
              </a:rPr>
              <a:t>The </a:t>
            </a:r>
            <a:r>
              <a:rPr lang="fr-FR" err="1">
                <a:solidFill>
                  <a:schemeClr val="tx1"/>
                </a:solidFill>
              </a:rPr>
              <a:t>status</a:t>
            </a:r>
            <a:r>
              <a:rPr lang="fr-FR">
                <a:solidFill>
                  <a:schemeClr val="tx1"/>
                </a:solidFill>
              </a:rPr>
              <a:t> of the </a:t>
            </a:r>
            <a:r>
              <a:rPr lang="fr-FR" err="1">
                <a:solidFill>
                  <a:schemeClr val="tx1"/>
                </a:solidFill>
              </a:rPr>
              <a:t>activity</a:t>
            </a:r>
            <a:r>
              <a:rPr lang="fr-FR">
                <a:solidFill>
                  <a:schemeClr val="tx1"/>
                </a:solidFill>
              </a:rPr>
              <a:t> changes </a:t>
            </a:r>
            <a:r>
              <a:rPr lang="fr-FR" err="1">
                <a:solidFill>
                  <a:schemeClr val="tx1"/>
                </a:solidFill>
              </a:rPr>
              <a:t>automatically</a:t>
            </a:r>
            <a:endParaRPr lang="fr-FR">
              <a:solidFill>
                <a:schemeClr val="tx1"/>
              </a:solidFill>
            </a:endParaRPr>
          </a:p>
          <a:p>
            <a:r>
              <a:rPr lang="fr-FR">
                <a:solidFill>
                  <a:schemeClr val="tx1"/>
                </a:solidFill>
              </a:rPr>
              <a:t>notification</a:t>
            </a:r>
          </a:p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0739415-B3CE-99FF-B8DD-D15A51E1C54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DE6ECA-46E8-0DB2-C726-E8ED2F57A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3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17BAF2-0C0A-58D4-73A0-A73EFCB9CABC}"/>
              </a:ext>
            </a:extLst>
          </p:cNvPr>
          <p:cNvSpPr/>
          <p:nvPr/>
        </p:nvSpPr>
        <p:spPr>
          <a:xfrm>
            <a:off x="221947" y="6154058"/>
            <a:ext cx="1490739" cy="53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5E35-DBC1-7CB2-4536-C4F7B78B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9" y="173123"/>
            <a:ext cx="11352887" cy="486324"/>
          </a:xfrm>
        </p:spPr>
        <p:txBody>
          <a:bodyPr/>
          <a:lstStyle/>
          <a:p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&amp; </a:t>
            </a:r>
            <a:r>
              <a:rPr lang="fr-FR" sz="2400" b="1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#5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The Essentials 2</a:t>
            </a:r>
            <a:endParaRPr lang="en-US" sz="2400" b="1">
              <a:solidFill>
                <a:srgbClr val="00206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75560677-6997-ED07-90DA-FC32A0EC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35" y="29737"/>
            <a:ext cx="549432" cy="560465"/>
          </a:xfrm>
          <a:prstGeom prst="rect">
            <a:avLst/>
          </a:prstGeom>
        </p:spPr>
      </p:pic>
      <p:sp>
        <p:nvSpPr>
          <p:cNvPr id="3" name="ZoneTexte 14">
            <a:extLst>
              <a:ext uri="{FF2B5EF4-FFF2-40B4-BE49-F238E27FC236}">
                <a16:creationId xmlns:a16="http://schemas.microsoft.com/office/drawing/2014/main" id="{D314037A-74C1-16A5-428F-649580DECF34}"/>
              </a:ext>
            </a:extLst>
          </p:cNvPr>
          <p:cNvSpPr txBox="1"/>
          <p:nvPr/>
        </p:nvSpPr>
        <p:spPr>
          <a:xfrm>
            <a:off x="918117" y="722466"/>
            <a:ext cx="22988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 b="1" u="sng">
                <a:solidFill>
                  <a:srgbClr val="000000"/>
                </a:solidFill>
                <a:latin typeface="Calibri"/>
              </a:rPr>
              <a:t>Declaration process</a:t>
            </a:r>
          </a:p>
        </p:txBody>
      </p:sp>
      <p:sp>
        <p:nvSpPr>
          <p:cNvPr id="4" name="ZoneTexte 15">
            <a:extLst>
              <a:ext uri="{FF2B5EF4-FFF2-40B4-BE49-F238E27FC236}">
                <a16:creationId xmlns:a16="http://schemas.microsoft.com/office/drawing/2014/main" id="{37617CEC-94C8-6C06-DABF-B56EAA6E473C}"/>
              </a:ext>
            </a:extLst>
          </p:cNvPr>
          <p:cNvSpPr txBox="1"/>
          <p:nvPr/>
        </p:nvSpPr>
        <p:spPr>
          <a:xfrm>
            <a:off x="6799529" y="722466"/>
            <a:ext cx="22988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 b="1" u="sng">
                <a:solidFill>
                  <a:srgbClr val="000000"/>
                </a:solidFill>
                <a:latin typeface="Calibri"/>
              </a:rPr>
              <a:t>Authorization process</a:t>
            </a:r>
          </a:p>
        </p:txBody>
      </p:sp>
      <p:sp>
        <p:nvSpPr>
          <p:cNvPr id="5" name="ZoneTexte 16">
            <a:extLst>
              <a:ext uri="{FF2B5EF4-FFF2-40B4-BE49-F238E27FC236}">
                <a16:creationId xmlns:a16="http://schemas.microsoft.com/office/drawing/2014/main" id="{B50174E6-0412-4530-A395-A38EE91742D8}"/>
              </a:ext>
            </a:extLst>
          </p:cNvPr>
          <p:cNvSpPr txBox="1"/>
          <p:nvPr/>
        </p:nvSpPr>
        <p:spPr>
          <a:xfrm>
            <a:off x="922969" y="3417056"/>
            <a:ext cx="2298811" cy="6771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The French affiliate will submit the documents to the competent authorities at least </a:t>
            </a:r>
            <a:r>
              <a:rPr lang="en-GB" sz="1100" b="1">
                <a:solidFill>
                  <a:srgbClr val="FF0000"/>
                </a:solidFill>
                <a:latin typeface="Calibri"/>
              </a:rPr>
              <a:t>8 working days </a:t>
            </a:r>
            <a:r>
              <a:rPr lang="en-GB" sz="1100">
                <a:solidFill>
                  <a:srgbClr val="000000"/>
                </a:solidFill>
                <a:latin typeface="Calibri"/>
              </a:rPr>
              <a:t>before the event/activity takes place</a:t>
            </a:r>
          </a:p>
        </p:txBody>
      </p:sp>
      <p:sp>
        <p:nvSpPr>
          <p:cNvPr id="8" name="ZoneTexte 17">
            <a:extLst>
              <a:ext uri="{FF2B5EF4-FFF2-40B4-BE49-F238E27FC236}">
                <a16:creationId xmlns:a16="http://schemas.microsoft.com/office/drawing/2014/main" id="{D1D06C90-D9A1-6523-0360-ADA11C43DE47}"/>
              </a:ext>
            </a:extLst>
          </p:cNvPr>
          <p:cNvSpPr txBox="1"/>
          <p:nvPr/>
        </p:nvSpPr>
        <p:spPr>
          <a:xfrm>
            <a:off x="922969" y="4674767"/>
            <a:ext cx="2298811" cy="6771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The competent authority may issue recommendations.</a:t>
            </a:r>
          </a:p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Implementing these recommendations remains at the company’s discretion.</a:t>
            </a:r>
            <a:endParaRPr lang="en-GB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ZoneTexte 18">
            <a:extLst>
              <a:ext uri="{FF2B5EF4-FFF2-40B4-BE49-F238E27FC236}">
                <a16:creationId xmlns:a16="http://schemas.microsoft.com/office/drawing/2014/main" id="{ACC720D8-675F-86DB-EFD3-D23447783C4A}"/>
              </a:ext>
            </a:extLst>
          </p:cNvPr>
          <p:cNvSpPr txBox="1"/>
          <p:nvPr/>
        </p:nvSpPr>
        <p:spPr>
          <a:xfrm>
            <a:off x="5629191" y="3385127"/>
            <a:ext cx="2298811" cy="6771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The French affiliate will submit the documents to the competent authorities at least </a:t>
            </a:r>
            <a:r>
              <a:rPr lang="en-GB" sz="1100">
                <a:solidFill>
                  <a:schemeClr val="accent1"/>
                </a:solidFill>
                <a:latin typeface="Calibri"/>
              </a:rPr>
              <a:t>3 months </a:t>
            </a:r>
            <a:r>
              <a:rPr lang="en-GB" sz="1100" b="1">
                <a:solidFill>
                  <a:srgbClr val="FF0000"/>
                </a:solidFill>
                <a:latin typeface="Calibri"/>
              </a:rPr>
              <a:t>(2 months)</a:t>
            </a:r>
            <a:r>
              <a:rPr lang="en-GB" sz="1100">
                <a:solidFill>
                  <a:srgbClr val="000000"/>
                </a:solidFill>
                <a:latin typeface="Calibri"/>
              </a:rPr>
              <a:t> before the event/activity takes place</a:t>
            </a:r>
          </a:p>
        </p:txBody>
      </p:sp>
      <p:grpSp>
        <p:nvGrpSpPr>
          <p:cNvPr id="12" name="Groupe 72">
            <a:extLst>
              <a:ext uri="{FF2B5EF4-FFF2-40B4-BE49-F238E27FC236}">
                <a16:creationId xmlns:a16="http://schemas.microsoft.com/office/drawing/2014/main" id="{06EE543A-B0A9-DB91-FFAA-C8444BC7A6F2}"/>
              </a:ext>
            </a:extLst>
          </p:cNvPr>
          <p:cNvGrpSpPr/>
          <p:nvPr/>
        </p:nvGrpSpPr>
        <p:grpSpPr>
          <a:xfrm>
            <a:off x="4343059" y="5459352"/>
            <a:ext cx="4799015" cy="169278"/>
            <a:chOff x="5315481" y="5705614"/>
            <a:chExt cx="4799014" cy="169276"/>
          </a:xfrm>
        </p:grpSpPr>
        <p:sp>
          <p:nvSpPr>
            <p:cNvPr id="13" name="ZoneTexte 19">
              <a:extLst>
                <a:ext uri="{FF2B5EF4-FFF2-40B4-BE49-F238E27FC236}">
                  <a16:creationId xmlns:a16="http://schemas.microsoft.com/office/drawing/2014/main" id="{8C97C841-6C54-F7AB-484F-185EB3EC90A0}"/>
                </a:ext>
              </a:extLst>
            </p:cNvPr>
            <p:cNvSpPr txBox="1"/>
            <p:nvPr/>
          </p:nvSpPr>
          <p:spPr>
            <a:xfrm>
              <a:off x="5315481" y="5705614"/>
              <a:ext cx="2298810" cy="1692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defRPr/>
              </a:pPr>
              <a:r>
                <a:rPr lang="en-US" sz="1100">
                  <a:solidFill>
                    <a:srgbClr val="000000"/>
                  </a:solidFill>
                  <a:latin typeface="Calibri"/>
                </a:rPr>
                <a:t>Activity/event authorized</a:t>
              </a:r>
            </a:p>
          </p:txBody>
        </p:sp>
        <p:sp>
          <p:nvSpPr>
            <p:cNvPr id="14" name="ZoneTexte 20">
              <a:extLst>
                <a:ext uri="{FF2B5EF4-FFF2-40B4-BE49-F238E27FC236}">
                  <a16:creationId xmlns:a16="http://schemas.microsoft.com/office/drawing/2014/main" id="{0281FD5B-B28C-E920-BBE9-10F6498C23B5}"/>
                </a:ext>
              </a:extLst>
            </p:cNvPr>
            <p:cNvSpPr txBox="1"/>
            <p:nvPr/>
          </p:nvSpPr>
          <p:spPr>
            <a:xfrm>
              <a:off x="7815685" y="5705614"/>
              <a:ext cx="2298810" cy="1692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defRPr/>
              </a:pPr>
              <a:r>
                <a:rPr lang="en-US" sz="1100">
                  <a:solidFill>
                    <a:srgbClr val="000000"/>
                  </a:solidFill>
                  <a:latin typeface="Calibri"/>
                </a:rPr>
                <a:t>Activity/event refused</a:t>
              </a:r>
            </a:p>
          </p:txBody>
        </p:sp>
      </p:grpSp>
      <p:cxnSp>
        <p:nvCxnSpPr>
          <p:cNvPr id="15" name="Connecteur droit avec flèche 21">
            <a:extLst>
              <a:ext uri="{FF2B5EF4-FFF2-40B4-BE49-F238E27FC236}">
                <a16:creationId xmlns:a16="http://schemas.microsoft.com/office/drawing/2014/main" id="{11774F2E-3270-0927-A2F9-64CBB026232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2072375" y="4094164"/>
            <a:ext cx="0" cy="580603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necteur droit 26">
            <a:extLst>
              <a:ext uri="{FF2B5EF4-FFF2-40B4-BE49-F238E27FC236}">
                <a16:creationId xmlns:a16="http://schemas.microsoft.com/office/drawing/2014/main" id="{E415E5C2-DE94-871D-801F-7F33812710C7}"/>
              </a:ext>
            </a:extLst>
          </p:cNvPr>
          <p:cNvCxnSpPr>
            <a:cxnSpLocks/>
          </p:cNvCxnSpPr>
          <p:nvPr/>
        </p:nvCxnSpPr>
        <p:spPr bwMode="auto">
          <a:xfrm>
            <a:off x="3791223" y="1168971"/>
            <a:ext cx="0" cy="4609323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27">
            <a:extLst>
              <a:ext uri="{FF2B5EF4-FFF2-40B4-BE49-F238E27FC236}">
                <a16:creationId xmlns:a16="http://schemas.microsoft.com/office/drawing/2014/main" id="{8187AE56-0294-B46F-F6E0-8C25939D1944}"/>
              </a:ext>
            </a:extLst>
          </p:cNvPr>
          <p:cNvSpPr txBox="1"/>
          <p:nvPr/>
        </p:nvSpPr>
        <p:spPr>
          <a:xfrm>
            <a:off x="9733327" y="2899234"/>
            <a:ext cx="2298811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File incomplete</a:t>
            </a:r>
          </a:p>
        </p:txBody>
      </p:sp>
      <p:sp>
        <p:nvSpPr>
          <p:cNvPr id="18" name="ZoneTexte 28">
            <a:extLst>
              <a:ext uri="{FF2B5EF4-FFF2-40B4-BE49-F238E27FC236}">
                <a16:creationId xmlns:a16="http://schemas.microsoft.com/office/drawing/2014/main" id="{87F7CFA4-CD5D-4845-B546-841886D86512}"/>
              </a:ext>
            </a:extLst>
          </p:cNvPr>
          <p:cNvSpPr txBox="1"/>
          <p:nvPr/>
        </p:nvSpPr>
        <p:spPr>
          <a:xfrm>
            <a:off x="9733327" y="4387390"/>
            <a:ext cx="2298811" cy="1692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Resubmit completed file</a:t>
            </a:r>
          </a:p>
        </p:txBody>
      </p:sp>
      <p:cxnSp>
        <p:nvCxnSpPr>
          <p:cNvPr id="19" name="Connecteur droit avec flèche 30">
            <a:extLst>
              <a:ext uri="{FF2B5EF4-FFF2-40B4-BE49-F238E27FC236}">
                <a16:creationId xmlns:a16="http://schemas.microsoft.com/office/drawing/2014/main" id="{ABCDF1C7-0961-20E2-B8FD-3B52C43354FB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 bwMode="auto">
          <a:xfrm>
            <a:off x="10882733" y="3068511"/>
            <a:ext cx="0" cy="1318879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ZoneTexte 13">
            <a:extLst>
              <a:ext uri="{FF2B5EF4-FFF2-40B4-BE49-F238E27FC236}">
                <a16:creationId xmlns:a16="http://schemas.microsoft.com/office/drawing/2014/main" id="{3B802B79-73C0-D7B9-03F4-294E22F361D4}"/>
              </a:ext>
            </a:extLst>
          </p:cNvPr>
          <p:cNvSpPr txBox="1"/>
          <p:nvPr/>
        </p:nvSpPr>
        <p:spPr>
          <a:xfrm>
            <a:off x="920557" y="1143684"/>
            <a:ext cx="2298811" cy="5078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Initiation and approval of the activity </a:t>
            </a:r>
          </a:p>
          <a:p>
            <a:pPr marL="171446" indent="-171446" algn="ctr" fontAlgn="base">
              <a:buFont typeface="Wingdings" panose="05000000000000000000" pitchFamily="2" charset="2"/>
              <a:buChar char="è"/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at </a:t>
            </a:r>
            <a:r>
              <a:rPr lang="en-GB" sz="1100">
                <a:latin typeface="Calibri"/>
              </a:rPr>
              <a:t>least </a:t>
            </a:r>
            <a:r>
              <a:rPr lang="en-GB" sz="1100">
                <a:solidFill>
                  <a:schemeClr val="accent1"/>
                </a:solidFill>
                <a:latin typeface="Calibri"/>
              </a:rPr>
              <a:t>56 days </a:t>
            </a:r>
            <a:r>
              <a:rPr lang="fr-FR" sz="1100">
                <a:latin typeface="Calibri"/>
              </a:rPr>
              <a:t>if </a:t>
            </a:r>
            <a:r>
              <a:rPr lang="fr-FR" sz="1100" err="1">
                <a:latin typeface="Calibri"/>
              </a:rPr>
              <a:t>contract</a:t>
            </a:r>
            <a:r>
              <a:rPr lang="fr-FR" sz="1100">
                <a:latin typeface="Calibri"/>
              </a:rPr>
              <a:t> </a:t>
            </a:r>
            <a:r>
              <a:rPr lang="fr-FR" sz="1100" err="1">
                <a:latin typeface="Calibri"/>
              </a:rPr>
              <a:t>with</a:t>
            </a:r>
            <a:r>
              <a:rPr lang="fr-FR" sz="1100">
                <a:latin typeface="Calibri"/>
              </a:rPr>
              <a:t> ACA</a:t>
            </a:r>
            <a:endParaRPr lang="en-US" sz="1100">
              <a:latin typeface="Calibri"/>
            </a:endParaRPr>
          </a:p>
          <a:p>
            <a:pPr marL="171446" indent="-171446" algn="ctr" fontAlgn="base">
              <a:buFont typeface="Wingdings" panose="05000000000000000000" pitchFamily="2" charset="2"/>
              <a:buChar char="è"/>
              <a:defRPr/>
            </a:pPr>
            <a:r>
              <a:rPr lang="en-GB" sz="1100">
                <a:latin typeface="Calibri"/>
              </a:rPr>
              <a:t>at least </a:t>
            </a:r>
            <a:r>
              <a:rPr lang="en-GB" sz="1100">
                <a:solidFill>
                  <a:schemeClr val="accent1"/>
                </a:solidFill>
                <a:latin typeface="Calibri"/>
              </a:rPr>
              <a:t>40 days </a:t>
            </a:r>
            <a:r>
              <a:rPr lang="fr-FR" sz="1100">
                <a:latin typeface="Calibri"/>
              </a:rPr>
              <a:t>for </a:t>
            </a:r>
            <a:r>
              <a:rPr lang="fr-FR" sz="1100" err="1">
                <a:solidFill>
                  <a:srgbClr val="000000"/>
                </a:solidFill>
                <a:latin typeface="Calibri"/>
              </a:rPr>
              <a:t>events</a:t>
            </a:r>
            <a:endParaRPr lang="en-GB" sz="11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1" name="Connecteur droit avec flèche 40">
            <a:extLst>
              <a:ext uri="{FF2B5EF4-FFF2-40B4-BE49-F238E27FC236}">
                <a16:creationId xmlns:a16="http://schemas.microsoft.com/office/drawing/2014/main" id="{41B6BE86-1C28-BF86-8B0D-2D55211F7D1E}"/>
              </a:ext>
            </a:extLst>
          </p:cNvPr>
          <p:cNvCxnSpPr>
            <a:cxnSpLocks/>
            <a:stCxn id="20" idx="2"/>
            <a:endCxn id="5" idx="0"/>
          </p:cNvCxnSpPr>
          <p:nvPr/>
        </p:nvCxnSpPr>
        <p:spPr bwMode="auto">
          <a:xfrm>
            <a:off x="2069963" y="1651515"/>
            <a:ext cx="2412" cy="1765541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ZoneTexte 43">
            <a:extLst>
              <a:ext uri="{FF2B5EF4-FFF2-40B4-BE49-F238E27FC236}">
                <a16:creationId xmlns:a16="http://schemas.microsoft.com/office/drawing/2014/main" id="{F0E08969-EF65-1310-0070-2AC102A78167}"/>
              </a:ext>
            </a:extLst>
          </p:cNvPr>
          <p:cNvSpPr txBox="1"/>
          <p:nvPr/>
        </p:nvSpPr>
        <p:spPr>
          <a:xfrm>
            <a:off x="5629189" y="1143684"/>
            <a:ext cx="2298811" cy="5078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Initiation and approval of the activity </a:t>
            </a:r>
          </a:p>
          <a:p>
            <a:pPr marL="171446" indent="-171446" algn="ctr" fontAlgn="base">
              <a:buFont typeface="Wingdings" panose="05000000000000000000" pitchFamily="2" charset="2"/>
              <a:buChar char="è"/>
              <a:defRPr/>
            </a:pPr>
            <a:r>
              <a:rPr lang="en-GB" sz="1100">
                <a:solidFill>
                  <a:srgbClr val="000000"/>
                </a:solidFill>
                <a:latin typeface="Calibri"/>
              </a:rPr>
              <a:t>at least </a:t>
            </a:r>
            <a:r>
              <a:rPr lang="en-GB" sz="1100">
                <a:solidFill>
                  <a:schemeClr val="accent1"/>
                </a:solidFill>
                <a:latin typeface="Calibri"/>
              </a:rPr>
              <a:t>100 days before </a:t>
            </a:r>
            <a:r>
              <a:rPr lang="en-GB" sz="1100">
                <a:solidFill>
                  <a:srgbClr val="000000"/>
                </a:solidFill>
                <a:latin typeface="Calibri"/>
              </a:rPr>
              <a:t>the event/activity takes place</a:t>
            </a:r>
          </a:p>
        </p:txBody>
      </p:sp>
      <p:cxnSp>
        <p:nvCxnSpPr>
          <p:cNvPr id="23" name="Connecteur droit avec flèche 50">
            <a:extLst>
              <a:ext uri="{FF2B5EF4-FFF2-40B4-BE49-F238E27FC236}">
                <a16:creationId xmlns:a16="http://schemas.microsoft.com/office/drawing/2014/main" id="{5523C71E-D7FB-345D-B159-CAA2A7BB9BA8}"/>
              </a:ext>
            </a:extLst>
          </p:cNvPr>
          <p:cNvCxnSpPr>
            <a:cxnSpLocks/>
            <a:stCxn id="22" idx="2"/>
            <a:endCxn id="11" idx="0"/>
          </p:cNvCxnSpPr>
          <p:nvPr/>
        </p:nvCxnSpPr>
        <p:spPr bwMode="auto">
          <a:xfrm>
            <a:off x="6778595" y="1651515"/>
            <a:ext cx="2" cy="1733612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38FDA0E-EEDB-077F-A1FE-2297E679C533}"/>
              </a:ext>
            </a:extLst>
          </p:cNvPr>
          <p:cNvSpPr/>
          <p:nvPr/>
        </p:nvSpPr>
        <p:spPr>
          <a:xfrm>
            <a:off x="6396042" y="4881826"/>
            <a:ext cx="765111" cy="1692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prstClr val="white"/>
              </a:solidFill>
              <a:latin typeface="Arial" panose="020B0604020202020204"/>
            </a:endParaRPr>
          </a:p>
        </p:txBody>
      </p:sp>
      <p:cxnSp>
        <p:nvCxnSpPr>
          <p:cNvPr id="25" name="Connecteur droit 77">
            <a:extLst>
              <a:ext uri="{FF2B5EF4-FFF2-40B4-BE49-F238E27FC236}">
                <a16:creationId xmlns:a16="http://schemas.microsoft.com/office/drawing/2014/main" id="{A6D09C55-5A64-18FD-82C4-617FCA910D56}"/>
              </a:ext>
            </a:extLst>
          </p:cNvPr>
          <p:cNvCxnSpPr>
            <a:cxnSpLocks/>
            <a:stCxn id="24" idx="0"/>
            <a:endCxn id="11" idx="2"/>
          </p:cNvCxnSpPr>
          <p:nvPr/>
        </p:nvCxnSpPr>
        <p:spPr>
          <a:xfrm flipH="1" flipV="1">
            <a:off x="6778597" y="4062235"/>
            <a:ext cx="1" cy="819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99400E-72BE-AC05-4369-FF3804176E58}"/>
              </a:ext>
            </a:extLst>
          </p:cNvPr>
          <p:cNvSpPr/>
          <p:nvPr/>
        </p:nvSpPr>
        <p:spPr bwMode="auto">
          <a:xfrm>
            <a:off x="5629189" y="4337770"/>
            <a:ext cx="2298811" cy="307777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50000"/>
              </a:spcAft>
            </a:pPr>
            <a:r>
              <a:rPr lang="en-GB" sz="1000">
                <a:solidFill>
                  <a:srgbClr val="071D49"/>
                </a:solidFill>
                <a:latin typeface="Arial" charset="0"/>
              </a:rPr>
              <a:t>within 2 months from receipt of initial submission or resubmission</a:t>
            </a:r>
          </a:p>
        </p:txBody>
      </p:sp>
      <p:cxnSp>
        <p:nvCxnSpPr>
          <p:cNvPr id="27" name="Connecteur droit avec flèche 24">
            <a:extLst>
              <a:ext uri="{FF2B5EF4-FFF2-40B4-BE49-F238E27FC236}">
                <a16:creationId xmlns:a16="http://schemas.microsoft.com/office/drawing/2014/main" id="{0F5B894C-4C86-B974-C1BA-D52F30AE8641}"/>
              </a:ext>
            </a:extLst>
          </p:cNvPr>
          <p:cNvCxnSpPr>
            <a:cxnSpLocks/>
            <a:stCxn id="24" idx="0"/>
            <a:endCxn id="14" idx="0"/>
          </p:cNvCxnSpPr>
          <p:nvPr/>
        </p:nvCxnSpPr>
        <p:spPr bwMode="auto">
          <a:xfrm>
            <a:off x="6778598" y="4881826"/>
            <a:ext cx="1214071" cy="577526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necteur droit avec flèche 22">
            <a:extLst>
              <a:ext uri="{FF2B5EF4-FFF2-40B4-BE49-F238E27FC236}">
                <a16:creationId xmlns:a16="http://schemas.microsoft.com/office/drawing/2014/main" id="{B0EC70CC-048E-8040-32E4-241B7B14D755}"/>
              </a:ext>
            </a:extLst>
          </p:cNvPr>
          <p:cNvCxnSpPr>
            <a:cxnSpLocks/>
            <a:stCxn id="24" idx="0"/>
            <a:endCxn id="13" idx="0"/>
          </p:cNvCxnSpPr>
          <p:nvPr/>
        </p:nvCxnSpPr>
        <p:spPr bwMode="auto">
          <a:xfrm flipH="1">
            <a:off x="5492464" y="4881826"/>
            <a:ext cx="1286134" cy="577509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onnecteur : en angle 84">
            <a:extLst>
              <a:ext uri="{FF2B5EF4-FFF2-40B4-BE49-F238E27FC236}">
                <a16:creationId xmlns:a16="http://schemas.microsoft.com/office/drawing/2014/main" id="{F8ADEBF3-C512-3105-8BA7-4DD8C103FC9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7928002" y="2983873"/>
            <a:ext cx="1805325" cy="739808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CEE54-E6FF-3975-1983-5AC90BFE7B7D}"/>
              </a:ext>
            </a:extLst>
          </p:cNvPr>
          <p:cNvSpPr/>
          <p:nvPr/>
        </p:nvSpPr>
        <p:spPr bwMode="auto">
          <a:xfrm>
            <a:off x="8177116" y="3316368"/>
            <a:ext cx="2130915" cy="153888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50000"/>
              </a:spcAft>
            </a:pPr>
            <a:r>
              <a:rPr lang="en-GB" sz="1000">
                <a:solidFill>
                  <a:srgbClr val="071D49"/>
                </a:solidFill>
                <a:latin typeface="Arial" charset="0"/>
              </a:rPr>
              <a:t>within 1 month from receipt of file</a:t>
            </a:r>
          </a:p>
        </p:txBody>
      </p:sp>
      <p:cxnSp>
        <p:nvCxnSpPr>
          <p:cNvPr id="31" name="Connecteur droit avec flèche 46">
            <a:extLst>
              <a:ext uri="{FF2B5EF4-FFF2-40B4-BE49-F238E27FC236}">
                <a16:creationId xmlns:a16="http://schemas.microsoft.com/office/drawing/2014/main" id="{15E0BCD3-C577-27F0-48A4-460F13E10CE2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 bwMode="auto">
          <a:xfrm flipH="1">
            <a:off x="7928000" y="4472029"/>
            <a:ext cx="1805327" cy="19630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ZoneTexte 2">
            <a:extLst>
              <a:ext uri="{FF2B5EF4-FFF2-40B4-BE49-F238E27FC236}">
                <a16:creationId xmlns:a16="http://schemas.microsoft.com/office/drawing/2014/main" id="{9B6F1328-6C43-6D2A-8224-1C1556C16EBE}"/>
              </a:ext>
            </a:extLst>
          </p:cNvPr>
          <p:cNvSpPr txBox="1"/>
          <p:nvPr/>
        </p:nvSpPr>
        <p:spPr>
          <a:xfrm>
            <a:off x="9733327" y="4852242"/>
            <a:ext cx="2298811" cy="1692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Resubmit amended file</a:t>
            </a:r>
          </a:p>
        </p:txBody>
      </p:sp>
      <p:cxnSp>
        <p:nvCxnSpPr>
          <p:cNvPr id="33" name="Connecteur : en angle 47">
            <a:extLst>
              <a:ext uri="{FF2B5EF4-FFF2-40B4-BE49-F238E27FC236}">
                <a16:creationId xmlns:a16="http://schemas.microsoft.com/office/drawing/2014/main" id="{02743D69-BDA6-0275-DD5D-65784AE3B620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9142074" y="4936881"/>
            <a:ext cx="591253" cy="607110"/>
          </a:xfrm>
          <a:prstGeom prst="bentConnector3">
            <a:avLst>
              <a:gd name="adj1" fmla="val 50000"/>
            </a:avLst>
          </a:prstGeom>
          <a:solidFill>
            <a:schemeClr val="tx2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EA73BCA-7C9B-69AC-164A-3CA86F47D331}"/>
              </a:ext>
            </a:extLst>
          </p:cNvPr>
          <p:cNvSpPr/>
          <p:nvPr/>
        </p:nvSpPr>
        <p:spPr bwMode="auto">
          <a:xfrm>
            <a:off x="8375223" y="5121159"/>
            <a:ext cx="2130915" cy="153888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50000"/>
              </a:spcAft>
            </a:pPr>
            <a:r>
              <a:rPr lang="en-GB" sz="1000">
                <a:solidFill>
                  <a:srgbClr val="071D49"/>
                </a:solidFill>
                <a:latin typeface="Arial" charset="0"/>
              </a:rPr>
              <a:t>within 15 days from refusal</a:t>
            </a:r>
          </a:p>
        </p:txBody>
      </p:sp>
      <p:cxnSp>
        <p:nvCxnSpPr>
          <p:cNvPr id="35" name="Connecteur droit 49">
            <a:extLst>
              <a:ext uri="{FF2B5EF4-FFF2-40B4-BE49-F238E27FC236}">
                <a16:creationId xmlns:a16="http://schemas.microsoft.com/office/drawing/2014/main" id="{6ECEA6B4-F852-759A-196C-4ADC351EE1D2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0882732" y="5021519"/>
            <a:ext cx="1" cy="92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0C8491E-526E-D07B-EA90-19695C450FDC}"/>
              </a:ext>
            </a:extLst>
          </p:cNvPr>
          <p:cNvSpPr/>
          <p:nvPr/>
        </p:nvSpPr>
        <p:spPr bwMode="auto">
          <a:xfrm>
            <a:off x="9733327" y="5466744"/>
            <a:ext cx="2298811" cy="307777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50000"/>
              </a:spcAft>
            </a:pPr>
            <a:r>
              <a:rPr lang="en-GB" sz="1000">
                <a:solidFill>
                  <a:srgbClr val="071D49"/>
                </a:solidFill>
                <a:latin typeface="Arial" charset="0"/>
              </a:rPr>
              <a:t>within 15 days from receipt of resubmission</a:t>
            </a:r>
          </a:p>
        </p:txBody>
      </p:sp>
      <p:sp>
        <p:nvSpPr>
          <p:cNvPr id="37" name="ZoneTexte 41">
            <a:extLst>
              <a:ext uri="{FF2B5EF4-FFF2-40B4-BE49-F238E27FC236}">
                <a16:creationId xmlns:a16="http://schemas.microsoft.com/office/drawing/2014/main" id="{075F9975-FAA8-200C-181A-ED41C41E817A}"/>
              </a:ext>
            </a:extLst>
          </p:cNvPr>
          <p:cNvSpPr txBox="1"/>
          <p:nvPr/>
        </p:nvSpPr>
        <p:spPr>
          <a:xfrm>
            <a:off x="9733327" y="6224282"/>
            <a:ext cx="2298811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defRPr/>
            </a:pPr>
            <a:r>
              <a:rPr lang="en-US" sz="1100">
                <a:solidFill>
                  <a:srgbClr val="000000"/>
                </a:solidFill>
                <a:latin typeface="Calibri"/>
              </a:rPr>
              <a:t>Activity/event definitely refused</a:t>
            </a:r>
          </a:p>
        </p:txBody>
      </p:sp>
      <p:cxnSp>
        <p:nvCxnSpPr>
          <p:cNvPr id="38" name="Connecteur : en angle 45">
            <a:extLst>
              <a:ext uri="{FF2B5EF4-FFF2-40B4-BE49-F238E27FC236}">
                <a16:creationId xmlns:a16="http://schemas.microsoft.com/office/drawing/2014/main" id="{4AC72AD1-18E4-64E7-FA7A-8AB45EFD4DB0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5492464" y="5628613"/>
            <a:ext cx="5390270" cy="31499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61">
            <a:extLst>
              <a:ext uri="{FF2B5EF4-FFF2-40B4-BE49-F238E27FC236}">
                <a16:creationId xmlns:a16="http://schemas.microsoft.com/office/drawing/2014/main" id="{E81C58B4-8AA9-5D49-35A7-79CCD365A09E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>
            <a:off x="10875300" y="5943601"/>
            <a:ext cx="7433" cy="280681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9606E63-C098-492F-4302-D7D9D0D367A2}"/>
              </a:ext>
            </a:extLst>
          </p:cNvPr>
          <p:cNvSpPr txBox="1"/>
          <p:nvPr/>
        </p:nvSpPr>
        <p:spPr>
          <a:xfrm>
            <a:off x="785047" y="6124732"/>
            <a:ext cx="6757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err="1">
                <a:solidFill>
                  <a:schemeClr val="accent1"/>
                </a:solidFill>
              </a:rPr>
              <a:t>internal</a:t>
            </a:r>
            <a:r>
              <a:rPr lang="fr-FR" sz="1100">
                <a:solidFill>
                  <a:schemeClr val="accent1"/>
                </a:solidFill>
              </a:rPr>
              <a:t> deadlines</a:t>
            </a:r>
          </a:p>
          <a:p>
            <a:r>
              <a:rPr lang="fr-FR" sz="1100" b="1" err="1">
                <a:solidFill>
                  <a:srgbClr val="FF0000"/>
                </a:solidFill>
              </a:rPr>
              <a:t>Regulatory</a:t>
            </a:r>
            <a:r>
              <a:rPr lang="fr-FR" sz="1100" b="1">
                <a:solidFill>
                  <a:srgbClr val="FF0000"/>
                </a:solidFill>
              </a:rPr>
              <a:t> deadlines (in the </a:t>
            </a:r>
            <a:r>
              <a:rPr lang="fr-FR" sz="1100" b="1" err="1">
                <a:solidFill>
                  <a:srgbClr val="FF0000"/>
                </a:solidFill>
              </a:rPr>
              <a:t>law</a:t>
            </a:r>
            <a:r>
              <a:rPr lang="fr-FR" sz="1100" b="1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57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B96DA-5268-CB96-E9F4-EC27198D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HCP interface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683EEE-392E-E2FA-F8A2-D838AA1A34D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C8616E-00F2-80D8-6385-C07493548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39A1973-CAAC-79D4-7E9D-5ED88EDB8F9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CD0067D-8A19-DC2A-A589-7A033FBE74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890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AABF7-C5DC-F5CC-19D0-E7B50D17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Efficient system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8D2A63-ECF4-1592-3626-56EE0944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D660BB-CE8E-524F-DDB0-6E252A2E85C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848D37-4AE8-5FB0-B6B3-60B7F6629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221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1815F-0D19-BF23-FB23-598A5554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User </a:t>
            </a:r>
            <a:r>
              <a:rPr lang="fr-FR" err="1"/>
              <a:t>friendly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6ADBD-8E02-3A40-8D04-204833EF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6FC73D-C1C6-5192-C060-D67C207D9E1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04FEA5-2823-D996-0692-35530AD1C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92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525F61-88D2-4B67-BB46-415C59FB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09" y="457200"/>
            <a:ext cx="11226557" cy="524998"/>
          </a:xfrm>
        </p:spPr>
        <p:txBody>
          <a:bodyPr/>
          <a:lstStyle/>
          <a:p>
            <a:r>
              <a:rPr lang="fr-FR"/>
              <a:t>TROIS types de conventions simplifiées : </a:t>
            </a:r>
            <a:br>
              <a:rPr lang="fr-FR"/>
            </a:br>
            <a:r>
              <a:rPr lang="fr-FR"/>
              <a:t>Staff OU Réunion Professionnelle simplifiée (RP)</a:t>
            </a:r>
            <a:endParaRPr lang="fr-FR">
              <a:highlight>
                <a:srgbClr val="FFFF00"/>
              </a:highlight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8CFEF564-A45E-4C92-9049-817F166AB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21973"/>
              </p:ext>
            </p:extLst>
          </p:nvPr>
        </p:nvGraphicFramePr>
        <p:xfrm>
          <a:off x="6727371" y="1387236"/>
          <a:ext cx="4332847" cy="4635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847">
                  <a:extLst>
                    <a:ext uri="{9D8B030D-6E8A-4147-A177-3AD203B41FA5}">
                      <a16:colId xmlns:a16="http://schemas.microsoft.com/office/drawing/2014/main" val="2978350493"/>
                    </a:ext>
                  </a:extLst>
                </a:gridCol>
              </a:tblGrid>
              <a:tr h="745661">
                <a:tc>
                  <a:txBody>
                    <a:bodyPr/>
                    <a:lstStyle/>
                    <a:p>
                      <a:r>
                        <a:rPr lang="fr-FR">
                          <a:latin typeface="+mj-lt"/>
                        </a:rPr>
                        <a:t>Réunion professionnelle simplifiée (RP)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531667"/>
                  </a:ext>
                </a:extLst>
              </a:tr>
              <a:tr h="3889558">
                <a:tc>
                  <a:txBody>
                    <a:bodyPr/>
                    <a:lstStyle/>
                    <a:p>
                      <a:pPr algn="just"/>
                      <a:endParaRPr lang="fr-FR">
                        <a:latin typeface="+mj-lt"/>
                      </a:endParaRPr>
                    </a:p>
                    <a:p>
                      <a:pPr algn="just"/>
                      <a:r>
                        <a:rPr lang="fr-FR">
                          <a:latin typeface="+mj-lt"/>
                        </a:rPr>
                        <a:t>Réunion avec plusieurs professionnels de santé autour d’un thème scientifique défini.</a:t>
                      </a:r>
                    </a:p>
                    <a:p>
                      <a:pPr algn="just"/>
                      <a:endParaRPr lang="fr-FR">
                        <a:latin typeface="+mj-lt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>
                          <a:latin typeface="+mj-lt"/>
                        </a:rPr>
                        <a:t>Elle est rattachée à une convention simplifiée référencée et suit les modalités définies dans cette même convention.</a:t>
                      </a:r>
                    </a:p>
                    <a:p>
                      <a:endParaRPr lang="fr-FR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84970"/>
                  </a:ext>
                </a:extLst>
              </a:tr>
            </a:tbl>
          </a:graphicData>
        </a:graphic>
      </p:graphicFrame>
      <p:graphicFrame>
        <p:nvGraphicFramePr>
          <p:cNvPr id="38" name="Tableau 3">
            <a:extLst>
              <a:ext uri="{FF2B5EF4-FFF2-40B4-BE49-F238E27FC236}">
                <a16:creationId xmlns:a16="http://schemas.microsoft.com/office/drawing/2014/main" id="{463FEAE9-F2C3-4016-A550-CEABB4CC5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00626"/>
              </p:ext>
            </p:extLst>
          </p:nvPr>
        </p:nvGraphicFramePr>
        <p:xfrm>
          <a:off x="1033810" y="1341934"/>
          <a:ext cx="4332847" cy="4601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32847">
                  <a:extLst>
                    <a:ext uri="{9D8B030D-6E8A-4147-A177-3AD203B41FA5}">
                      <a16:colId xmlns:a16="http://schemas.microsoft.com/office/drawing/2014/main" val="2978350493"/>
                    </a:ext>
                  </a:extLst>
                </a:gridCol>
              </a:tblGrid>
              <a:tr h="703299">
                <a:tc>
                  <a:txBody>
                    <a:bodyPr/>
                    <a:lstStyle/>
                    <a:p>
                      <a:r>
                        <a:rPr lang="fr-FR" sz="1800">
                          <a:latin typeface="+mj-lt"/>
                        </a:rPr>
                        <a:t>Staff</a:t>
                      </a:r>
                    </a:p>
                    <a:p>
                      <a:endParaRPr lang="fr-FR" sz="18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31667"/>
                  </a:ext>
                </a:extLst>
              </a:tr>
              <a:tr h="3898029">
                <a:tc>
                  <a:txBody>
                    <a:bodyPr/>
                    <a:lstStyle/>
                    <a:p>
                      <a:pPr algn="just"/>
                      <a:endParaRPr lang="fr-FR">
                        <a:latin typeface="+mj-lt"/>
                      </a:endParaRPr>
                    </a:p>
                    <a:p>
                      <a:pPr algn="just"/>
                      <a:r>
                        <a:rPr lang="fr-FR">
                          <a:latin typeface="+mj-lt"/>
                        </a:rPr>
                        <a:t>Réunion de travail avec un service hospitalier à </a:t>
                      </a:r>
                      <a:r>
                        <a:rPr lang="fr-FR" b="1" u="none">
                          <a:latin typeface="+mj-lt"/>
                        </a:rPr>
                        <a:t>l'initiative du chef de service</a:t>
                      </a:r>
                      <a:r>
                        <a:rPr lang="fr-FR">
                          <a:latin typeface="+mj-lt"/>
                        </a:rPr>
                        <a:t>. Elle doit avoir lieu </a:t>
                      </a:r>
                      <a:r>
                        <a:rPr lang="fr-FR" u="sng">
                          <a:latin typeface="+mj-lt"/>
                        </a:rPr>
                        <a:t>dans l’établissement de santé concerné</a:t>
                      </a:r>
                      <a:r>
                        <a:rPr lang="fr-FR">
                          <a:latin typeface="+mj-lt"/>
                        </a:rPr>
                        <a:t>.</a:t>
                      </a:r>
                    </a:p>
                    <a:p>
                      <a:pPr algn="just"/>
                      <a:endParaRPr lang="fr-FR">
                        <a:latin typeface="+mj-lt"/>
                      </a:endParaRPr>
                    </a:p>
                    <a:p>
                      <a:pPr algn="just"/>
                      <a:r>
                        <a:rPr lang="fr-FR">
                          <a:latin typeface="+mj-lt"/>
                        </a:rPr>
                        <a:t>Elle est rattachée à une convention simplifiée référencée et suit les modalités définies dans cette même convention.</a:t>
                      </a:r>
                    </a:p>
                    <a:p>
                      <a:pPr algn="just"/>
                      <a:endParaRPr lang="fr-FR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84970"/>
                  </a:ext>
                </a:extLst>
              </a:tr>
            </a:tbl>
          </a:graphicData>
        </a:graphic>
      </p:graphicFrame>
      <p:pic>
        <p:nvPicPr>
          <p:cNvPr id="6" name="Graphique 5" descr="Femme médecin avec un remplissage uni">
            <a:extLst>
              <a:ext uri="{FF2B5EF4-FFF2-40B4-BE49-F238E27FC236}">
                <a16:creationId xmlns:a16="http://schemas.microsoft.com/office/drawing/2014/main" id="{51CBC71D-E975-4D06-BA82-333357AB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0047" y="1387236"/>
            <a:ext cx="748143" cy="748143"/>
          </a:xfrm>
          <a:prstGeom prst="rect">
            <a:avLst/>
          </a:prstGeom>
        </p:spPr>
      </p:pic>
      <p:pic>
        <p:nvPicPr>
          <p:cNvPr id="8" name="Graphique 7" descr="Hôpital contour">
            <a:extLst>
              <a:ext uri="{FF2B5EF4-FFF2-40B4-BE49-F238E27FC236}">
                <a16:creationId xmlns:a16="http://schemas.microsoft.com/office/drawing/2014/main" id="{4ACDA3C9-F393-430A-883C-A5289585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3515" y="1337836"/>
            <a:ext cx="714803" cy="7148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874465-A069-4E3A-BCFF-764448889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367" y="6427494"/>
            <a:ext cx="1114425" cy="304800"/>
          </a:xfrm>
          <a:prstGeom prst="rect">
            <a:avLst/>
          </a:prstGeo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1312E8D-5ADE-2F63-4EA1-D5318B44E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510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525F61-88D2-4B67-BB46-415C59FB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40" y="327515"/>
            <a:ext cx="10968919" cy="524998"/>
          </a:xfrm>
        </p:spPr>
        <p:txBody>
          <a:bodyPr/>
          <a:lstStyle/>
          <a:p>
            <a:r>
              <a:rPr lang="fr-FR">
                <a:latin typeface="Arial Narrow"/>
              </a:rPr>
              <a:t>Principe de la convention simplifiée POUR LES RP ET STAFF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3EEBC3-BEE7-4223-ABCB-B39E402BC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None/>
            </a:pPr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2C51B13-85BA-4A95-A64F-0AF336108944}"/>
              </a:ext>
            </a:extLst>
          </p:cNvPr>
          <p:cNvSpPr txBox="1"/>
          <p:nvPr/>
        </p:nvSpPr>
        <p:spPr>
          <a:xfrm>
            <a:off x="610308" y="1300500"/>
            <a:ext cx="6855893" cy="47705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>
                <a:solidFill>
                  <a:schemeClr val="tx2"/>
                </a:solidFill>
                <a:latin typeface="+mj-lt"/>
              </a:rPr>
              <a:t>La Convention simplifiée est le moyen de déclarer aux instances ordinales, en une seule fois plusieurs évènements se répétant dans les mêmes conditions pendant une période et de temps </a:t>
            </a:r>
            <a:r>
              <a:rPr lang="fr-FR" sz="1600" b="1">
                <a:solidFill>
                  <a:schemeClr val="tx2"/>
                </a:solidFill>
                <a:latin typeface="+mj-lt"/>
              </a:rPr>
              <a:t>ne pouvant excéder 1 an</a:t>
            </a:r>
            <a:r>
              <a:rPr lang="fr-FR" sz="1600">
                <a:solidFill>
                  <a:schemeClr val="tx2"/>
                </a:solidFill>
                <a:latin typeface="+mj-lt"/>
              </a:rPr>
              <a:t>. Ces évènements sont définis par :</a:t>
            </a:r>
          </a:p>
          <a:p>
            <a:endParaRPr lang="fr-FR" sz="160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La Typologie : Promotionnel (P) ou Non promotionnel (NP),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La Durée,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Le Programme, 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L’Hospitalité prévue,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Spécialités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Le support de présentation prévu dans la convention de référence (si applicable),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Le carton d'invitation valant convention d'hospitalité. Celui-ci doit être remis au PDS invité,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Le Nombre moyen de participants par manifestation,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solidFill>
                  <a:schemeClr val="tx2"/>
                </a:solidFill>
                <a:latin typeface="+mj-lt"/>
              </a:rPr>
              <a:t>Le nombre de manifestations prévues sur la période de la convention.</a:t>
            </a:r>
            <a:endParaRPr lang="fr-FR" sz="1400">
              <a:solidFill>
                <a:schemeClr val="tx2"/>
              </a:solidFill>
              <a:latin typeface="+mj-lt"/>
              <a:cs typeface="Arial"/>
            </a:endParaRPr>
          </a:p>
          <a:p>
            <a:pPr lvl="1"/>
            <a:endParaRPr lang="fr-FR" sz="140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fr-FR" sz="1600">
                <a:solidFill>
                  <a:srgbClr val="696969"/>
                </a:solidFill>
                <a:latin typeface="Arial"/>
              </a:rPr>
              <a:t> 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Tous les évènements réalisés rattachés à la convention </a:t>
            </a:r>
            <a:r>
              <a:rPr lang="fr-FR" sz="1600">
                <a:solidFill>
                  <a:srgbClr val="696969"/>
                </a:solidFill>
                <a:latin typeface="Arial"/>
              </a:rPr>
              <a:t>simplifiée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sont mis en œuvre à postériori sur la plateforme de déclaration du CNOM</a:t>
            </a:r>
            <a:endParaRPr lang="fr-FR" sz="1600" b="0" i="0" u="none" strike="noStrike" kern="1200" cap="none" spc="0" normalizeH="0" baseline="0" noProof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400">
              <a:solidFill>
                <a:schemeClr val="tx2"/>
              </a:solidFill>
              <a:latin typeface="+mj-lt"/>
            </a:endParaRPr>
          </a:p>
          <a:p>
            <a:pPr marL="171450" indent="-171450">
              <a:buFontTx/>
              <a:buChar char="-"/>
            </a:pPr>
            <a:endParaRPr lang="fr-FR" sz="16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7B6863-9387-40AB-A3D0-A339C9E1A8E5}"/>
              </a:ext>
            </a:extLst>
          </p:cNvPr>
          <p:cNvSpPr/>
          <p:nvPr/>
        </p:nvSpPr>
        <p:spPr>
          <a:xfrm>
            <a:off x="7629525" y="1143000"/>
            <a:ext cx="4038600" cy="9906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Convention simplifiée déclarée à l’ordre (RP ou Staff)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D378B1-39A2-43BD-B56F-C8C91FDBAD51}"/>
              </a:ext>
            </a:extLst>
          </p:cNvPr>
          <p:cNvSpPr/>
          <p:nvPr/>
        </p:nvSpPr>
        <p:spPr>
          <a:xfrm>
            <a:off x="8343900" y="2371764"/>
            <a:ext cx="1295400" cy="3904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RP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507D8-0332-4E66-B6FD-1F682E9D61E9}"/>
              </a:ext>
            </a:extLst>
          </p:cNvPr>
          <p:cNvSpPr/>
          <p:nvPr/>
        </p:nvSpPr>
        <p:spPr>
          <a:xfrm>
            <a:off x="8343900" y="2865198"/>
            <a:ext cx="1295400" cy="3904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RP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2ED562-3E19-40BC-A78C-BB7061CC31EE}"/>
              </a:ext>
            </a:extLst>
          </p:cNvPr>
          <p:cNvSpPr/>
          <p:nvPr/>
        </p:nvSpPr>
        <p:spPr>
          <a:xfrm>
            <a:off x="8343900" y="3358632"/>
            <a:ext cx="1295400" cy="3904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RP  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6548A-067B-4744-A52A-E4623DD0C472}"/>
              </a:ext>
            </a:extLst>
          </p:cNvPr>
          <p:cNvSpPr/>
          <p:nvPr/>
        </p:nvSpPr>
        <p:spPr>
          <a:xfrm>
            <a:off x="8343900" y="3852066"/>
            <a:ext cx="1295400" cy="3904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A40B60-9C51-4609-870A-0645C35AC668}"/>
              </a:ext>
            </a:extLst>
          </p:cNvPr>
          <p:cNvSpPr/>
          <p:nvPr/>
        </p:nvSpPr>
        <p:spPr>
          <a:xfrm>
            <a:off x="8353425" y="4347488"/>
            <a:ext cx="1295400" cy="3904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RP n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C5BE3ED-AC42-472B-9A59-44DCB2FA55A1}"/>
              </a:ext>
            </a:extLst>
          </p:cNvPr>
          <p:cNvCxnSpPr/>
          <p:nvPr/>
        </p:nvCxnSpPr>
        <p:spPr>
          <a:xfrm>
            <a:off x="8048625" y="2133600"/>
            <a:ext cx="0" cy="2409131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8E96B37-01BE-4DE2-87F1-A08E6DA920B2}"/>
              </a:ext>
            </a:extLst>
          </p:cNvPr>
          <p:cNvCxnSpPr>
            <a:endCxn id="30" idx="1"/>
          </p:cNvCxnSpPr>
          <p:nvPr/>
        </p:nvCxnSpPr>
        <p:spPr>
          <a:xfrm>
            <a:off x="8048625" y="2567007"/>
            <a:ext cx="2952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1D6E8276-FE0C-42E4-9BB3-71B63CC2825B}"/>
              </a:ext>
            </a:extLst>
          </p:cNvPr>
          <p:cNvCxnSpPr/>
          <p:nvPr/>
        </p:nvCxnSpPr>
        <p:spPr>
          <a:xfrm>
            <a:off x="8048624" y="3060441"/>
            <a:ext cx="2952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3FBFF0D-D399-4DA5-A640-061DF90B1A6A}"/>
              </a:ext>
            </a:extLst>
          </p:cNvPr>
          <p:cNvCxnSpPr/>
          <p:nvPr/>
        </p:nvCxnSpPr>
        <p:spPr>
          <a:xfrm>
            <a:off x="8058150" y="3553875"/>
            <a:ext cx="2952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6F2C9B8-7128-4028-84B4-B493BB988B15}"/>
              </a:ext>
            </a:extLst>
          </p:cNvPr>
          <p:cNvCxnSpPr/>
          <p:nvPr/>
        </p:nvCxnSpPr>
        <p:spPr>
          <a:xfrm>
            <a:off x="8058150" y="4047309"/>
            <a:ext cx="2952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AE88EF5-2417-4E2E-997E-3A68E3C5F8BA}"/>
              </a:ext>
            </a:extLst>
          </p:cNvPr>
          <p:cNvCxnSpPr/>
          <p:nvPr/>
        </p:nvCxnSpPr>
        <p:spPr>
          <a:xfrm>
            <a:off x="8062912" y="4557038"/>
            <a:ext cx="2952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 46">
            <a:extLst>
              <a:ext uri="{FF2B5EF4-FFF2-40B4-BE49-F238E27FC236}">
                <a16:creationId xmlns:a16="http://schemas.microsoft.com/office/drawing/2014/main" id="{E50BB1B2-28EF-4F68-B0D9-A54C0B7B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739" y="6476206"/>
            <a:ext cx="1114425" cy="30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74CC73-C2E1-466B-990B-8FCC63FCBBC2}"/>
              </a:ext>
            </a:extLst>
          </p:cNvPr>
          <p:cNvSpPr/>
          <p:nvPr/>
        </p:nvSpPr>
        <p:spPr>
          <a:xfrm>
            <a:off x="461739" y="5710959"/>
            <a:ext cx="11117489" cy="75589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tx2"/>
                </a:solidFill>
                <a:latin typeface="+mj-lt"/>
              </a:rPr>
              <a:t>NB </a:t>
            </a:r>
            <a:r>
              <a:rPr lang="fr-FR" sz="1600">
                <a:solidFill>
                  <a:schemeClr val="tx2"/>
                </a:solidFill>
                <a:latin typeface="+mj-lt"/>
              </a:rPr>
              <a:t>: Les conventions simplifiées ne s’appliquent qu’à </a:t>
            </a:r>
            <a:r>
              <a:rPr lang="fr-FR" sz="1600" b="1">
                <a:solidFill>
                  <a:schemeClr val="tx2"/>
                </a:solidFill>
                <a:latin typeface="+mj-lt"/>
              </a:rPr>
              <a:t>l’Ordre des médecins (CNOM)</a:t>
            </a:r>
          </a:p>
          <a:p>
            <a:pPr algn="ctr"/>
            <a:r>
              <a:rPr lang="fr-FR" sz="1600">
                <a:solidFill>
                  <a:srgbClr val="FF0000"/>
                </a:solidFill>
                <a:latin typeface="+mj-lt"/>
              </a:rPr>
              <a:t>Pas d’autres professionnels de santé, pas de médecins militaires, pas d’autres professions </a:t>
            </a:r>
          </a:p>
        </p:txBody>
      </p:sp>
    </p:spTree>
    <p:extLst>
      <p:ext uri="{BB962C8B-B14F-4D97-AF65-F5344CB8AC3E}">
        <p14:creationId xmlns:p14="http://schemas.microsoft.com/office/powerpoint/2010/main" val="453609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23A22-22E9-73C2-29F0-3B25BB97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INFORMATIONS GENERALES RELATIVES AUX CONVENTIONS SIMPLIFIEES STAFFS</a:t>
            </a:r>
            <a:br>
              <a:rPr lang="fr-FR"/>
            </a:br>
            <a:r>
              <a:rPr lang="fr-FR" sz="1200" i="1">
                <a:solidFill>
                  <a:schemeClr val="accent3">
                    <a:lumMod val="75000"/>
                  </a:schemeClr>
                </a:solidFill>
              </a:rPr>
              <a:t>(Convention 2020/05 prise en application de l’Article R. 1453-14 du Code de la sante publique dans le cadre de l’</a:t>
            </a:r>
            <a:r>
              <a:rPr lang="fr-FR" sz="1200" i="1" err="1">
                <a:solidFill>
                  <a:schemeClr val="accent3">
                    <a:lumMod val="75000"/>
                  </a:schemeClr>
                </a:solidFill>
              </a:rPr>
              <a:t>hospitalite</a:t>
            </a:r>
            <a:r>
              <a:rPr lang="fr-FR" sz="1200" i="1">
                <a:solidFill>
                  <a:schemeClr val="accent3">
                    <a:lumMod val="75000"/>
                  </a:schemeClr>
                </a:solidFill>
              </a:rPr>
              <a:t> a l’occasion de staff)</a:t>
            </a:r>
            <a:endParaRPr lang="fr-FR" i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9862E43-78C1-4055-3DC7-195C39D2EC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454DDFA-55AC-42B3-B096-6E09C343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74505"/>
              </p:ext>
            </p:extLst>
          </p:nvPr>
        </p:nvGraphicFramePr>
        <p:xfrm>
          <a:off x="1835155" y="2013319"/>
          <a:ext cx="8192655" cy="40592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7750">
                  <a:extLst>
                    <a:ext uri="{9D8B030D-6E8A-4147-A177-3AD203B41FA5}">
                      <a16:colId xmlns:a16="http://schemas.microsoft.com/office/drawing/2014/main" val="2480337320"/>
                    </a:ext>
                  </a:extLst>
                </a:gridCol>
                <a:gridCol w="4694905">
                  <a:extLst>
                    <a:ext uri="{9D8B030D-6E8A-4147-A177-3AD203B41FA5}">
                      <a16:colId xmlns:a16="http://schemas.microsoft.com/office/drawing/2014/main" val="534769173"/>
                    </a:ext>
                  </a:extLst>
                </a:gridCol>
              </a:tblGrid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  <a:latin typeface="+mj-lt"/>
                        </a:rPr>
                        <a:t>Procédures et politiques AbbVie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  <a:hlinkClick r:id="rId2"/>
                        </a:rPr>
                        <a:t>POL-ABV-OEC-005</a:t>
                      </a:r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  <a:hlinkClick r:id="rId3"/>
                        </a:rPr>
                        <a:t>PROC-ABV-DMOS-018</a:t>
                      </a:r>
                      <a:r>
                        <a:rPr lang="fr-FR" sz="1600">
                          <a:latin typeface="+mj-lt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QPP08-01-FRA1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QPP08-01-FRA2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ou 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PROC-ABV-MED-001</a:t>
                      </a:r>
                      <a:endParaRPr kumimoji="0" lang="fr-FR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D2D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628632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endParaRPr lang="fr-FR" sz="1600" b="1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r>
                        <a:rPr lang="fr-FR" sz="1600" b="1">
                          <a:solidFill>
                            <a:schemeClr val="bg1"/>
                          </a:solidFill>
                          <a:latin typeface="+mj-lt"/>
                        </a:rPr>
                        <a:t>Hospitalité autorisée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Un repas à 25€ TTC maximum par participant</a:t>
                      </a:r>
                    </a:p>
                    <a:p>
                      <a:pPr algn="ctr"/>
                      <a:endParaRPr lang="fr-FR" sz="160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9250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  <a:latin typeface="+mj-lt"/>
                        </a:rPr>
                        <a:t>Durée de chaque évènement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</a:rPr>
                        <a:t>30 minutes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358444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bg1"/>
                          </a:solidFill>
                          <a:latin typeface="+mj-lt"/>
                        </a:rPr>
                        <a:t>Responsable de la création dans Atrium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</a:rPr>
                        <a:t>MSL Manager (Médical) </a:t>
                      </a: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Marketing (Ventes)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866134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endParaRPr lang="fr-FR" sz="1600" b="1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r>
                        <a:rPr lang="fr-FR" sz="1600" b="1">
                          <a:solidFill>
                            <a:schemeClr val="bg1"/>
                          </a:solidFill>
                          <a:latin typeface="+mj-lt"/>
                        </a:rPr>
                        <a:t>Délais de soumission à l’Unité centralisée</a:t>
                      </a:r>
                    </a:p>
                    <a:p>
                      <a:endParaRPr lang="fr-FR" sz="16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Au plus tard à J-30 avant la date du premier évènement</a:t>
                      </a:r>
                    </a:p>
                    <a:p>
                      <a:pPr algn="ctr"/>
                      <a:endParaRPr lang="fr-FR" sz="160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43980"/>
                  </a:ext>
                </a:extLst>
              </a:tr>
            </a:tbl>
          </a:graphicData>
        </a:graphic>
      </p:graphicFrame>
      <p:pic>
        <p:nvPicPr>
          <p:cNvPr id="5" name="Graphique 4" descr="Hôpital contour">
            <a:extLst>
              <a:ext uri="{FF2B5EF4-FFF2-40B4-BE49-F238E27FC236}">
                <a16:creationId xmlns:a16="http://schemas.microsoft.com/office/drawing/2014/main" id="{FDDC6777-8723-56F1-F6A3-D8135B057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0716" y="982198"/>
            <a:ext cx="1147883" cy="11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75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23A22-22E9-73C2-29F0-3B25BB97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INFORMATIONS GENERALES RELATIVES AUX CONVENTIONS SIMPLIFIEES RP</a:t>
            </a:r>
            <a:br>
              <a:rPr lang="fr-FR"/>
            </a:br>
            <a:r>
              <a:rPr lang="fr-FR" sz="1200" i="1">
                <a:solidFill>
                  <a:schemeClr val="accent5">
                    <a:lumMod val="75000"/>
                  </a:schemeClr>
                </a:solidFill>
              </a:rPr>
              <a:t>(Convention 2020/01-01 prise en application de l’Article R. 1453-14 du Code de la sante publique dans le cadre de REUNIONS PROFESSIONNELLES REPETITIVES EN SOIREE OU EN JOURNEE // D’1H30 A 6H)</a:t>
            </a:r>
            <a:endParaRPr lang="fr-FR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AEAA364-ABEC-77F2-2F8B-555BE72BBF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454DDFA-55AC-42B3-B096-6E09C343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62603"/>
              </p:ext>
            </p:extLst>
          </p:nvPr>
        </p:nvGraphicFramePr>
        <p:xfrm>
          <a:off x="1805795" y="1766288"/>
          <a:ext cx="8192655" cy="40592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7750">
                  <a:extLst>
                    <a:ext uri="{9D8B030D-6E8A-4147-A177-3AD203B41FA5}">
                      <a16:colId xmlns:a16="http://schemas.microsoft.com/office/drawing/2014/main" val="2480337320"/>
                    </a:ext>
                  </a:extLst>
                </a:gridCol>
                <a:gridCol w="4694905">
                  <a:extLst>
                    <a:ext uri="{9D8B030D-6E8A-4147-A177-3AD203B41FA5}">
                      <a16:colId xmlns:a16="http://schemas.microsoft.com/office/drawing/2014/main" val="534769173"/>
                    </a:ext>
                  </a:extLst>
                </a:gridCol>
              </a:tblGrid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tx1"/>
                          </a:solidFill>
                          <a:latin typeface="+mj-lt"/>
                        </a:rPr>
                        <a:t>Procédures et politiques AbbVie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  <a:hlinkClick r:id="rId2"/>
                        </a:rPr>
                        <a:t>POL-ABV-OEC-005</a:t>
                      </a:r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  <a:hlinkClick r:id="rId3"/>
                        </a:rPr>
                        <a:t>PROC-ABV-DMOS-018</a:t>
                      </a:r>
                      <a:r>
                        <a:rPr lang="fr-FR" sz="1600">
                          <a:latin typeface="+mj-lt"/>
                        </a:rPr>
                        <a:t>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QPP08-01-FRA1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QPP08-01-FRA2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ou </a:t>
                      </a: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D2D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PROC-ABV-MED-001</a:t>
                      </a:r>
                      <a:endParaRPr kumimoji="0" lang="fr-FR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D2D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628632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endParaRPr lang="fr-FR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r>
                        <a:rPr lang="fr-FR" sz="1600" b="1">
                          <a:solidFill>
                            <a:schemeClr val="tx1"/>
                          </a:solidFill>
                          <a:latin typeface="+mj-lt"/>
                        </a:rPr>
                        <a:t>Hospitalité autorisée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Un repas à 50€ TTC maximum par participant</a:t>
                      </a:r>
                    </a:p>
                    <a:p>
                      <a:pPr algn="ctr"/>
                      <a:endParaRPr lang="fr-FR" sz="160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299250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tx1"/>
                          </a:solidFill>
                          <a:latin typeface="+mj-lt"/>
                        </a:rPr>
                        <a:t>Durée de chaque évènement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</a:rPr>
                        <a:t>1h30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358444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r>
                        <a:rPr lang="fr-FR" sz="1600" b="1">
                          <a:solidFill>
                            <a:schemeClr val="tx1"/>
                          </a:solidFill>
                          <a:latin typeface="+mj-lt"/>
                        </a:rPr>
                        <a:t>Responsable de la création dans Atrium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+mj-lt"/>
                        </a:rPr>
                        <a:t>MSL Manager (Médical) </a:t>
                      </a: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Marketing (Ventes)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866134"/>
                  </a:ext>
                </a:extLst>
              </a:tr>
              <a:tr h="523589">
                <a:tc>
                  <a:txBody>
                    <a:bodyPr/>
                    <a:lstStyle/>
                    <a:p>
                      <a:endParaRPr lang="fr-FR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r>
                        <a:rPr lang="fr-FR" sz="1600" b="1">
                          <a:solidFill>
                            <a:schemeClr val="tx1"/>
                          </a:solidFill>
                          <a:latin typeface="+mj-lt"/>
                        </a:rPr>
                        <a:t>Délais de soumission à l’Unité centralisée</a:t>
                      </a:r>
                    </a:p>
                    <a:p>
                      <a:endParaRPr lang="fr-FR" sz="16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>
                        <a:latin typeface="+mj-lt"/>
                      </a:endParaRPr>
                    </a:p>
                    <a:p>
                      <a:pPr algn="ctr"/>
                      <a:r>
                        <a:rPr lang="fr-FR" sz="1600">
                          <a:latin typeface="+mj-lt"/>
                        </a:rPr>
                        <a:t>Au plus tard à J-30 avant la date du premier évènement</a:t>
                      </a:r>
                    </a:p>
                    <a:p>
                      <a:pPr algn="ctr"/>
                      <a:endParaRPr lang="fr-FR" sz="160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43980"/>
                  </a:ext>
                </a:extLst>
              </a:tr>
            </a:tbl>
          </a:graphicData>
        </a:graphic>
      </p:graphicFrame>
      <p:pic>
        <p:nvPicPr>
          <p:cNvPr id="5" name="Graphique 4" descr="Femme médecin avec un remplissage uni">
            <a:extLst>
              <a:ext uri="{FF2B5EF4-FFF2-40B4-BE49-F238E27FC236}">
                <a16:creationId xmlns:a16="http://schemas.microsoft.com/office/drawing/2014/main" id="{261947CD-D214-679E-3049-FA4BD943A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5052" y="1219200"/>
            <a:ext cx="1094176" cy="10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3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525F61-88D2-4B67-BB46-415C59FB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Etapes et délais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319300C-191A-4498-8F75-083DFE720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286036"/>
              </p:ext>
            </p:extLst>
          </p:nvPr>
        </p:nvGraphicFramePr>
        <p:xfrm>
          <a:off x="825790" y="2829733"/>
          <a:ext cx="10848974" cy="1460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78CC5E6-F6B7-483B-9395-FC175C72AEDA}"/>
              </a:ext>
            </a:extLst>
          </p:cNvPr>
          <p:cNvSpPr/>
          <p:nvPr/>
        </p:nvSpPr>
        <p:spPr>
          <a:xfrm>
            <a:off x="825790" y="2671452"/>
            <a:ext cx="6813500" cy="3048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Avant l’évènement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129F5-1772-46B3-B03E-043D9FA0FA88}"/>
              </a:ext>
            </a:extLst>
          </p:cNvPr>
          <p:cNvSpPr/>
          <p:nvPr/>
        </p:nvSpPr>
        <p:spPr>
          <a:xfrm>
            <a:off x="7747264" y="2671452"/>
            <a:ext cx="1685924" cy="3048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Evènement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CA963F-54D3-4826-A458-43C076605898}"/>
              </a:ext>
            </a:extLst>
          </p:cNvPr>
          <p:cNvSpPr/>
          <p:nvPr/>
        </p:nvSpPr>
        <p:spPr>
          <a:xfrm>
            <a:off x="9541162" y="2667828"/>
            <a:ext cx="1968505" cy="3048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+mj-lt"/>
              </a:rPr>
              <a:t>Post évènement</a:t>
            </a:r>
          </a:p>
        </p:txBody>
      </p:sp>
      <p:pic>
        <p:nvPicPr>
          <p:cNvPr id="8" name="Graphique 7" descr="Réveil avec un remplissage uni">
            <a:extLst>
              <a:ext uri="{FF2B5EF4-FFF2-40B4-BE49-F238E27FC236}">
                <a16:creationId xmlns:a16="http://schemas.microsoft.com/office/drawing/2014/main" id="{AFFED815-B189-4D88-9E85-E848088F2A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0501" y="4031119"/>
            <a:ext cx="374282" cy="3742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AA513B7-864D-43F9-896C-E3D183B3DF51}"/>
              </a:ext>
            </a:extLst>
          </p:cNvPr>
          <p:cNvSpPr txBox="1"/>
          <p:nvPr/>
        </p:nvSpPr>
        <p:spPr>
          <a:xfrm>
            <a:off x="3524451" y="4137084"/>
            <a:ext cx="96326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b="1">
                <a:solidFill>
                  <a:schemeClr val="tx2"/>
                </a:solidFill>
                <a:latin typeface="+mj-lt"/>
              </a:rPr>
              <a:t>J-30</a:t>
            </a:r>
          </a:p>
        </p:txBody>
      </p:sp>
      <p:pic>
        <p:nvPicPr>
          <p:cNvPr id="10" name="Graphique 9" descr="Homme avec un remplissage uni">
            <a:extLst>
              <a:ext uri="{FF2B5EF4-FFF2-40B4-BE49-F238E27FC236}">
                <a16:creationId xmlns:a16="http://schemas.microsoft.com/office/drawing/2014/main" id="{5792E8DD-0484-42E0-94CD-156AE922CD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5783" y="3760883"/>
            <a:ext cx="523877" cy="523877"/>
          </a:xfrm>
          <a:prstGeom prst="rect">
            <a:avLst/>
          </a:prstGeom>
        </p:spPr>
      </p:pic>
      <p:pic>
        <p:nvPicPr>
          <p:cNvPr id="32" name="Graphique 31" descr="Homme avec un remplissage uni">
            <a:extLst>
              <a:ext uri="{FF2B5EF4-FFF2-40B4-BE49-F238E27FC236}">
                <a16:creationId xmlns:a16="http://schemas.microsoft.com/office/drawing/2014/main" id="{92E99E0F-854A-402F-B9E2-138FAB8C61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6878" y="3743913"/>
            <a:ext cx="523877" cy="523877"/>
          </a:xfrm>
          <a:prstGeom prst="rect">
            <a:avLst/>
          </a:prstGeom>
        </p:spPr>
      </p:pic>
      <p:pic>
        <p:nvPicPr>
          <p:cNvPr id="35" name="Graphique 34" descr="Homme avec un remplissage uni">
            <a:extLst>
              <a:ext uri="{FF2B5EF4-FFF2-40B4-BE49-F238E27FC236}">
                <a16:creationId xmlns:a16="http://schemas.microsoft.com/office/drawing/2014/main" id="{306F8606-5181-4DDB-AF0B-0DCC5F9649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50929" y="3769180"/>
            <a:ext cx="523877" cy="5238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7AC52BE-A7A6-4AEA-B0FB-13CFAF304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4367" y="6427494"/>
            <a:ext cx="1114425" cy="304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1CC9C9-5941-C871-409A-5AE916DFEE33}"/>
              </a:ext>
            </a:extLst>
          </p:cNvPr>
          <p:cNvSpPr txBox="1"/>
          <p:nvPr/>
        </p:nvSpPr>
        <p:spPr>
          <a:xfrm>
            <a:off x="825790" y="2097673"/>
            <a:ext cx="35005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>
                <a:solidFill>
                  <a:schemeClr val="tx2"/>
                </a:solidFill>
                <a:latin typeface="+mj-lt"/>
              </a:rPr>
              <a:t>RP SIMPLIFIEES ET STAFFS</a:t>
            </a:r>
            <a:endParaRPr lang="fr-FR" sz="1400">
              <a:solidFill>
                <a:schemeClr val="tx2"/>
              </a:solidFill>
              <a:highlight>
                <a:srgbClr val="FFFF00"/>
              </a:highlight>
              <a:latin typeface="+mj-lt"/>
            </a:endParaRPr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99AA076B-7234-4396-9A64-DDC539884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32836"/>
              </p:ext>
            </p:extLst>
          </p:nvPr>
        </p:nvGraphicFramePr>
        <p:xfrm>
          <a:off x="895351" y="4262109"/>
          <a:ext cx="10848974" cy="1460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909A81-779C-38A7-82DC-64FFAD3AD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9404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17BAF2-0C0A-58D4-73A0-A73EFCB9CABC}"/>
              </a:ext>
            </a:extLst>
          </p:cNvPr>
          <p:cNvSpPr/>
          <p:nvPr/>
        </p:nvSpPr>
        <p:spPr>
          <a:xfrm>
            <a:off x="221947" y="6154058"/>
            <a:ext cx="1490739" cy="53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5E35-DBC1-7CB2-4536-C4F7B78B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8" y="173123"/>
            <a:ext cx="11263691" cy="486324"/>
          </a:xfrm>
        </p:spPr>
        <p:txBody>
          <a:bodyPr/>
          <a:lstStyle/>
          <a:p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 &amp; </a:t>
            </a:r>
            <a:r>
              <a:rPr lang="fr-FR" sz="2400" b="1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fr-FR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#4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Autorisation / </a:t>
            </a:r>
            <a:r>
              <a:rPr lang="fr-FR" sz="24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  <a:r>
              <a:rPr lang="fr-FR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tresholds</a:t>
            </a:r>
            <a:endParaRPr lang="en-US" sz="2400" b="1">
              <a:solidFill>
                <a:srgbClr val="00206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75560677-6997-ED07-90DA-FC32A0EC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35" y="29737"/>
            <a:ext cx="549432" cy="560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8D939-5542-55F1-E67C-F67C3B912969}"/>
              </a:ext>
            </a:extLst>
          </p:cNvPr>
          <p:cNvSpPr/>
          <p:nvPr/>
        </p:nvSpPr>
        <p:spPr>
          <a:xfrm>
            <a:off x="426434" y="3097044"/>
            <a:ext cx="2084156" cy="104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>
                <a:solidFill>
                  <a:srgbClr val="071D49"/>
                </a:solidFill>
                <a:latin typeface="Arial" panose="020B0604020202020204"/>
              </a:rPr>
              <a:t>You wish to engage a French HCP for a professional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667B2-3028-C81B-C4A7-175F48AC6525}"/>
              </a:ext>
            </a:extLst>
          </p:cNvPr>
          <p:cNvSpPr/>
          <p:nvPr/>
        </p:nvSpPr>
        <p:spPr>
          <a:xfrm>
            <a:off x="3464774" y="3092480"/>
            <a:ext cx="2123813" cy="104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>
                <a:solidFill>
                  <a:srgbClr val="071D49"/>
                </a:solidFill>
                <a:latin typeface="Arial" panose="020B0604020202020204"/>
              </a:rPr>
              <a:t>Depending on financial thresholds, you will follow either a “Declaration” process or an ‘Authorization” process.</a:t>
            </a:r>
          </a:p>
        </p:txBody>
      </p:sp>
      <p:cxnSp>
        <p:nvCxnSpPr>
          <p:cNvPr id="5" name="Connecteur droit 37">
            <a:extLst>
              <a:ext uri="{FF2B5EF4-FFF2-40B4-BE49-F238E27FC236}">
                <a16:creationId xmlns:a16="http://schemas.microsoft.com/office/drawing/2014/main" id="{944C6BDA-C108-F23F-4A25-2ADEF7D4523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510589" y="3614481"/>
            <a:ext cx="954184" cy="45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82">
            <a:extLst>
              <a:ext uri="{FF2B5EF4-FFF2-40B4-BE49-F238E27FC236}">
                <a16:creationId xmlns:a16="http://schemas.microsoft.com/office/drawing/2014/main" id="{D99BDA69-0B8E-BAB7-42FC-B0E931E579B9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5588585" y="2274948"/>
            <a:ext cx="1530043" cy="13395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C3B6F-3349-6ACF-6DFA-F42BEE79DC19}"/>
              </a:ext>
            </a:extLst>
          </p:cNvPr>
          <p:cNvSpPr/>
          <p:nvPr/>
        </p:nvSpPr>
        <p:spPr>
          <a:xfrm>
            <a:off x="7118628" y="1752947"/>
            <a:ext cx="2123813" cy="104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>
                <a:solidFill>
                  <a:srgbClr val="00B050"/>
                </a:solidFill>
                <a:latin typeface="Arial" panose="020B0604020202020204"/>
              </a:rPr>
              <a:t>“Declaration” process.</a:t>
            </a:r>
          </a:p>
          <a:p>
            <a:pPr algn="ctr"/>
            <a:r>
              <a:rPr lang="en-US" sz="1000" i="1">
                <a:solidFill>
                  <a:srgbClr val="071D49"/>
                </a:solidFill>
                <a:latin typeface="Arial" panose="020B0604020202020204"/>
              </a:rPr>
              <a:t>Please refer to the following page for additional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779DA1-4041-516F-93B4-BC386EF6F0F4}"/>
              </a:ext>
            </a:extLst>
          </p:cNvPr>
          <p:cNvSpPr/>
          <p:nvPr/>
        </p:nvSpPr>
        <p:spPr>
          <a:xfrm>
            <a:off x="7118628" y="4785741"/>
            <a:ext cx="2123813" cy="1044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>
                <a:solidFill>
                  <a:srgbClr val="0070C0"/>
                </a:solidFill>
                <a:latin typeface="Arial" panose="020B0604020202020204"/>
              </a:rPr>
              <a:t>“Authorization” process.</a:t>
            </a:r>
          </a:p>
          <a:p>
            <a:pPr algn="ctr"/>
            <a:r>
              <a:rPr lang="en-US" sz="1000" i="1">
                <a:solidFill>
                  <a:srgbClr val="071D49"/>
                </a:solidFill>
                <a:latin typeface="Arial" panose="020B0604020202020204"/>
              </a:rPr>
              <a:t>Please refer to the following page for additional information</a:t>
            </a:r>
            <a:r>
              <a:rPr lang="en-US" sz="1000">
                <a:solidFill>
                  <a:srgbClr val="071D49"/>
                </a:solidFill>
                <a:latin typeface="Arial" panose="020B0604020202020204"/>
              </a:rPr>
              <a:t> </a:t>
            </a:r>
          </a:p>
        </p:txBody>
      </p:sp>
      <p:cxnSp>
        <p:nvCxnSpPr>
          <p:cNvPr id="13" name="Connecteur droit 98">
            <a:extLst>
              <a:ext uri="{FF2B5EF4-FFF2-40B4-BE49-F238E27FC236}">
                <a16:creationId xmlns:a16="http://schemas.microsoft.com/office/drawing/2014/main" id="{1D4FC4DA-ED93-F32E-173F-819C306B0076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588585" y="3614480"/>
            <a:ext cx="1530043" cy="16932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1DF00-ADAB-60F1-BC43-B0ADAE6FD4B8}"/>
              </a:ext>
            </a:extLst>
          </p:cNvPr>
          <p:cNvSpPr/>
          <p:nvPr/>
        </p:nvSpPr>
        <p:spPr bwMode="auto">
          <a:xfrm>
            <a:off x="10005413" y="981261"/>
            <a:ext cx="1811393" cy="258737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GB" sz="1051" u="sng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Consultancy fees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200€ / hour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800€ / half-day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2000€ / PSA</a:t>
            </a:r>
          </a:p>
          <a:p>
            <a:pPr fontAlgn="base"/>
            <a:endParaRPr lang="en-GB" sz="1051" u="sng">
              <a:solidFill>
                <a:srgbClr val="00B05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Hospitality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</a:t>
            </a:r>
            <a:r>
              <a:rPr lang="en-GB" sz="1051">
                <a:solidFill>
                  <a:srgbClr val="00B050"/>
                </a:solidFill>
                <a:latin typeface="Arial" panose="020B0604020202020204"/>
              </a:rPr>
              <a:t> 150€ / night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50€ / meal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15€ / break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2000€ / event</a:t>
            </a:r>
            <a:endParaRPr lang="en-GB" sz="1051">
              <a:solidFill>
                <a:srgbClr val="00B050"/>
              </a:solidFill>
              <a:latin typeface="Arial" panose="020B0604020202020204"/>
            </a:endParaRPr>
          </a:p>
          <a:p>
            <a:pPr fontAlgn="base"/>
            <a:endParaRPr lang="en-GB" sz="1051">
              <a:solidFill>
                <a:srgbClr val="00B05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Consultancy fees + Hospitality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2000€ / activity</a:t>
            </a:r>
          </a:p>
          <a:p>
            <a:pPr fontAlgn="base"/>
            <a:endParaRPr lang="en-GB" sz="1051">
              <a:solidFill>
                <a:srgbClr val="00B05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Registration fees</a:t>
            </a:r>
          </a:p>
          <a:p>
            <a:pPr fontAlgn="base"/>
            <a:r>
              <a:rPr lang="en-GB" sz="1051">
                <a:solidFill>
                  <a:srgbClr val="00B050"/>
                </a:solidFill>
                <a:latin typeface="Arial" panose="020B0604020202020204"/>
                <a:cs typeface="Calibri" panose="020F0502020204030204" pitchFamily="34" charset="0"/>
              </a:rPr>
              <a:t>≤ 1000€ / registration</a:t>
            </a:r>
            <a:endParaRPr lang="en-GB" sz="1051">
              <a:solidFill>
                <a:srgbClr val="00B050"/>
              </a:solidFill>
              <a:latin typeface="Arial" panose="020B06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83B65-E4D7-EA4C-1953-7477B952BF00}"/>
              </a:ext>
            </a:extLst>
          </p:cNvPr>
          <p:cNvSpPr/>
          <p:nvPr/>
        </p:nvSpPr>
        <p:spPr bwMode="auto">
          <a:xfrm>
            <a:off x="10005413" y="4014055"/>
            <a:ext cx="1811393" cy="2587375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GB" sz="1051" u="sng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Consultancy fees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200€ / hour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800€ / half-day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2000€ / PSA</a:t>
            </a:r>
          </a:p>
          <a:p>
            <a:pPr fontAlgn="base"/>
            <a:endParaRPr lang="en-GB" sz="1051" u="sng">
              <a:solidFill>
                <a:srgbClr val="0070C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Hospitality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</a:rPr>
              <a:t> 150€ / night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50€ / meal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15€ / break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 2000€ / event</a:t>
            </a:r>
            <a:endParaRPr lang="en-GB" sz="1051">
              <a:solidFill>
                <a:srgbClr val="0070C0"/>
              </a:solidFill>
              <a:latin typeface="Arial" panose="020B0604020202020204"/>
            </a:endParaRPr>
          </a:p>
          <a:p>
            <a:pPr fontAlgn="base"/>
            <a:endParaRPr lang="en-GB" sz="1051">
              <a:solidFill>
                <a:srgbClr val="0070C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Consultancy fees + Hospitality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  <a:cs typeface="Calibri" panose="020F0502020204030204" pitchFamily="34" charset="0"/>
              </a:rPr>
              <a:t>2000€ / activity</a:t>
            </a:r>
          </a:p>
          <a:p>
            <a:pPr marL="171446" indent="-171446" fontAlgn="base">
              <a:buFont typeface="Wingdings" panose="05000000000000000000" pitchFamily="2" charset="2"/>
              <a:buChar char="Ø"/>
            </a:pPr>
            <a:endParaRPr lang="en-GB" sz="1051">
              <a:solidFill>
                <a:srgbClr val="0070C0"/>
              </a:solidFill>
              <a:latin typeface="Arial" panose="020B0604020202020204"/>
              <a:cs typeface="Calibri" panose="020F0502020204030204" pitchFamily="34" charset="0"/>
            </a:endParaRPr>
          </a:p>
          <a:p>
            <a:pPr fontAlgn="base"/>
            <a:r>
              <a:rPr lang="en-GB" sz="1051" u="sng">
                <a:solidFill>
                  <a:srgbClr val="0070C0"/>
                </a:solidFill>
                <a:latin typeface="Arial" panose="020B0604020202020204"/>
              </a:rPr>
              <a:t>Registration fees</a:t>
            </a:r>
          </a:p>
          <a:p>
            <a:pPr fontAlgn="base"/>
            <a:r>
              <a:rPr lang="en-GB" sz="105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GB" sz="1051">
                <a:solidFill>
                  <a:srgbClr val="0070C0"/>
                </a:solidFill>
                <a:latin typeface="Arial" panose="020B0604020202020204"/>
              </a:rPr>
              <a:t> 1000€ / registration</a:t>
            </a:r>
          </a:p>
        </p:txBody>
      </p:sp>
      <p:cxnSp>
        <p:nvCxnSpPr>
          <p:cNvPr id="16" name="Connecteur droit 33">
            <a:extLst>
              <a:ext uri="{FF2B5EF4-FFF2-40B4-BE49-F238E27FC236}">
                <a16:creationId xmlns:a16="http://schemas.microsoft.com/office/drawing/2014/main" id="{A235CA80-9913-6BBD-2559-716F2F8FFEAA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9242441" y="2274947"/>
            <a:ext cx="762972" cy="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38">
            <a:extLst>
              <a:ext uri="{FF2B5EF4-FFF2-40B4-BE49-F238E27FC236}">
                <a16:creationId xmlns:a16="http://schemas.microsoft.com/office/drawing/2014/main" id="{123CB824-0ABE-27C3-6E87-6A2ECBD2F41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9242441" y="5307741"/>
            <a:ext cx="762972" cy="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ulle narrative : rectangle 3">
            <a:extLst>
              <a:ext uri="{FF2B5EF4-FFF2-40B4-BE49-F238E27FC236}">
                <a16:creationId xmlns:a16="http://schemas.microsoft.com/office/drawing/2014/main" id="{BA625CF5-56B4-031A-483B-07B3901AFF45}"/>
              </a:ext>
            </a:extLst>
          </p:cNvPr>
          <p:cNvSpPr/>
          <p:nvPr/>
        </p:nvSpPr>
        <p:spPr>
          <a:xfrm>
            <a:off x="6654421" y="2956849"/>
            <a:ext cx="3052231" cy="1499977"/>
          </a:xfrm>
          <a:prstGeom prst="wedgeRectCallout">
            <a:avLst>
              <a:gd name="adj1" fmla="val 59529"/>
              <a:gd name="adj2" fmla="val -6677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rgbClr val="00B050"/>
                </a:solidFill>
                <a:latin typeface="Arial" panose="020B0604020202020204"/>
              </a:rPr>
              <a:t>If the amount for any line is exceeded or if the total amount exceeds 2000€ (Consultancy fees + Hospitality; Registration fees are excluded from this total), the PSA is subject to the « Authorization » process.</a:t>
            </a:r>
          </a:p>
          <a:p>
            <a:pPr algn="ctr"/>
            <a:r>
              <a:rPr lang="en-US" sz="1000">
                <a:solidFill>
                  <a:srgbClr val="00B050"/>
                </a:solidFill>
                <a:latin typeface="Arial" panose="020B0604020202020204"/>
              </a:rPr>
              <a:t>Hospitality also includes transportation costs, that must be quoted in the submission.</a:t>
            </a:r>
          </a:p>
        </p:txBody>
      </p:sp>
      <p:pic>
        <p:nvPicPr>
          <p:cNvPr id="19" name="Image 6" descr="Une image contenant signe, extérieur, arrêt, rue&#10;&#10;Description générée automatiquement">
            <a:extLst>
              <a:ext uri="{FF2B5EF4-FFF2-40B4-BE49-F238E27FC236}">
                <a16:creationId xmlns:a16="http://schemas.microsoft.com/office/drawing/2014/main" id="{F918CC88-4F5B-A192-EB1B-50831D8CB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9729" y="2889844"/>
            <a:ext cx="306705" cy="274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8E7AFD-2B4D-D9E2-E5A7-213CBA199C4C}"/>
              </a:ext>
            </a:extLst>
          </p:cNvPr>
          <p:cNvSpPr/>
          <p:nvPr/>
        </p:nvSpPr>
        <p:spPr>
          <a:xfrm>
            <a:off x="420221" y="6245840"/>
            <a:ext cx="9280218" cy="4014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6" descr="Une image contenant signe, extérieur, arrêt, rue&#10;&#10;Description générée automatiquement">
            <a:extLst>
              <a:ext uri="{FF2B5EF4-FFF2-40B4-BE49-F238E27FC236}">
                <a16:creationId xmlns:a16="http://schemas.microsoft.com/office/drawing/2014/main" id="{6C131620-ACDA-B2E2-9782-0CB78CFF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221" y="6327110"/>
            <a:ext cx="306705" cy="27432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1A86C7-3110-1936-5D99-6EE27E8429D6}"/>
              </a:ext>
            </a:extLst>
          </p:cNvPr>
          <p:cNvSpPr txBox="1"/>
          <p:nvPr/>
        </p:nvSpPr>
        <p:spPr>
          <a:xfrm>
            <a:off x="827315" y="6261890"/>
            <a:ext cx="79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tresholds</a:t>
            </a:r>
            <a:r>
              <a:rPr lang="fr-FR"/>
              <a:t> </a:t>
            </a:r>
            <a:r>
              <a:rPr lang="fr-FR" err="1"/>
              <a:t>apply</a:t>
            </a:r>
            <a:r>
              <a:rPr lang="fr-FR"/>
              <a:t> </a:t>
            </a:r>
            <a:r>
              <a:rPr lang="fr-FR" err="1"/>
              <a:t>dependeing</a:t>
            </a:r>
            <a:r>
              <a:rPr lang="fr-FR"/>
              <a:t> on the HCP type, </a:t>
            </a:r>
            <a:r>
              <a:rPr lang="fr-FR" err="1"/>
              <a:t>even</a:t>
            </a:r>
            <a:r>
              <a:rPr lang="fr-FR"/>
              <a:t> in </a:t>
            </a:r>
            <a:r>
              <a:rPr lang="fr-FR" err="1"/>
              <a:t>authorization</a:t>
            </a:r>
            <a:r>
              <a:rPr lang="fr-FR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173782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Ambition France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981732" y="432051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1981732" y="4693920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981730" y="5064058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1981732" y="5514362"/>
            <a:ext cx="4154909" cy="312442"/>
          </a:xfrm>
          <a:prstGeom prst="rect">
            <a:avLst/>
          </a:prstGeom>
          <a:solidFill>
            <a:schemeClr val="accent3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0621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uarte_Slidedocs">
  <a:themeElements>
    <a:clrScheme name="Custom 4">
      <a:dk1>
        <a:srgbClr val="2D2D2A"/>
      </a:dk1>
      <a:lt1>
        <a:sysClr val="window" lastClr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Duarte_SlideDoc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Thème Offic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762_TF89048086" id="{C519A4F2-0979-4383-86E5-B49FF207A021}" vid="{90257414-CE60-4210-89F9-FA30D90B7290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4914a46-f0aa-4e7d-8f07-f457f7c3588b" xsi:nil="true"/>
    <lcf76f155ced4ddcb4097134ff3c332f xmlns="299aa1b7-292d-48a5-8bd2-a99dcee7b6d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74AEB966B7743894CBDE3487CEB5D" ma:contentTypeVersion="14" ma:contentTypeDescription="Crée un document." ma:contentTypeScope="" ma:versionID="da3574dce01d7812e9035515cd36efe9">
  <xsd:schema xmlns:xsd="http://www.w3.org/2001/XMLSchema" xmlns:xs="http://www.w3.org/2001/XMLSchema" xmlns:p="http://schemas.microsoft.com/office/2006/metadata/properties" xmlns:ns2="299aa1b7-292d-48a5-8bd2-a99dcee7b6d2" xmlns:ns3="94914a46-f0aa-4e7d-8f07-f457f7c3588b" xmlns:ns4="f7c43426-907e-419e-aadb-43c8609612d0" targetNamespace="http://schemas.microsoft.com/office/2006/metadata/properties" ma:root="true" ma:fieldsID="6820040f2fd775402e4ce0e4f8d8411d" ns2:_="" ns3:_="" ns4:_="">
    <xsd:import namespace="299aa1b7-292d-48a5-8bd2-a99dcee7b6d2"/>
    <xsd:import namespace="94914a46-f0aa-4e7d-8f07-f457f7c3588b"/>
    <xsd:import namespace="f7c43426-907e-419e-aadb-43c8609612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aa1b7-292d-48a5-8bd2-a99dcee7b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f53c2da0-965e-4c49-9e20-3f7554834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914a46-f0aa-4e7d-8f07-f457f7c3588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f05f656-30ce-4c9f-98cf-dbdfd082da00}" ma:internalName="TaxCatchAll" ma:showField="CatchAllData" ma:web="94914a46-f0aa-4e7d-8f07-f457f7c358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c43426-907e-419e-aadb-43c8609612d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CACEA4-A677-4508-9B21-32204761F6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AD77AF-ABB9-4A1D-97C6-1BDD1A5C88C3}">
  <ds:schemaRefs>
    <ds:schemaRef ds:uri="299aa1b7-292d-48a5-8bd2-a99dcee7b6d2"/>
    <ds:schemaRef ds:uri="94914a46-f0aa-4e7d-8f07-f457f7c3588b"/>
    <ds:schemaRef ds:uri="f7c43426-907e-419e-aadb-43c8609612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D028F03-B210-4C8C-B984-CD11A7E1DE2E}">
  <ds:schemaRefs>
    <ds:schemaRef ds:uri="299aa1b7-292d-48a5-8bd2-a99dcee7b6d2"/>
    <ds:schemaRef ds:uri="94914a46-f0aa-4e7d-8f07-f457f7c3588b"/>
    <ds:schemaRef ds:uri="f7c43426-907e-419e-aadb-43c8609612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10443</Words>
  <Application>Microsoft Office PowerPoint</Application>
  <PresentationFormat>Grand écran</PresentationFormat>
  <Paragraphs>1923</Paragraphs>
  <Slides>77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Arial</vt:lpstr>
      <vt:lpstr>Arial Narrow</vt:lpstr>
      <vt:lpstr>Arial Nova Cond</vt:lpstr>
      <vt:lpstr>Calibri</vt:lpstr>
      <vt:lpstr>Calibri Light</vt:lpstr>
      <vt:lpstr>Century Gothic</vt:lpstr>
      <vt:lpstr>Georgia</vt:lpstr>
      <vt:lpstr>Wingdings</vt:lpstr>
      <vt:lpstr>Thème Office</vt:lpstr>
      <vt:lpstr>Duarte_Slidedocs</vt:lpstr>
      <vt:lpstr>1_Thème Office</vt:lpstr>
      <vt:lpstr>French affiliate requirements   General considerations  </vt:lpstr>
      <vt:lpstr>Présentation PowerPoint</vt:lpstr>
      <vt:lpstr>Regulatory and compliance considerations </vt:lpstr>
      <vt:lpstr>Compliance &amp; Regulatory #1</vt:lpstr>
      <vt:lpstr>Compliance &amp; Regulatory #2 - Risk arising from a non compliance situation </vt:lpstr>
      <vt:lpstr>Présentation PowerPoint</vt:lpstr>
      <vt:lpstr>Compliance &amp; Regulatory #5 – The Essentials 2</vt:lpstr>
      <vt:lpstr>Compliance &amp; Regulatory #4 – Autorisation / declaration tresholds</vt:lpstr>
      <vt:lpstr>Ambition France </vt:lpstr>
      <vt:lpstr>Ambition France </vt:lpstr>
      <vt:lpstr>Organisational considerations</vt:lpstr>
      <vt:lpstr>Responsibilities of each team / Function  in event management activities</vt:lpstr>
      <vt:lpstr>Affiliate’s Activies in scope </vt:lpstr>
      <vt:lpstr>List of activities – Abbvie initiated meetings – Non simplified events </vt:lpstr>
      <vt:lpstr>List of activities – Abbvie initiated meetings – Non simplified events  Stratification criteria for non simplified RP creation </vt:lpstr>
      <vt:lpstr>List of activities – Abbvie initiated meetings – Simplified events</vt:lpstr>
      <vt:lpstr>List of activities - Contracts</vt:lpstr>
      <vt:lpstr>KPI 2022</vt:lpstr>
      <vt:lpstr>Diapositive de tableau de bord 9</vt:lpstr>
      <vt:lpstr>Diapositive de tableau de bord 9</vt:lpstr>
      <vt:lpstr>Diapositive de tableau de bord 9</vt:lpstr>
      <vt:lpstr>Diapositive de tableau de bord 3</vt:lpstr>
      <vt:lpstr>Présentation PowerPoint</vt:lpstr>
      <vt:lpstr>Présentation PowerPoint</vt:lpstr>
      <vt:lpstr>KPI 2023</vt:lpstr>
      <vt:lpstr>Diapositive de tableau de bord 9</vt:lpstr>
      <vt:lpstr>Diapositive de tableau de bord 9</vt:lpstr>
      <vt:lpstr>Diapositive de tableau de bord 9</vt:lpstr>
      <vt:lpstr>Diapositive de tableau de bord 9</vt:lpstr>
      <vt:lpstr>Diapositive de tableau de bord 9</vt:lpstr>
      <vt:lpstr>Présentation PowerPoint</vt:lpstr>
      <vt:lpstr>User Roles</vt:lpstr>
      <vt:lpstr>USER Roles – main consideration  </vt:lpstr>
      <vt:lpstr>Main requirements</vt:lpstr>
      <vt:lpstr>Main requirements </vt:lpstr>
      <vt:lpstr>Dynamic workflows</vt:lpstr>
      <vt:lpstr>HCP data base</vt:lpstr>
      <vt:lpstr>HCP data base</vt:lpstr>
      <vt:lpstr>Venue data base</vt:lpstr>
      <vt:lpstr>program</vt:lpstr>
      <vt:lpstr>Hospitality Packages </vt:lpstr>
      <vt:lpstr>Attendees’ list management and package attribution </vt:lpstr>
      <vt:lpstr>Hospitality conventions signature #1</vt:lpstr>
      <vt:lpstr>Hospitality conventions signature #2</vt:lpstr>
      <vt:lpstr>Submission to authorities # 1</vt:lpstr>
      <vt:lpstr>Submission to authorities # 2</vt:lpstr>
      <vt:lpstr>Sign-in sheet</vt:lpstr>
      <vt:lpstr>Check-lists</vt:lpstr>
      <vt:lpstr>Reimboursment request by HCP</vt:lpstr>
      <vt:lpstr>Financial reconciliation </vt:lpstr>
      <vt:lpstr>Business rules</vt:lpstr>
      <vt:lpstr>Simplified and guiding view for IFT</vt:lpstr>
      <vt:lpstr>Deviation management</vt:lpstr>
      <vt:lpstr>KPI and dashboards</vt:lpstr>
      <vt:lpstr>Contract creation from an activity and standard contracts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Interfaces</vt:lpstr>
      <vt:lpstr>Data base </vt:lpstr>
      <vt:lpstr>MINI SITE</vt:lpstr>
      <vt:lpstr>CONTRACTS</vt:lpstr>
      <vt:lpstr>RP</vt:lpstr>
      <vt:lpstr>REports</vt:lpstr>
      <vt:lpstr>KPI</vt:lpstr>
      <vt:lpstr>Automated generation of document (/ ministe) with merge fields</vt:lpstr>
      <vt:lpstr>Integrated signature system</vt:lpstr>
      <vt:lpstr>HCP interface</vt:lpstr>
      <vt:lpstr>Efficient system </vt:lpstr>
      <vt:lpstr>User friendly</vt:lpstr>
      <vt:lpstr>TROIS types de conventions simplifiées :  Staff OU Réunion Professionnelle simplifiée (RP)</vt:lpstr>
      <vt:lpstr>Principe de la convention simplifiée POUR LES RP ET STAFF</vt:lpstr>
      <vt:lpstr>INFORMATIONS GENERALES RELATIVES AUX CONVENTIONS SIMPLIFIEES STAFFS (Convention 2020/05 prise en application de l’Article R. 1453-14 du Code de la sante publique dans le cadre de l’hospitalite a l’occasion de staff)</vt:lpstr>
      <vt:lpstr>INFORMATIONS GENERALES RELATIVES AUX CONVENTIONS SIMPLIFIEES RP (Convention 2020/01-01 prise en application de l’Article R. 1453-14 du Code de la sante publique dans le cadre de REUNIONS PROFESSIONNELLES REPETITIVES EN SOIREE OU EN JOURNEE // D’1H30 A 6H)</vt:lpstr>
      <vt:lpstr>Etapes et délais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Yousnadj, Anissa</dc:creator>
  <cp:lastModifiedBy>Bruynaud, Pierre</cp:lastModifiedBy>
  <cp:revision>2</cp:revision>
  <dcterms:created xsi:type="dcterms:W3CDTF">2021-12-15T21:59:08Z</dcterms:created>
  <dcterms:modified xsi:type="dcterms:W3CDTF">2024-04-12T14:51:38Z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0x01010092B74AEB966B7743894CBDE3487CEB5D</vt:lpwstr>
  </property>
</Properties>
</file>